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5" r:id="rId3"/>
    <p:sldId id="256" r:id="rId4"/>
    <p:sldId id="266" r:id="rId5"/>
    <p:sldId id="258" r:id="rId6"/>
    <p:sldId id="268" r:id="rId7"/>
    <p:sldId id="270" r:id="rId8"/>
    <p:sldId id="269" r:id="rId9"/>
    <p:sldId id="271" r:id="rId10"/>
    <p:sldId id="26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4A4A"/>
    <a:srgbClr val="969696"/>
    <a:srgbClr val="797979"/>
    <a:srgbClr val="B8B8B8"/>
    <a:srgbClr val="4C4A04"/>
    <a:srgbClr val="B9B309"/>
    <a:srgbClr val="1E270F"/>
    <a:srgbClr val="455A21"/>
    <a:srgbClr val="D7E6BC"/>
    <a:srgbClr val="FCFA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695" autoAdjust="0"/>
    <p:restoredTop sz="94660"/>
  </p:normalViewPr>
  <p:slideViewPr>
    <p:cSldViewPr snapToGrid="0">
      <p:cViewPr varScale="1">
        <p:scale>
          <a:sx n="83" d="100"/>
          <a:sy n="83" d="100"/>
        </p:scale>
        <p:origin x="104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1ECFF-AA8A-428A-A8D3-6FE859898B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07EE055-3D54-459C-B350-F91EFCAADA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AE9FE6D-34DA-4BEE-9021-A8BF514F4C09}"/>
              </a:ext>
            </a:extLst>
          </p:cNvPr>
          <p:cNvSpPr>
            <a:spLocks noGrp="1"/>
          </p:cNvSpPr>
          <p:nvPr>
            <p:ph type="dt" sz="half" idx="10"/>
          </p:nvPr>
        </p:nvSpPr>
        <p:spPr/>
        <p:txBody>
          <a:bodyPr/>
          <a:lstStyle/>
          <a:p>
            <a:fld id="{85DE6BCE-6AB8-43EE-A5AA-38BE0450B7D9}" type="datetimeFigureOut">
              <a:rPr lang="en-GB" smtClean="0"/>
              <a:t>05/02/2018</a:t>
            </a:fld>
            <a:endParaRPr lang="en-GB"/>
          </a:p>
        </p:txBody>
      </p:sp>
      <p:sp>
        <p:nvSpPr>
          <p:cNvPr id="5" name="Footer Placeholder 4">
            <a:extLst>
              <a:ext uri="{FF2B5EF4-FFF2-40B4-BE49-F238E27FC236}">
                <a16:creationId xmlns:a16="http://schemas.microsoft.com/office/drawing/2014/main" id="{335EBF10-F18D-45DF-915C-102070F06E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558916-C12E-42F2-ADB5-737DCD37027F}"/>
              </a:ext>
            </a:extLst>
          </p:cNvPr>
          <p:cNvSpPr>
            <a:spLocks noGrp="1"/>
          </p:cNvSpPr>
          <p:nvPr>
            <p:ph type="sldNum" sz="quarter" idx="12"/>
          </p:nvPr>
        </p:nvSpPr>
        <p:spPr/>
        <p:txBody>
          <a:bodyPr/>
          <a:lstStyle/>
          <a:p>
            <a:fld id="{243E232C-BEF6-4805-9398-47BFA944632F}" type="slidenum">
              <a:rPr lang="en-GB" smtClean="0"/>
              <a:t>‹#›</a:t>
            </a:fld>
            <a:endParaRPr lang="en-GB"/>
          </a:p>
        </p:txBody>
      </p:sp>
    </p:spTree>
    <p:extLst>
      <p:ext uri="{BB962C8B-B14F-4D97-AF65-F5344CB8AC3E}">
        <p14:creationId xmlns:p14="http://schemas.microsoft.com/office/powerpoint/2010/main" val="3343275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863D6-4636-45A6-AF0E-357E5F511BB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4732644-512B-4F81-8950-E07A59BC4DF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2CAA2C-54C2-4ABB-9715-2A846CD6D8E3}"/>
              </a:ext>
            </a:extLst>
          </p:cNvPr>
          <p:cNvSpPr>
            <a:spLocks noGrp="1"/>
          </p:cNvSpPr>
          <p:nvPr>
            <p:ph type="dt" sz="half" idx="10"/>
          </p:nvPr>
        </p:nvSpPr>
        <p:spPr/>
        <p:txBody>
          <a:bodyPr/>
          <a:lstStyle/>
          <a:p>
            <a:fld id="{85DE6BCE-6AB8-43EE-A5AA-38BE0450B7D9}" type="datetimeFigureOut">
              <a:rPr lang="en-GB" smtClean="0"/>
              <a:t>05/02/2018</a:t>
            </a:fld>
            <a:endParaRPr lang="en-GB"/>
          </a:p>
        </p:txBody>
      </p:sp>
      <p:sp>
        <p:nvSpPr>
          <p:cNvPr id="5" name="Footer Placeholder 4">
            <a:extLst>
              <a:ext uri="{FF2B5EF4-FFF2-40B4-BE49-F238E27FC236}">
                <a16:creationId xmlns:a16="http://schemas.microsoft.com/office/drawing/2014/main" id="{590D715C-BE84-4039-9479-138AB3FDC8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2E90DA-886C-40B5-A569-610938857B2F}"/>
              </a:ext>
            </a:extLst>
          </p:cNvPr>
          <p:cNvSpPr>
            <a:spLocks noGrp="1"/>
          </p:cNvSpPr>
          <p:nvPr>
            <p:ph type="sldNum" sz="quarter" idx="12"/>
          </p:nvPr>
        </p:nvSpPr>
        <p:spPr/>
        <p:txBody>
          <a:bodyPr/>
          <a:lstStyle/>
          <a:p>
            <a:fld id="{243E232C-BEF6-4805-9398-47BFA944632F}" type="slidenum">
              <a:rPr lang="en-GB" smtClean="0"/>
              <a:t>‹#›</a:t>
            </a:fld>
            <a:endParaRPr lang="en-GB"/>
          </a:p>
        </p:txBody>
      </p:sp>
    </p:spTree>
    <p:extLst>
      <p:ext uri="{BB962C8B-B14F-4D97-AF65-F5344CB8AC3E}">
        <p14:creationId xmlns:p14="http://schemas.microsoft.com/office/powerpoint/2010/main" val="1909301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E04F97-6C55-41F4-9433-CCC59BA0E42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40C3866-2F0D-4B75-BBD6-B9176945B4F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E401F7A-95D8-4678-AE64-44CD73CAAACC}"/>
              </a:ext>
            </a:extLst>
          </p:cNvPr>
          <p:cNvSpPr>
            <a:spLocks noGrp="1"/>
          </p:cNvSpPr>
          <p:nvPr>
            <p:ph type="dt" sz="half" idx="10"/>
          </p:nvPr>
        </p:nvSpPr>
        <p:spPr/>
        <p:txBody>
          <a:bodyPr/>
          <a:lstStyle/>
          <a:p>
            <a:fld id="{85DE6BCE-6AB8-43EE-A5AA-38BE0450B7D9}" type="datetimeFigureOut">
              <a:rPr lang="en-GB" smtClean="0"/>
              <a:t>05/02/2018</a:t>
            </a:fld>
            <a:endParaRPr lang="en-GB"/>
          </a:p>
        </p:txBody>
      </p:sp>
      <p:sp>
        <p:nvSpPr>
          <p:cNvPr id="5" name="Footer Placeholder 4">
            <a:extLst>
              <a:ext uri="{FF2B5EF4-FFF2-40B4-BE49-F238E27FC236}">
                <a16:creationId xmlns:a16="http://schemas.microsoft.com/office/drawing/2014/main" id="{749DC0C0-93ED-4251-B259-66EBCAEA81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817683-F598-4878-96AE-707F3B8C1BCC}"/>
              </a:ext>
            </a:extLst>
          </p:cNvPr>
          <p:cNvSpPr>
            <a:spLocks noGrp="1"/>
          </p:cNvSpPr>
          <p:nvPr>
            <p:ph type="sldNum" sz="quarter" idx="12"/>
          </p:nvPr>
        </p:nvSpPr>
        <p:spPr/>
        <p:txBody>
          <a:bodyPr/>
          <a:lstStyle/>
          <a:p>
            <a:fld id="{243E232C-BEF6-4805-9398-47BFA944632F}" type="slidenum">
              <a:rPr lang="en-GB" smtClean="0"/>
              <a:t>‹#›</a:t>
            </a:fld>
            <a:endParaRPr lang="en-GB"/>
          </a:p>
        </p:txBody>
      </p:sp>
    </p:spTree>
    <p:extLst>
      <p:ext uri="{BB962C8B-B14F-4D97-AF65-F5344CB8AC3E}">
        <p14:creationId xmlns:p14="http://schemas.microsoft.com/office/powerpoint/2010/main" val="21106535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1 - Image, Transparent Logo">
    <p:spTree>
      <p:nvGrpSpPr>
        <p:cNvPr id="1" name=""/>
        <p:cNvGrpSpPr/>
        <p:nvPr/>
      </p:nvGrpSpPr>
      <p:grpSpPr>
        <a:xfrm>
          <a:off x="0" y="0"/>
          <a:ext cx="0" cy="0"/>
          <a:chOff x="0" y="0"/>
          <a:chExt cx="0" cy="0"/>
        </a:xfrm>
      </p:grpSpPr>
      <p:sp>
        <p:nvSpPr>
          <p:cNvPr id="7" name="Rectangle 6"/>
          <p:cNvSpPr/>
          <p:nvPr/>
        </p:nvSpPr>
        <p:spPr>
          <a:xfrm flipV="1">
            <a:off x="0" y="6785994"/>
            <a:ext cx="12192000" cy="72006"/>
          </a:xfrm>
          <a:prstGeom prst="rect">
            <a:avLst/>
          </a:prstGeom>
          <a:solidFill>
            <a:srgbClr val="4B592E"/>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800" baseline="-25000" dirty="0"/>
          </a:p>
        </p:txBody>
      </p:sp>
      <p:sp>
        <p:nvSpPr>
          <p:cNvPr id="11" name="Picture Placeholder 10"/>
          <p:cNvSpPr>
            <a:spLocks noGrp="1"/>
          </p:cNvSpPr>
          <p:nvPr>
            <p:ph type="pic" sz="quarter" idx="10"/>
          </p:nvPr>
        </p:nvSpPr>
        <p:spPr>
          <a:xfrm>
            <a:off x="927" y="0"/>
            <a:ext cx="12192000" cy="4902260"/>
          </a:xfrm>
          <a:solidFill>
            <a:schemeClr val="bg1">
              <a:lumMod val="85000"/>
            </a:schemeClr>
          </a:solidFill>
        </p:spPr>
        <p:txBody>
          <a:bodyPr/>
          <a:lstStyle>
            <a:lvl1pPr marL="0" indent="0">
              <a:buNone/>
              <a:defRPr/>
            </a:lvl1pPr>
          </a:lstStyle>
          <a:p>
            <a:r>
              <a:rPr lang="en-US" dirty="0"/>
              <a:t>Click icon to add picture</a:t>
            </a:r>
            <a:endParaRPr lang="en-GB" dirty="0"/>
          </a:p>
        </p:txBody>
      </p:sp>
      <p:sp>
        <p:nvSpPr>
          <p:cNvPr id="8" name="Title 1"/>
          <p:cNvSpPr>
            <a:spLocks noGrp="1"/>
          </p:cNvSpPr>
          <p:nvPr>
            <p:ph type="ctrTitle" hasCustomPrompt="1"/>
          </p:nvPr>
        </p:nvSpPr>
        <p:spPr>
          <a:xfrm>
            <a:off x="2734734" y="5143520"/>
            <a:ext cx="9122833" cy="656146"/>
          </a:xfrm>
        </p:spPr>
        <p:txBody>
          <a:bodyPr anchor="t" anchorCtr="0">
            <a:noAutofit/>
          </a:bodyPr>
          <a:lstStyle>
            <a:lvl1pPr algn="r">
              <a:defRPr sz="2400" b="1" baseline="0">
                <a:latin typeface="Trebuchet MS" panose="020B0603020202020204" pitchFamily="34" charset="0"/>
              </a:defRPr>
            </a:lvl1pPr>
          </a:lstStyle>
          <a:p>
            <a:r>
              <a:rPr lang="en-US" dirty="0"/>
              <a:t>Click to edit Master title style</a:t>
            </a:r>
            <a:br>
              <a:rPr lang="en-US" dirty="0"/>
            </a:br>
            <a:r>
              <a:rPr lang="en-US" dirty="0"/>
              <a:t>line 2</a:t>
            </a:r>
            <a:endParaRPr lang="en-GB" dirty="0"/>
          </a:p>
        </p:txBody>
      </p:sp>
      <p:sp>
        <p:nvSpPr>
          <p:cNvPr id="9" name="Subtitle 2"/>
          <p:cNvSpPr>
            <a:spLocks noGrp="1"/>
          </p:cNvSpPr>
          <p:nvPr>
            <p:ph type="subTitle" idx="1" hasCustomPrompt="1"/>
          </p:nvPr>
        </p:nvSpPr>
        <p:spPr>
          <a:xfrm>
            <a:off x="2713567" y="6341534"/>
            <a:ext cx="9144000" cy="203200"/>
          </a:xfrm>
        </p:spPr>
        <p:txBody>
          <a:bodyPr>
            <a:normAutofit/>
          </a:bodyPr>
          <a:lstStyle>
            <a:lvl1pPr marL="0" indent="0" algn="r">
              <a:buNone/>
              <a:defRPr sz="1100">
                <a:solidFill>
                  <a:schemeClr val="bg1">
                    <a:lumMod val="50000"/>
                  </a:schemeClr>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Date</a:t>
            </a:r>
            <a:endParaRPr lang="en-GB" dirty="0"/>
          </a:p>
        </p:txBody>
      </p:sp>
      <p:sp>
        <p:nvSpPr>
          <p:cNvPr id="10" name="Text Placeholder 10"/>
          <p:cNvSpPr>
            <a:spLocks noGrp="1"/>
          </p:cNvSpPr>
          <p:nvPr>
            <p:ph type="body" sz="quarter" idx="11" hasCustomPrompt="1"/>
          </p:nvPr>
        </p:nvSpPr>
        <p:spPr>
          <a:xfrm>
            <a:off x="2734734" y="5909678"/>
            <a:ext cx="9122833" cy="321844"/>
          </a:xfrm>
        </p:spPr>
        <p:txBody>
          <a:bodyPr anchor="ctr" anchorCtr="0">
            <a:noAutofit/>
          </a:bodyPr>
          <a:lstStyle>
            <a:lvl1pPr marL="0" indent="0" algn="r">
              <a:buNone/>
              <a:defRPr sz="2000"/>
            </a:lvl1pPr>
            <a:lvl2pPr>
              <a:defRPr sz="2000"/>
            </a:lvl2pPr>
            <a:lvl3pPr>
              <a:defRPr sz="2000"/>
            </a:lvl3pPr>
            <a:lvl4pPr>
              <a:defRPr sz="2000"/>
            </a:lvl4pPr>
            <a:lvl5pPr>
              <a:defRPr sz="2000"/>
            </a:lvl5pPr>
          </a:lstStyle>
          <a:p>
            <a:pPr lvl="0"/>
            <a:r>
              <a:rPr lang="en-GB" dirty="0"/>
              <a:t>Subtitle</a:t>
            </a:r>
          </a:p>
        </p:txBody>
      </p:sp>
      <p:sp>
        <p:nvSpPr>
          <p:cNvPr id="12" name="Picture Placeholder 4"/>
          <p:cNvSpPr>
            <a:spLocks noGrp="1"/>
          </p:cNvSpPr>
          <p:nvPr>
            <p:ph type="pic" sz="quarter" idx="12" hasCustomPrompt="1"/>
          </p:nvPr>
        </p:nvSpPr>
        <p:spPr>
          <a:xfrm>
            <a:off x="10542367" y="332070"/>
            <a:ext cx="1315200" cy="928800"/>
          </a:xfrm>
        </p:spPr>
        <p:txBody>
          <a:bodyPr>
            <a:normAutofit/>
          </a:bodyPr>
          <a:lstStyle>
            <a:lvl1pPr marL="0" indent="0" algn="ctr">
              <a:buNone/>
              <a:defRPr sz="1800"/>
            </a:lvl1pPr>
          </a:lstStyle>
          <a:p>
            <a:r>
              <a:rPr lang="en-GB" dirty="0"/>
              <a:t>Logo</a:t>
            </a:r>
          </a:p>
        </p:txBody>
      </p:sp>
    </p:spTree>
    <p:extLst>
      <p:ext uri="{BB962C8B-B14F-4D97-AF65-F5344CB8AC3E}">
        <p14:creationId xmlns:p14="http://schemas.microsoft.com/office/powerpoint/2010/main" val="454002843"/>
      </p:ext>
    </p:extLst>
  </p:cSld>
  <p:clrMapOvr>
    <a:masterClrMapping/>
  </p:clrMapOvr>
  <p:extLst mod="1">
    <p:ext uri="{DCECCB84-F9BA-43D5-87BE-67443E8EF086}">
      <p15:sldGuideLst xmlns:p15="http://schemas.microsoft.com/office/powerpoint/2012/main">
        <p15:guide id="1" orient="horz" pos="2160">
          <p15:clr>
            <a:srgbClr val="FBAE40"/>
          </p15:clr>
        </p15:guide>
        <p15:guide id="2" pos="6069">
          <p15:clr>
            <a:srgbClr val="FBAE40"/>
          </p15:clr>
        </p15:guide>
        <p15:guide id="3" pos="137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isclaimer Page">
    <p:spTree>
      <p:nvGrpSpPr>
        <p:cNvPr id="1" name=""/>
        <p:cNvGrpSpPr/>
        <p:nvPr/>
      </p:nvGrpSpPr>
      <p:grpSpPr>
        <a:xfrm>
          <a:off x="0" y="0"/>
          <a:ext cx="0" cy="0"/>
          <a:chOff x="0" y="0"/>
          <a:chExt cx="0" cy="0"/>
        </a:xfrm>
      </p:grpSpPr>
      <p:sp>
        <p:nvSpPr>
          <p:cNvPr id="6" name="TextBox 2"/>
          <p:cNvSpPr txBox="1">
            <a:spLocks noChangeArrowheads="1"/>
          </p:cNvSpPr>
          <p:nvPr userDrawn="1"/>
        </p:nvSpPr>
        <p:spPr bwMode="auto">
          <a:xfrm>
            <a:off x="334433" y="5307844"/>
            <a:ext cx="11523134" cy="1323439"/>
          </a:xfrm>
          <a:prstGeom prst="rect">
            <a:avLst/>
          </a:prstGeom>
          <a:noFill/>
          <a:ln w="9525">
            <a:noFill/>
            <a:miter lim="800000"/>
            <a:headEnd/>
            <a:tailEnd/>
          </a:ln>
        </p:spPr>
        <p:txBody>
          <a:bodyPr wrap="square">
            <a:prstTxWarp prst="textNoShape">
              <a:avLst/>
            </a:prstTxWarp>
            <a:spAutoFit/>
          </a:bodyPr>
          <a:lstStyle/>
          <a:p>
            <a:r>
              <a:rPr lang="en-US" sz="800" dirty="0">
                <a:latin typeface="Trebuchet MS" pitchFamily="-107" charset="0"/>
              </a:rPr>
              <a:t>© Global Counsel 2018</a:t>
            </a:r>
            <a:br>
              <a:rPr lang="en-US" sz="800" dirty="0">
                <a:latin typeface="Trebuchet MS" pitchFamily="-107" charset="0"/>
              </a:rPr>
            </a:br>
            <a:endParaRPr lang="en-US" sz="800" dirty="0">
              <a:latin typeface="Trebuchet MS" pitchFamily="-107" charset="0"/>
            </a:endParaRPr>
          </a:p>
          <a:p>
            <a:r>
              <a:rPr lang="en-US" sz="800" dirty="0">
                <a:latin typeface="Trebuchet MS" pitchFamily="-107" charset="0"/>
              </a:rPr>
              <a:t>Although Global Counsel makes every attempt to obtain information from sources that we believe to be reliable, we do not guarantee its accuracy, completeness or fairness. Unless we have good reason not to do so, Global Counsel has assumed without independent verification, the accuracy of all information available from official public sources. No representation, warranty or undertaking, express or implied, is or will be given by Global Counsel or its members, employees and/or agents as to or in relation to the accuracy, completeness or reliability of the information contained herein (or otherwise provided by Global Counsel) or as to the reasonableness of any assumption contained herein. Forecasts contained herein (or otherwise provided by Global Counsel) are provisional and subject to change. Nothing contained herein (or otherwise provided by Global Counsel) is, or shall be relied upon as, a promise or representation as to the past or future. Any case studies and examples herein (or otherwise provided by Global Counsel) are intended for illustrative purposes only. This information discusses general industry or sector trends, general market activity and other broad economic, market or political conditions. It is not research or investment advice. This document has been prepared solely for informational purposes and is not to be construed as a solicitation, invitation or an offer by Global Counsel or any of its members, employees or agents to buy or sell any securities or related financial instruments. No investment, divestment or other financial decisions or actions should be based on the information contained herein (or otherwise provided by Global Counsel). Global Counsel is not liable for any action undertaken on the basis of the information contained herein. No part of this material may be reproduced without Global Counsel’s consent.</a:t>
            </a:r>
          </a:p>
        </p:txBody>
      </p:sp>
      <p:sp>
        <p:nvSpPr>
          <p:cNvPr id="7" name="Content Placeholder 2"/>
          <p:cNvSpPr txBox="1">
            <a:spLocks/>
          </p:cNvSpPr>
          <p:nvPr userDrawn="1"/>
        </p:nvSpPr>
        <p:spPr bwMode="auto">
          <a:xfrm>
            <a:off x="334433" y="4116543"/>
            <a:ext cx="6790267" cy="982363"/>
          </a:xfrm>
          <a:prstGeom prst="rect">
            <a:avLst/>
          </a:prstGeom>
          <a:noFill/>
          <a:ln w="9525">
            <a:noFill/>
            <a:miter lim="800000"/>
            <a:headEnd/>
            <a:tailEnd/>
          </a:ln>
        </p:spPr>
        <p:txBody>
          <a:bodyPr>
            <a:prstTxWarp prst="textNoShape">
              <a:avLst/>
            </a:prstTxWarp>
          </a:bodyPr>
          <a:lstStyle/>
          <a:p>
            <a:pPr>
              <a:spcBef>
                <a:spcPct val="20000"/>
              </a:spcBef>
              <a:buClr>
                <a:srgbClr val="8C8C0A"/>
              </a:buClr>
              <a:buSzPct val="150000"/>
              <a:buFont typeface="Wingdings" pitchFamily="-107" charset="2"/>
              <a:buNone/>
            </a:pPr>
            <a:r>
              <a:rPr lang="en-US" sz="1000" b="0" dirty="0">
                <a:solidFill>
                  <a:schemeClr val="tx1"/>
                </a:solidFill>
                <a:latin typeface="Trebuchet MS" pitchFamily="-107" charset="0"/>
              </a:rPr>
              <a:t>Global Counsel</a:t>
            </a:r>
          </a:p>
          <a:p>
            <a:pPr>
              <a:spcBef>
                <a:spcPct val="20000"/>
              </a:spcBef>
              <a:buClr>
                <a:srgbClr val="8C8C0A"/>
              </a:buClr>
              <a:buSzPct val="150000"/>
              <a:buFont typeface="Wingdings" pitchFamily="-107" charset="2"/>
              <a:buNone/>
            </a:pPr>
            <a:r>
              <a:rPr lang="en-US" sz="1000" b="1" dirty="0">
                <a:solidFill>
                  <a:srgbClr val="8C8C0A"/>
                </a:solidFill>
                <a:latin typeface="Trebuchet MS" pitchFamily="-107" charset="0"/>
              </a:rPr>
              <a:t>A:</a:t>
            </a:r>
            <a:r>
              <a:rPr lang="en-US" sz="1000" dirty="0">
                <a:latin typeface="Trebuchet MS" pitchFamily="-107" charset="0"/>
              </a:rPr>
              <a:t> 5 Welbeck Street, London, W1G 9YQ</a:t>
            </a:r>
          </a:p>
          <a:p>
            <a:pPr>
              <a:spcBef>
                <a:spcPct val="20000"/>
              </a:spcBef>
              <a:buClr>
                <a:srgbClr val="8C8C0A"/>
              </a:buClr>
              <a:buSzPct val="150000"/>
              <a:buFont typeface="Wingdings" pitchFamily="-107" charset="2"/>
              <a:buNone/>
            </a:pPr>
            <a:r>
              <a:rPr lang="en-US" sz="1000" b="1" dirty="0">
                <a:solidFill>
                  <a:srgbClr val="8C8C0A"/>
                </a:solidFill>
                <a:latin typeface="Trebuchet MS" pitchFamily="-107" charset="0"/>
              </a:rPr>
              <a:t>T: </a:t>
            </a:r>
            <a:r>
              <a:rPr lang="en-US" sz="1000" dirty="0">
                <a:latin typeface="Trebuchet MS" pitchFamily="-107" charset="0"/>
              </a:rPr>
              <a:t>+44 [0]203 667 6500 </a:t>
            </a:r>
          </a:p>
          <a:p>
            <a:pPr>
              <a:spcBef>
                <a:spcPct val="20000"/>
              </a:spcBef>
              <a:buClr>
                <a:srgbClr val="8C8C0A"/>
              </a:buClr>
              <a:buSzPct val="150000"/>
              <a:buFont typeface="Wingdings" pitchFamily="-107" charset="2"/>
              <a:buNone/>
            </a:pPr>
            <a:r>
              <a:rPr lang="en-US" sz="1000" dirty="0">
                <a:latin typeface="Trebuchet MS" pitchFamily="-107" charset="0"/>
              </a:rPr>
              <a:t>www.global-counsel.co.uk</a:t>
            </a:r>
          </a:p>
          <a:p>
            <a:pPr marL="0" marR="0" lvl="0" indent="0" algn="l" defTabSz="914400" rtl="0" eaLnBrk="1" fontAlgn="auto" latinLnBrk="0" hangingPunct="1">
              <a:lnSpc>
                <a:spcPct val="100000"/>
              </a:lnSpc>
              <a:spcBef>
                <a:spcPct val="20000"/>
              </a:spcBef>
              <a:spcAft>
                <a:spcPts val="0"/>
              </a:spcAft>
              <a:buClr>
                <a:srgbClr val="8C8C0A"/>
              </a:buClr>
              <a:buSzPct val="150000"/>
              <a:buFont typeface="Wingdings" pitchFamily="-107" charset="2"/>
              <a:buNone/>
              <a:tabLst/>
              <a:defRPr/>
            </a:pPr>
            <a:r>
              <a:rPr lang="en-US" sz="1000" baseline="0" dirty="0">
                <a:latin typeface="Trebuchet MS" pitchFamily="-107" charset="0"/>
              </a:rPr>
              <a:t>@</a:t>
            </a:r>
            <a:r>
              <a:rPr lang="en-US" sz="1000" baseline="0" dirty="0" err="1">
                <a:latin typeface="Trebuchet MS" pitchFamily="-107" charset="0"/>
              </a:rPr>
              <a:t>global_counsel</a:t>
            </a:r>
            <a:endParaRPr lang="en-US" sz="1000" dirty="0">
              <a:latin typeface="Trebuchet MS" pitchFamily="-107" charset="0"/>
            </a:endParaRPr>
          </a:p>
          <a:p>
            <a:pPr>
              <a:spcBef>
                <a:spcPct val="20000"/>
              </a:spcBef>
              <a:buClr>
                <a:srgbClr val="8C8C0A"/>
              </a:buClr>
              <a:buSzPct val="150000"/>
              <a:buFont typeface="Wingdings" pitchFamily="-107" charset="2"/>
              <a:buNone/>
            </a:pPr>
            <a:br>
              <a:rPr lang="en-US" sz="1000" dirty="0">
                <a:latin typeface="Trebuchet MS" pitchFamily="-107" charset="0"/>
              </a:rPr>
            </a:br>
            <a:endParaRPr lang="en-US" sz="1000" dirty="0">
              <a:latin typeface="Trebuchet MS" pitchFamily="-107" charset="0"/>
            </a:endParaRPr>
          </a:p>
        </p:txBody>
      </p:sp>
      <p:sp>
        <p:nvSpPr>
          <p:cNvPr id="9" name="Rectangle 8"/>
          <p:cNvSpPr/>
          <p:nvPr userDrawn="1"/>
        </p:nvSpPr>
        <p:spPr>
          <a:xfrm flipV="1">
            <a:off x="0" y="6785994"/>
            <a:ext cx="12192000" cy="72006"/>
          </a:xfrm>
          <a:prstGeom prst="rect">
            <a:avLst/>
          </a:prstGeom>
          <a:solidFill>
            <a:srgbClr val="4B592E"/>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800" baseline="-25000" dirty="0"/>
          </a:p>
        </p:txBody>
      </p:sp>
      <p:sp>
        <p:nvSpPr>
          <p:cNvPr id="18" name="Text Placeholder 16"/>
          <p:cNvSpPr>
            <a:spLocks noGrp="1"/>
          </p:cNvSpPr>
          <p:nvPr>
            <p:ph type="body" sz="quarter" idx="14" hasCustomPrompt="1"/>
          </p:nvPr>
        </p:nvSpPr>
        <p:spPr>
          <a:xfrm>
            <a:off x="334516" y="1277594"/>
            <a:ext cx="10718882" cy="711089"/>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baseline="0"/>
            </a:lvl1pPr>
          </a:lstStyle>
          <a:p>
            <a:pPr lvl="0"/>
            <a:r>
              <a:rPr lang="en-US" dirty="0"/>
              <a:t>[Name], [job title], [email </a:t>
            </a:r>
            <a:r>
              <a:rPr lang="en-US"/>
              <a:t>address], </a:t>
            </a:r>
            <a:r>
              <a:rPr lang="en-US" dirty="0"/>
              <a:t>[Twitter]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[Name], [job title], [email address], [Twitter] </a:t>
            </a:r>
            <a:endParaRPr lang="en-GB"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[Name], [job title], [email address], [Twitter] </a:t>
            </a:r>
            <a:endParaRPr lang="en-GB" dirty="0"/>
          </a:p>
          <a:p>
            <a:pPr lvl="0"/>
            <a:endParaRPr lang="en-GB" dirty="0"/>
          </a:p>
        </p:txBody>
      </p:sp>
      <p:sp>
        <p:nvSpPr>
          <p:cNvPr id="23" name="Text Placeholder 16"/>
          <p:cNvSpPr>
            <a:spLocks noGrp="1"/>
          </p:cNvSpPr>
          <p:nvPr>
            <p:ph type="body" sz="quarter" idx="16" hasCustomPrompt="1"/>
          </p:nvPr>
        </p:nvSpPr>
        <p:spPr>
          <a:xfrm>
            <a:off x="334433" y="1021206"/>
            <a:ext cx="10718882" cy="238727"/>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baseline="0"/>
            </a:lvl1pPr>
          </a:lstStyle>
          <a:p>
            <a:pPr lvl="0"/>
            <a:r>
              <a:rPr lang="en-US" sz="1000" b="1" dirty="0"/>
              <a:t>Authors:</a:t>
            </a:r>
          </a:p>
        </p:txBody>
      </p:sp>
    </p:spTree>
    <p:extLst>
      <p:ext uri="{BB962C8B-B14F-4D97-AF65-F5344CB8AC3E}">
        <p14:creationId xmlns:p14="http://schemas.microsoft.com/office/powerpoint/2010/main" val="1713300578"/>
      </p:ext>
    </p:extLst>
  </p:cSld>
  <p:clrMapOvr>
    <a:masterClrMapping/>
  </p:clrMapOvr>
  <p:extLst mod="1">
    <p:ext uri="{DCECCB84-F9BA-43D5-87BE-67443E8EF086}">
      <p15:sldGuideLst xmlns:p15="http://schemas.microsoft.com/office/powerpoint/2012/main">
        <p15:guide id="1" pos="171">
          <p15:clr>
            <a:srgbClr val="FBAE40"/>
          </p15:clr>
        </p15:guide>
        <p15:guide id="2" pos="606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38CD-CC08-4807-BA2E-3B4EB76ED51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324C556-BA2B-48CD-B070-5B42E3FF7AC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BD97CC3-7636-4D34-91F3-608C3322EC7B}"/>
              </a:ext>
            </a:extLst>
          </p:cNvPr>
          <p:cNvSpPr>
            <a:spLocks noGrp="1"/>
          </p:cNvSpPr>
          <p:nvPr>
            <p:ph type="dt" sz="half" idx="10"/>
          </p:nvPr>
        </p:nvSpPr>
        <p:spPr/>
        <p:txBody>
          <a:bodyPr/>
          <a:lstStyle/>
          <a:p>
            <a:fld id="{85DE6BCE-6AB8-43EE-A5AA-38BE0450B7D9}" type="datetimeFigureOut">
              <a:rPr lang="en-GB" smtClean="0"/>
              <a:t>05/02/2018</a:t>
            </a:fld>
            <a:endParaRPr lang="en-GB"/>
          </a:p>
        </p:txBody>
      </p:sp>
      <p:sp>
        <p:nvSpPr>
          <p:cNvPr id="5" name="Footer Placeholder 4">
            <a:extLst>
              <a:ext uri="{FF2B5EF4-FFF2-40B4-BE49-F238E27FC236}">
                <a16:creationId xmlns:a16="http://schemas.microsoft.com/office/drawing/2014/main" id="{DD5997B8-52EB-43BB-AD9F-24BA2ECF9C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C2B202-E421-4300-A88F-E063352B8A54}"/>
              </a:ext>
            </a:extLst>
          </p:cNvPr>
          <p:cNvSpPr>
            <a:spLocks noGrp="1"/>
          </p:cNvSpPr>
          <p:nvPr>
            <p:ph type="sldNum" sz="quarter" idx="12"/>
          </p:nvPr>
        </p:nvSpPr>
        <p:spPr/>
        <p:txBody>
          <a:bodyPr/>
          <a:lstStyle/>
          <a:p>
            <a:fld id="{243E232C-BEF6-4805-9398-47BFA944632F}" type="slidenum">
              <a:rPr lang="en-GB" smtClean="0"/>
              <a:t>‹#›</a:t>
            </a:fld>
            <a:endParaRPr lang="en-GB"/>
          </a:p>
        </p:txBody>
      </p:sp>
    </p:spTree>
    <p:extLst>
      <p:ext uri="{BB962C8B-B14F-4D97-AF65-F5344CB8AC3E}">
        <p14:creationId xmlns:p14="http://schemas.microsoft.com/office/powerpoint/2010/main" val="946272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AF05C-FDFA-4B90-BF0C-6C5E3571CE7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C40CCCE-AABF-4FE8-9E86-7DFEB9D2B9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D7219BB-1394-4417-80A5-B84A9A15B1BE}"/>
              </a:ext>
            </a:extLst>
          </p:cNvPr>
          <p:cNvSpPr>
            <a:spLocks noGrp="1"/>
          </p:cNvSpPr>
          <p:nvPr>
            <p:ph type="dt" sz="half" idx="10"/>
          </p:nvPr>
        </p:nvSpPr>
        <p:spPr/>
        <p:txBody>
          <a:bodyPr/>
          <a:lstStyle/>
          <a:p>
            <a:fld id="{85DE6BCE-6AB8-43EE-A5AA-38BE0450B7D9}" type="datetimeFigureOut">
              <a:rPr lang="en-GB" smtClean="0"/>
              <a:t>05/02/2018</a:t>
            </a:fld>
            <a:endParaRPr lang="en-GB"/>
          </a:p>
        </p:txBody>
      </p:sp>
      <p:sp>
        <p:nvSpPr>
          <p:cNvPr id="5" name="Footer Placeholder 4">
            <a:extLst>
              <a:ext uri="{FF2B5EF4-FFF2-40B4-BE49-F238E27FC236}">
                <a16:creationId xmlns:a16="http://schemas.microsoft.com/office/drawing/2014/main" id="{988B8DBD-0429-49C1-BDE0-146BA32997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6455DB-9D0F-4183-9315-586BD0A6E682}"/>
              </a:ext>
            </a:extLst>
          </p:cNvPr>
          <p:cNvSpPr>
            <a:spLocks noGrp="1"/>
          </p:cNvSpPr>
          <p:nvPr>
            <p:ph type="sldNum" sz="quarter" idx="12"/>
          </p:nvPr>
        </p:nvSpPr>
        <p:spPr/>
        <p:txBody>
          <a:bodyPr/>
          <a:lstStyle/>
          <a:p>
            <a:fld id="{243E232C-BEF6-4805-9398-47BFA944632F}" type="slidenum">
              <a:rPr lang="en-GB" smtClean="0"/>
              <a:t>‹#›</a:t>
            </a:fld>
            <a:endParaRPr lang="en-GB"/>
          </a:p>
        </p:txBody>
      </p:sp>
    </p:spTree>
    <p:extLst>
      <p:ext uri="{BB962C8B-B14F-4D97-AF65-F5344CB8AC3E}">
        <p14:creationId xmlns:p14="http://schemas.microsoft.com/office/powerpoint/2010/main" val="1321266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9FDE5-512F-4931-89D5-B7F1605CB3F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808651-9E73-4149-B949-1D7F630D1AD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E5D8E2D-50F5-4D7F-AA76-92FEC0EF56C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B7AFFC5-CFF5-4CFF-89C1-EBB0E912D3EC}"/>
              </a:ext>
            </a:extLst>
          </p:cNvPr>
          <p:cNvSpPr>
            <a:spLocks noGrp="1"/>
          </p:cNvSpPr>
          <p:nvPr>
            <p:ph type="dt" sz="half" idx="10"/>
          </p:nvPr>
        </p:nvSpPr>
        <p:spPr/>
        <p:txBody>
          <a:bodyPr/>
          <a:lstStyle/>
          <a:p>
            <a:fld id="{85DE6BCE-6AB8-43EE-A5AA-38BE0450B7D9}" type="datetimeFigureOut">
              <a:rPr lang="en-GB" smtClean="0"/>
              <a:t>05/02/2018</a:t>
            </a:fld>
            <a:endParaRPr lang="en-GB"/>
          </a:p>
        </p:txBody>
      </p:sp>
      <p:sp>
        <p:nvSpPr>
          <p:cNvPr id="6" name="Footer Placeholder 5">
            <a:extLst>
              <a:ext uri="{FF2B5EF4-FFF2-40B4-BE49-F238E27FC236}">
                <a16:creationId xmlns:a16="http://schemas.microsoft.com/office/drawing/2014/main" id="{DBF5365B-AA72-4F47-83AD-724B7512ED3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6C3320-1796-4C19-83C5-1FBFDFA7D476}"/>
              </a:ext>
            </a:extLst>
          </p:cNvPr>
          <p:cNvSpPr>
            <a:spLocks noGrp="1"/>
          </p:cNvSpPr>
          <p:nvPr>
            <p:ph type="sldNum" sz="quarter" idx="12"/>
          </p:nvPr>
        </p:nvSpPr>
        <p:spPr/>
        <p:txBody>
          <a:bodyPr/>
          <a:lstStyle/>
          <a:p>
            <a:fld id="{243E232C-BEF6-4805-9398-47BFA944632F}" type="slidenum">
              <a:rPr lang="en-GB" smtClean="0"/>
              <a:t>‹#›</a:t>
            </a:fld>
            <a:endParaRPr lang="en-GB"/>
          </a:p>
        </p:txBody>
      </p:sp>
    </p:spTree>
    <p:extLst>
      <p:ext uri="{BB962C8B-B14F-4D97-AF65-F5344CB8AC3E}">
        <p14:creationId xmlns:p14="http://schemas.microsoft.com/office/powerpoint/2010/main" val="3641210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914BB-C9C3-4F52-A3C5-D2373283950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CDC5420-4C51-4EA5-83FE-436A19455F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E294FA6-BC50-4294-9460-CB0E5F7381E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56B0518-7A7D-4326-A239-1678C1D7E8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A9D421E-48FD-4C82-A5E7-EDC76E12C14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47673EC-0D71-4344-A1C5-49313360ECA0}"/>
              </a:ext>
            </a:extLst>
          </p:cNvPr>
          <p:cNvSpPr>
            <a:spLocks noGrp="1"/>
          </p:cNvSpPr>
          <p:nvPr>
            <p:ph type="dt" sz="half" idx="10"/>
          </p:nvPr>
        </p:nvSpPr>
        <p:spPr/>
        <p:txBody>
          <a:bodyPr/>
          <a:lstStyle/>
          <a:p>
            <a:fld id="{85DE6BCE-6AB8-43EE-A5AA-38BE0450B7D9}" type="datetimeFigureOut">
              <a:rPr lang="en-GB" smtClean="0"/>
              <a:t>05/02/2018</a:t>
            </a:fld>
            <a:endParaRPr lang="en-GB"/>
          </a:p>
        </p:txBody>
      </p:sp>
      <p:sp>
        <p:nvSpPr>
          <p:cNvPr id="8" name="Footer Placeholder 7">
            <a:extLst>
              <a:ext uri="{FF2B5EF4-FFF2-40B4-BE49-F238E27FC236}">
                <a16:creationId xmlns:a16="http://schemas.microsoft.com/office/drawing/2014/main" id="{91ED2C65-F07A-484A-A829-15E82A4B660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329C11A-744C-426A-8A90-4C7B22047834}"/>
              </a:ext>
            </a:extLst>
          </p:cNvPr>
          <p:cNvSpPr>
            <a:spLocks noGrp="1"/>
          </p:cNvSpPr>
          <p:nvPr>
            <p:ph type="sldNum" sz="quarter" idx="12"/>
          </p:nvPr>
        </p:nvSpPr>
        <p:spPr/>
        <p:txBody>
          <a:bodyPr/>
          <a:lstStyle/>
          <a:p>
            <a:fld id="{243E232C-BEF6-4805-9398-47BFA944632F}" type="slidenum">
              <a:rPr lang="en-GB" smtClean="0"/>
              <a:t>‹#›</a:t>
            </a:fld>
            <a:endParaRPr lang="en-GB"/>
          </a:p>
        </p:txBody>
      </p:sp>
    </p:spTree>
    <p:extLst>
      <p:ext uri="{BB962C8B-B14F-4D97-AF65-F5344CB8AC3E}">
        <p14:creationId xmlns:p14="http://schemas.microsoft.com/office/powerpoint/2010/main" val="3135114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EB5CA-0BE0-4A3A-A845-F14F93F3E60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66D5794-EABE-497B-816A-EE61EAF77311}"/>
              </a:ext>
            </a:extLst>
          </p:cNvPr>
          <p:cNvSpPr>
            <a:spLocks noGrp="1"/>
          </p:cNvSpPr>
          <p:nvPr>
            <p:ph type="dt" sz="half" idx="10"/>
          </p:nvPr>
        </p:nvSpPr>
        <p:spPr/>
        <p:txBody>
          <a:bodyPr/>
          <a:lstStyle/>
          <a:p>
            <a:fld id="{85DE6BCE-6AB8-43EE-A5AA-38BE0450B7D9}" type="datetimeFigureOut">
              <a:rPr lang="en-GB" smtClean="0"/>
              <a:t>05/02/2018</a:t>
            </a:fld>
            <a:endParaRPr lang="en-GB"/>
          </a:p>
        </p:txBody>
      </p:sp>
      <p:sp>
        <p:nvSpPr>
          <p:cNvPr id="4" name="Footer Placeholder 3">
            <a:extLst>
              <a:ext uri="{FF2B5EF4-FFF2-40B4-BE49-F238E27FC236}">
                <a16:creationId xmlns:a16="http://schemas.microsoft.com/office/drawing/2014/main" id="{C03B8A63-FF9F-48BC-AE1C-746E2E7444F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CAF2E6F-20E5-41FE-AC51-03C98F5D28F8}"/>
              </a:ext>
            </a:extLst>
          </p:cNvPr>
          <p:cNvSpPr>
            <a:spLocks noGrp="1"/>
          </p:cNvSpPr>
          <p:nvPr>
            <p:ph type="sldNum" sz="quarter" idx="12"/>
          </p:nvPr>
        </p:nvSpPr>
        <p:spPr/>
        <p:txBody>
          <a:bodyPr/>
          <a:lstStyle/>
          <a:p>
            <a:fld id="{243E232C-BEF6-4805-9398-47BFA944632F}" type="slidenum">
              <a:rPr lang="en-GB" smtClean="0"/>
              <a:t>‹#›</a:t>
            </a:fld>
            <a:endParaRPr lang="en-GB"/>
          </a:p>
        </p:txBody>
      </p:sp>
    </p:spTree>
    <p:extLst>
      <p:ext uri="{BB962C8B-B14F-4D97-AF65-F5344CB8AC3E}">
        <p14:creationId xmlns:p14="http://schemas.microsoft.com/office/powerpoint/2010/main" val="1444288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C676C8-6F21-4F3D-96FC-3F5EEF7C3390}"/>
              </a:ext>
            </a:extLst>
          </p:cNvPr>
          <p:cNvSpPr>
            <a:spLocks noGrp="1"/>
          </p:cNvSpPr>
          <p:nvPr>
            <p:ph type="dt" sz="half" idx="10"/>
          </p:nvPr>
        </p:nvSpPr>
        <p:spPr/>
        <p:txBody>
          <a:bodyPr/>
          <a:lstStyle/>
          <a:p>
            <a:fld id="{85DE6BCE-6AB8-43EE-A5AA-38BE0450B7D9}" type="datetimeFigureOut">
              <a:rPr lang="en-GB" smtClean="0"/>
              <a:t>05/02/2018</a:t>
            </a:fld>
            <a:endParaRPr lang="en-GB"/>
          </a:p>
        </p:txBody>
      </p:sp>
      <p:sp>
        <p:nvSpPr>
          <p:cNvPr id="3" name="Footer Placeholder 2">
            <a:extLst>
              <a:ext uri="{FF2B5EF4-FFF2-40B4-BE49-F238E27FC236}">
                <a16:creationId xmlns:a16="http://schemas.microsoft.com/office/drawing/2014/main" id="{009D6BCB-3E8C-41AD-BAD1-9D3A10D113B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EEEAE89-2488-4E7E-B155-7E58904E29B5}"/>
              </a:ext>
            </a:extLst>
          </p:cNvPr>
          <p:cNvSpPr>
            <a:spLocks noGrp="1"/>
          </p:cNvSpPr>
          <p:nvPr>
            <p:ph type="sldNum" sz="quarter" idx="12"/>
          </p:nvPr>
        </p:nvSpPr>
        <p:spPr/>
        <p:txBody>
          <a:bodyPr/>
          <a:lstStyle/>
          <a:p>
            <a:fld id="{243E232C-BEF6-4805-9398-47BFA944632F}" type="slidenum">
              <a:rPr lang="en-GB" smtClean="0"/>
              <a:t>‹#›</a:t>
            </a:fld>
            <a:endParaRPr lang="en-GB"/>
          </a:p>
        </p:txBody>
      </p:sp>
    </p:spTree>
    <p:extLst>
      <p:ext uri="{BB962C8B-B14F-4D97-AF65-F5344CB8AC3E}">
        <p14:creationId xmlns:p14="http://schemas.microsoft.com/office/powerpoint/2010/main" val="1312315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5B1CB-5A0A-4128-BA60-DEEA118843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72FFEFF-F739-4402-AD51-8BE11F0149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7C4185B-1788-4805-B66E-183308E8C1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9D7D08E-3D44-4EA9-8A4C-DA8AE8705673}"/>
              </a:ext>
            </a:extLst>
          </p:cNvPr>
          <p:cNvSpPr>
            <a:spLocks noGrp="1"/>
          </p:cNvSpPr>
          <p:nvPr>
            <p:ph type="dt" sz="half" idx="10"/>
          </p:nvPr>
        </p:nvSpPr>
        <p:spPr/>
        <p:txBody>
          <a:bodyPr/>
          <a:lstStyle/>
          <a:p>
            <a:fld id="{85DE6BCE-6AB8-43EE-A5AA-38BE0450B7D9}" type="datetimeFigureOut">
              <a:rPr lang="en-GB" smtClean="0"/>
              <a:t>05/02/2018</a:t>
            </a:fld>
            <a:endParaRPr lang="en-GB"/>
          </a:p>
        </p:txBody>
      </p:sp>
      <p:sp>
        <p:nvSpPr>
          <p:cNvPr id="6" name="Footer Placeholder 5">
            <a:extLst>
              <a:ext uri="{FF2B5EF4-FFF2-40B4-BE49-F238E27FC236}">
                <a16:creationId xmlns:a16="http://schemas.microsoft.com/office/drawing/2014/main" id="{BA37A18D-01C2-44CB-B291-B6786A05D6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5577E9-8201-4D39-8C98-84AB5082ABD5}"/>
              </a:ext>
            </a:extLst>
          </p:cNvPr>
          <p:cNvSpPr>
            <a:spLocks noGrp="1"/>
          </p:cNvSpPr>
          <p:nvPr>
            <p:ph type="sldNum" sz="quarter" idx="12"/>
          </p:nvPr>
        </p:nvSpPr>
        <p:spPr/>
        <p:txBody>
          <a:bodyPr/>
          <a:lstStyle/>
          <a:p>
            <a:fld id="{243E232C-BEF6-4805-9398-47BFA944632F}" type="slidenum">
              <a:rPr lang="en-GB" smtClean="0"/>
              <a:t>‹#›</a:t>
            </a:fld>
            <a:endParaRPr lang="en-GB"/>
          </a:p>
        </p:txBody>
      </p:sp>
    </p:spTree>
    <p:extLst>
      <p:ext uri="{BB962C8B-B14F-4D97-AF65-F5344CB8AC3E}">
        <p14:creationId xmlns:p14="http://schemas.microsoft.com/office/powerpoint/2010/main" val="3477823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95065-CE2D-4172-BE6F-4BEB0629A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BDCF4A5-B2E9-4426-A505-EE2C9AB324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6EEE32-7F8D-4C70-A976-A3D65B195C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C2E187-5A6E-483C-ACB3-7847B096D258}"/>
              </a:ext>
            </a:extLst>
          </p:cNvPr>
          <p:cNvSpPr>
            <a:spLocks noGrp="1"/>
          </p:cNvSpPr>
          <p:nvPr>
            <p:ph type="dt" sz="half" idx="10"/>
          </p:nvPr>
        </p:nvSpPr>
        <p:spPr/>
        <p:txBody>
          <a:bodyPr/>
          <a:lstStyle/>
          <a:p>
            <a:fld id="{85DE6BCE-6AB8-43EE-A5AA-38BE0450B7D9}" type="datetimeFigureOut">
              <a:rPr lang="en-GB" smtClean="0"/>
              <a:t>05/02/2018</a:t>
            </a:fld>
            <a:endParaRPr lang="en-GB"/>
          </a:p>
        </p:txBody>
      </p:sp>
      <p:sp>
        <p:nvSpPr>
          <p:cNvPr id="6" name="Footer Placeholder 5">
            <a:extLst>
              <a:ext uri="{FF2B5EF4-FFF2-40B4-BE49-F238E27FC236}">
                <a16:creationId xmlns:a16="http://schemas.microsoft.com/office/drawing/2014/main" id="{CFEF8E5C-F5A0-4FFF-BE4C-DEC72B7F4C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77A629B-0220-4AE5-B70A-623512391E08}"/>
              </a:ext>
            </a:extLst>
          </p:cNvPr>
          <p:cNvSpPr>
            <a:spLocks noGrp="1"/>
          </p:cNvSpPr>
          <p:nvPr>
            <p:ph type="sldNum" sz="quarter" idx="12"/>
          </p:nvPr>
        </p:nvSpPr>
        <p:spPr/>
        <p:txBody>
          <a:bodyPr/>
          <a:lstStyle/>
          <a:p>
            <a:fld id="{243E232C-BEF6-4805-9398-47BFA944632F}" type="slidenum">
              <a:rPr lang="en-GB" smtClean="0"/>
              <a:t>‹#›</a:t>
            </a:fld>
            <a:endParaRPr lang="en-GB"/>
          </a:p>
        </p:txBody>
      </p:sp>
    </p:spTree>
    <p:extLst>
      <p:ext uri="{BB962C8B-B14F-4D97-AF65-F5344CB8AC3E}">
        <p14:creationId xmlns:p14="http://schemas.microsoft.com/office/powerpoint/2010/main" val="514976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E7430C-2C13-499B-B6D2-3E8CEF1AD4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059B9B0-76D4-46F3-A98A-C29BB3D3C0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27CE17-BEF2-412D-990D-05D1B48BD1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DE6BCE-6AB8-43EE-A5AA-38BE0450B7D9}" type="datetimeFigureOut">
              <a:rPr lang="en-GB" smtClean="0"/>
              <a:t>05/02/2018</a:t>
            </a:fld>
            <a:endParaRPr lang="en-GB"/>
          </a:p>
        </p:txBody>
      </p:sp>
      <p:sp>
        <p:nvSpPr>
          <p:cNvPr id="5" name="Footer Placeholder 4">
            <a:extLst>
              <a:ext uri="{FF2B5EF4-FFF2-40B4-BE49-F238E27FC236}">
                <a16:creationId xmlns:a16="http://schemas.microsoft.com/office/drawing/2014/main" id="{3703E8FE-ACA2-424C-92F1-598C6C5671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BC2452D-90B7-4B86-A5DF-CFE3DBF08F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3E232C-BEF6-4805-9398-47BFA944632F}" type="slidenum">
              <a:rPr lang="en-GB" smtClean="0"/>
              <a:t>‹#›</a:t>
            </a:fld>
            <a:endParaRPr lang="en-GB"/>
          </a:p>
        </p:txBody>
      </p:sp>
    </p:spTree>
    <p:extLst>
      <p:ext uri="{BB962C8B-B14F-4D97-AF65-F5344CB8AC3E}">
        <p14:creationId xmlns:p14="http://schemas.microsoft.com/office/powerpoint/2010/main" val="2184622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hyperlink" Target="mailto:l.ringer@global-counsel.co.uk"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9.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3.png"/><Relationship Id="rId5" Type="http://schemas.microsoft.com/office/2007/relationships/hdphoto" Target="../media/hdphoto1.wdp"/><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16.png"/><Relationship Id="rId12" Type="http://schemas.microsoft.com/office/2007/relationships/hdphoto" Target="../media/hdphoto5.wdp"/><Relationship Id="rId2" Type="http://schemas.openxmlformats.org/officeDocument/2006/relationships/image" Target="../media/image2.png"/><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18.png"/><Relationship Id="rId5" Type="http://schemas.openxmlformats.org/officeDocument/2006/relationships/image" Target="../media/image15.png"/><Relationship Id="rId10" Type="http://schemas.microsoft.com/office/2007/relationships/hdphoto" Target="../media/hdphoto4.wdp"/><Relationship Id="rId4" Type="http://schemas.openxmlformats.org/officeDocument/2006/relationships/image" Target="../media/image14.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01043" y="5314803"/>
            <a:ext cx="7412302" cy="656146"/>
          </a:xfrm>
        </p:spPr>
        <p:txBody>
          <a:bodyPr/>
          <a:lstStyle/>
          <a:p>
            <a:r>
              <a:rPr lang="en-GB" dirty="0"/>
              <a:t>Preparing for Brexit</a:t>
            </a:r>
          </a:p>
        </p:txBody>
      </p:sp>
      <p:sp>
        <p:nvSpPr>
          <p:cNvPr id="4" name="Subtitle 3"/>
          <p:cNvSpPr>
            <a:spLocks noGrp="1"/>
          </p:cNvSpPr>
          <p:nvPr>
            <p:ph type="subTitle" idx="1"/>
          </p:nvPr>
        </p:nvSpPr>
        <p:spPr>
          <a:xfrm>
            <a:off x="4416373" y="6301671"/>
            <a:ext cx="7429500" cy="326814"/>
          </a:xfrm>
        </p:spPr>
        <p:txBody>
          <a:bodyPr>
            <a:normAutofit/>
          </a:bodyPr>
          <a:lstStyle/>
          <a:p>
            <a:r>
              <a:rPr lang="en-GB" sz="1400" dirty="0">
                <a:solidFill>
                  <a:schemeClr val="tx1"/>
                </a:solidFill>
              </a:rPr>
              <a:t>6</a:t>
            </a:r>
            <a:r>
              <a:rPr lang="en-GB" sz="1400" baseline="30000" dirty="0">
                <a:solidFill>
                  <a:schemeClr val="tx1"/>
                </a:solidFill>
              </a:rPr>
              <a:t>th</a:t>
            </a:r>
            <a:r>
              <a:rPr lang="en-GB" sz="1400" dirty="0">
                <a:solidFill>
                  <a:schemeClr val="tx1"/>
                </a:solidFill>
              </a:rPr>
              <a:t> February 2018</a:t>
            </a:r>
          </a:p>
        </p:txBody>
      </p:sp>
      <p:sp>
        <p:nvSpPr>
          <p:cNvPr id="5" name="Text Placeholder 4"/>
          <p:cNvSpPr>
            <a:spLocks noGrp="1"/>
          </p:cNvSpPr>
          <p:nvPr>
            <p:ph type="body" sz="quarter" idx="11"/>
          </p:nvPr>
        </p:nvSpPr>
        <p:spPr>
          <a:xfrm>
            <a:off x="4501043" y="5803474"/>
            <a:ext cx="7412302" cy="321844"/>
          </a:xfrm>
        </p:spPr>
        <p:txBody>
          <a:bodyPr/>
          <a:lstStyle/>
          <a:p>
            <a:r>
              <a:rPr lang="en-GB" sz="2400" dirty="0"/>
              <a:t>Considerations for the commercial cleaning industry</a:t>
            </a:r>
          </a:p>
        </p:txBody>
      </p:sp>
      <p:pic>
        <p:nvPicPr>
          <p:cNvPr id="8" name="Picture Placeholder 7">
            <a:extLst>
              <a:ext uri="{FF2B5EF4-FFF2-40B4-BE49-F238E27FC236}">
                <a16:creationId xmlns:a16="http://schemas.microsoft.com/office/drawing/2014/main" id="{1D80E9FB-5A6F-4071-A393-8BED5EFE7BEA}"/>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t="3813" b="3813"/>
          <a:stretch>
            <a:fillRect/>
          </a:stretch>
        </p:blipFill>
        <p:spPr>
          <a:xfrm>
            <a:off x="9708673" y="332070"/>
            <a:ext cx="1068600" cy="928800"/>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127" y="5505328"/>
            <a:ext cx="1068600" cy="929051"/>
          </a:xfrm>
          <a:prstGeom prst="rect">
            <a:avLst/>
          </a:prstGeom>
        </p:spPr>
      </p:pic>
      <p:pic>
        <p:nvPicPr>
          <p:cNvPr id="10" name="Picture Placeholder 1"/>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b="18451"/>
          <a:stretch/>
        </p:blipFill>
        <p:spPr>
          <a:xfrm>
            <a:off x="0" y="0"/>
            <a:ext cx="12192000" cy="5160434"/>
          </a:xfrm>
        </p:spPr>
      </p:pic>
    </p:spTree>
    <p:extLst>
      <p:ext uri="{BB962C8B-B14F-4D97-AF65-F5344CB8AC3E}">
        <p14:creationId xmlns:p14="http://schemas.microsoft.com/office/powerpoint/2010/main" val="1233310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2CEB42-F8F3-41DA-80F4-A8591AAC3580}"/>
              </a:ext>
            </a:extLst>
          </p:cNvPr>
          <p:cNvSpPr txBox="1"/>
          <p:nvPr/>
        </p:nvSpPr>
        <p:spPr>
          <a:xfrm>
            <a:off x="369453" y="1607127"/>
            <a:ext cx="7555346" cy="477054"/>
          </a:xfrm>
          <a:prstGeom prst="rect">
            <a:avLst/>
          </a:prstGeom>
          <a:noFill/>
        </p:spPr>
        <p:txBody>
          <a:bodyPr wrap="square" rtlCol="0">
            <a:spAutoFit/>
          </a:bodyPr>
          <a:lstStyle/>
          <a:p>
            <a:pPr>
              <a:spcAft>
                <a:spcPts val="600"/>
              </a:spcAft>
            </a:pPr>
            <a:r>
              <a:rPr lang="en-GB" sz="1000" b="1" dirty="0">
                <a:latin typeface="Trebuchet MS" panose="020B0603020202020204" pitchFamily="34" charset="0"/>
              </a:rPr>
              <a:t>Authors</a:t>
            </a:r>
            <a:r>
              <a:rPr lang="en-GB" sz="1000" dirty="0">
                <a:latin typeface="Trebuchet MS" panose="020B0603020202020204" pitchFamily="34" charset="0"/>
              </a:rPr>
              <a:t>:</a:t>
            </a:r>
          </a:p>
          <a:p>
            <a:pPr marL="171450" indent="-171450">
              <a:spcAft>
                <a:spcPts val="600"/>
              </a:spcAft>
              <a:buFont typeface="Wingdings" panose="05000000000000000000" pitchFamily="2" charset="2"/>
              <a:buChar char="§"/>
            </a:pPr>
            <a:r>
              <a:rPr lang="en-GB" sz="1000" dirty="0">
                <a:latin typeface="Trebuchet MS" panose="020B0603020202020204" pitchFamily="34" charset="0"/>
              </a:rPr>
              <a:t>Leo Ringer, Head of UK, </a:t>
            </a:r>
            <a:r>
              <a:rPr lang="en-GB" sz="1000" dirty="0">
                <a:latin typeface="Trebuchet MS" panose="020B0603020202020204" pitchFamily="34" charset="0"/>
                <a:hlinkClick r:id="rId2"/>
              </a:rPr>
              <a:t>l.ringer@global-counsel.co.uk</a:t>
            </a:r>
            <a:endParaRPr lang="en-GB" sz="1000" dirty="0">
              <a:latin typeface="Trebuchet MS" panose="020B0603020202020204" pitchFamily="34" charset="0"/>
            </a:endParaRPr>
          </a:p>
        </p:txBody>
      </p:sp>
    </p:spTree>
    <p:extLst>
      <p:ext uri="{BB962C8B-B14F-4D97-AF65-F5344CB8AC3E}">
        <p14:creationId xmlns:p14="http://schemas.microsoft.com/office/powerpoint/2010/main" val="4068531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6E25CD-FC22-4257-B06C-9CAE3C6B27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29835" y="300906"/>
            <a:ext cx="791287" cy="745282"/>
          </a:xfrm>
          <a:prstGeom prst="rect">
            <a:avLst/>
          </a:prstGeom>
        </p:spPr>
      </p:pic>
      <p:pic>
        <p:nvPicPr>
          <p:cNvPr id="5" name="Picture 4">
            <a:extLst>
              <a:ext uri="{FF2B5EF4-FFF2-40B4-BE49-F238E27FC236}">
                <a16:creationId xmlns:a16="http://schemas.microsoft.com/office/drawing/2014/main" id="{A3BE9041-A573-4435-8496-ED8C1A7D9E7C}"/>
              </a:ext>
            </a:extLst>
          </p:cNvPr>
          <p:cNvPicPr>
            <a:picLocks noChangeAspect="1"/>
          </p:cNvPicPr>
          <p:nvPr/>
        </p:nvPicPr>
        <p:blipFill>
          <a:blip r:embed="rId3"/>
          <a:stretch>
            <a:fillRect/>
          </a:stretch>
        </p:blipFill>
        <p:spPr>
          <a:xfrm>
            <a:off x="-859" y="6309312"/>
            <a:ext cx="12192859" cy="548688"/>
          </a:xfrm>
          <a:prstGeom prst="rect">
            <a:avLst/>
          </a:prstGeom>
        </p:spPr>
      </p:pic>
      <p:sp>
        <p:nvSpPr>
          <p:cNvPr id="6" name="Slide Number Placeholder 8">
            <a:extLst>
              <a:ext uri="{FF2B5EF4-FFF2-40B4-BE49-F238E27FC236}">
                <a16:creationId xmlns:a16="http://schemas.microsoft.com/office/drawing/2014/main" id="{3477D4DE-8839-43B0-B06C-9DDC60C375B0}"/>
              </a:ext>
            </a:extLst>
          </p:cNvPr>
          <p:cNvSpPr txBox="1">
            <a:spLocks/>
          </p:cNvSpPr>
          <p:nvPr/>
        </p:nvSpPr>
        <p:spPr>
          <a:xfrm>
            <a:off x="416858" y="6519831"/>
            <a:ext cx="3118989" cy="14930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050" dirty="0">
                <a:solidFill>
                  <a:srgbClr val="4A4A4A"/>
                </a:solidFill>
              </a:rPr>
              <a:t>© Global Counsel 2018</a:t>
            </a:r>
          </a:p>
        </p:txBody>
      </p:sp>
      <p:cxnSp>
        <p:nvCxnSpPr>
          <p:cNvPr id="7" name="Straight Connector 6">
            <a:extLst>
              <a:ext uri="{FF2B5EF4-FFF2-40B4-BE49-F238E27FC236}">
                <a16:creationId xmlns:a16="http://schemas.microsoft.com/office/drawing/2014/main" id="{1537709D-2F4A-4004-AB07-1D17EAF36DA2}"/>
              </a:ext>
            </a:extLst>
          </p:cNvPr>
          <p:cNvCxnSpPr>
            <a:cxnSpLocks/>
          </p:cNvCxnSpPr>
          <p:nvPr/>
        </p:nvCxnSpPr>
        <p:spPr>
          <a:xfrm>
            <a:off x="508000" y="1268413"/>
            <a:ext cx="11313122" cy="0"/>
          </a:xfrm>
          <a:prstGeom prst="line">
            <a:avLst/>
          </a:prstGeom>
          <a:ln w="12700">
            <a:solidFill>
              <a:srgbClr val="465A23"/>
            </a:solidFill>
          </a:ln>
          <a:effectLst/>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19E7DC56-34F3-4680-BFF8-D75C96BBA978}"/>
              </a:ext>
            </a:extLst>
          </p:cNvPr>
          <p:cNvSpPr txBox="1">
            <a:spLocks/>
          </p:cNvSpPr>
          <p:nvPr/>
        </p:nvSpPr>
        <p:spPr>
          <a:xfrm>
            <a:off x="416858" y="387363"/>
            <a:ext cx="8886164" cy="7699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2000" b="1" kern="1200">
                <a:solidFill>
                  <a:schemeClr val="tx1"/>
                </a:solidFill>
                <a:latin typeface="+mj-lt"/>
                <a:ea typeface="+mj-ea"/>
                <a:cs typeface="+mj-cs"/>
              </a:defRPr>
            </a:lvl1pPr>
          </a:lstStyle>
          <a:p>
            <a:pPr algn="l"/>
            <a:r>
              <a:rPr lang="en-US" dirty="0">
                <a:latin typeface="Trebuchet MS" panose="020B0603020202020204" pitchFamily="34" charset="0"/>
              </a:rPr>
              <a:t>The process ahead: the simple version</a:t>
            </a:r>
            <a:endParaRPr lang="en-GB" dirty="0">
              <a:latin typeface="Trebuchet MS" panose="020B0603020202020204" pitchFamily="34" charset="0"/>
            </a:endParaRPr>
          </a:p>
        </p:txBody>
      </p:sp>
      <p:sp>
        <p:nvSpPr>
          <p:cNvPr id="44" name="Arrow: Pentagon 43">
            <a:extLst>
              <a:ext uri="{FF2B5EF4-FFF2-40B4-BE49-F238E27FC236}">
                <a16:creationId xmlns:a16="http://schemas.microsoft.com/office/drawing/2014/main" id="{1AE70199-8939-46C5-8CE5-4F4E0C202F0C}"/>
              </a:ext>
            </a:extLst>
          </p:cNvPr>
          <p:cNvSpPr/>
          <p:nvPr/>
        </p:nvSpPr>
        <p:spPr>
          <a:xfrm>
            <a:off x="2020747" y="4756982"/>
            <a:ext cx="7985430" cy="1142003"/>
          </a:xfrm>
          <a:prstGeom prst="homePlate">
            <a:avLst/>
          </a:prstGeom>
          <a:solidFill>
            <a:srgbClr val="D9E5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Drafting of Withdrawal </a:t>
            </a:r>
          </a:p>
          <a:p>
            <a:r>
              <a:rPr lang="en-GB" dirty="0">
                <a:solidFill>
                  <a:schemeClr val="tx1"/>
                </a:solidFill>
              </a:rPr>
              <a:t>Treaty</a:t>
            </a:r>
          </a:p>
        </p:txBody>
      </p:sp>
      <p:sp>
        <p:nvSpPr>
          <p:cNvPr id="46" name="Arrow: Pentagon 45">
            <a:extLst>
              <a:ext uri="{FF2B5EF4-FFF2-40B4-BE49-F238E27FC236}">
                <a16:creationId xmlns:a16="http://schemas.microsoft.com/office/drawing/2014/main" id="{2D6A8034-865E-4A30-B28E-A6B3E4A80F1E}"/>
              </a:ext>
            </a:extLst>
          </p:cNvPr>
          <p:cNvSpPr/>
          <p:nvPr/>
        </p:nvSpPr>
        <p:spPr>
          <a:xfrm>
            <a:off x="3640505" y="2341019"/>
            <a:ext cx="2915322" cy="1142003"/>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row: Pentagon 47">
            <a:extLst>
              <a:ext uri="{FF2B5EF4-FFF2-40B4-BE49-F238E27FC236}">
                <a16:creationId xmlns:a16="http://schemas.microsoft.com/office/drawing/2014/main" id="{F10EC0BA-5FD2-486D-AD51-D98FA0CBA0F3}"/>
              </a:ext>
            </a:extLst>
          </p:cNvPr>
          <p:cNvSpPr/>
          <p:nvPr/>
        </p:nvSpPr>
        <p:spPr>
          <a:xfrm>
            <a:off x="6555827" y="3549001"/>
            <a:ext cx="3421876" cy="1142003"/>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0" name="Straight Connector 49">
            <a:extLst>
              <a:ext uri="{FF2B5EF4-FFF2-40B4-BE49-F238E27FC236}">
                <a16:creationId xmlns:a16="http://schemas.microsoft.com/office/drawing/2014/main" id="{90A741E7-C49D-4E97-8B77-5516CAB5CB7C}"/>
              </a:ext>
            </a:extLst>
          </p:cNvPr>
          <p:cNvCxnSpPr>
            <a:cxnSpLocks/>
          </p:cNvCxnSpPr>
          <p:nvPr/>
        </p:nvCxnSpPr>
        <p:spPr>
          <a:xfrm>
            <a:off x="4861524" y="2112293"/>
            <a:ext cx="57134" cy="39157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Arrow: Pentagon 51">
            <a:extLst>
              <a:ext uri="{FF2B5EF4-FFF2-40B4-BE49-F238E27FC236}">
                <a16:creationId xmlns:a16="http://schemas.microsoft.com/office/drawing/2014/main" id="{177E4CAC-0CFB-4885-8045-F83FC1E596F8}"/>
              </a:ext>
            </a:extLst>
          </p:cNvPr>
          <p:cNvSpPr/>
          <p:nvPr/>
        </p:nvSpPr>
        <p:spPr>
          <a:xfrm>
            <a:off x="1974862" y="2341020"/>
            <a:ext cx="2915322" cy="1142003"/>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Transitional Arrangements</a:t>
            </a:r>
          </a:p>
        </p:txBody>
      </p:sp>
      <p:sp>
        <p:nvSpPr>
          <p:cNvPr id="54" name="Arrow: Pentagon 53">
            <a:extLst>
              <a:ext uri="{FF2B5EF4-FFF2-40B4-BE49-F238E27FC236}">
                <a16:creationId xmlns:a16="http://schemas.microsoft.com/office/drawing/2014/main" id="{13691A61-2052-479E-9DB1-67E1E93C4480}"/>
              </a:ext>
            </a:extLst>
          </p:cNvPr>
          <p:cNvSpPr/>
          <p:nvPr/>
        </p:nvSpPr>
        <p:spPr>
          <a:xfrm>
            <a:off x="4890184" y="3549002"/>
            <a:ext cx="3174450" cy="1142003"/>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Political Agreement on future framework </a:t>
            </a:r>
          </a:p>
        </p:txBody>
      </p:sp>
      <p:cxnSp>
        <p:nvCxnSpPr>
          <p:cNvPr id="56" name="Straight Connector 55">
            <a:extLst>
              <a:ext uri="{FF2B5EF4-FFF2-40B4-BE49-F238E27FC236}">
                <a16:creationId xmlns:a16="http://schemas.microsoft.com/office/drawing/2014/main" id="{3002B62A-6CDC-4D0B-BA6A-D4CCB62DA331}"/>
              </a:ext>
            </a:extLst>
          </p:cNvPr>
          <p:cNvCxnSpPr>
            <a:cxnSpLocks/>
          </p:cNvCxnSpPr>
          <p:nvPr/>
        </p:nvCxnSpPr>
        <p:spPr>
          <a:xfrm>
            <a:off x="8064542" y="2112294"/>
            <a:ext cx="28753" cy="394431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02D8743E-D5BA-4D7E-984C-6EA47C39E506}"/>
              </a:ext>
            </a:extLst>
          </p:cNvPr>
          <p:cNvCxnSpPr>
            <a:cxnSpLocks/>
          </p:cNvCxnSpPr>
          <p:nvPr/>
        </p:nvCxnSpPr>
        <p:spPr>
          <a:xfrm>
            <a:off x="9977703" y="2112293"/>
            <a:ext cx="28474" cy="39157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DE59603A-5598-4F4E-AB7F-D89A50DA8980}"/>
              </a:ext>
            </a:extLst>
          </p:cNvPr>
          <p:cNvSpPr txBox="1"/>
          <p:nvPr/>
        </p:nvSpPr>
        <p:spPr>
          <a:xfrm>
            <a:off x="4010971" y="1709971"/>
            <a:ext cx="1551963" cy="369332"/>
          </a:xfrm>
          <a:prstGeom prst="rect">
            <a:avLst/>
          </a:prstGeom>
          <a:noFill/>
        </p:spPr>
        <p:txBody>
          <a:bodyPr wrap="none" rtlCol="0">
            <a:spAutoFit/>
          </a:bodyPr>
          <a:lstStyle/>
          <a:p>
            <a:r>
              <a:rPr lang="en-GB" b="1" dirty="0"/>
              <a:t>March Council</a:t>
            </a:r>
          </a:p>
        </p:txBody>
      </p:sp>
      <p:sp>
        <p:nvSpPr>
          <p:cNvPr id="62" name="TextBox 61">
            <a:extLst>
              <a:ext uri="{FF2B5EF4-FFF2-40B4-BE49-F238E27FC236}">
                <a16:creationId xmlns:a16="http://schemas.microsoft.com/office/drawing/2014/main" id="{E00928DB-61B9-4DD2-8366-7F67035945CC}"/>
              </a:ext>
            </a:extLst>
          </p:cNvPr>
          <p:cNvSpPr txBox="1"/>
          <p:nvPr/>
        </p:nvSpPr>
        <p:spPr>
          <a:xfrm>
            <a:off x="7104182" y="1667753"/>
            <a:ext cx="1711687" cy="369332"/>
          </a:xfrm>
          <a:prstGeom prst="rect">
            <a:avLst/>
          </a:prstGeom>
          <a:noFill/>
        </p:spPr>
        <p:txBody>
          <a:bodyPr wrap="none" rtlCol="0">
            <a:spAutoFit/>
          </a:bodyPr>
          <a:lstStyle/>
          <a:p>
            <a:r>
              <a:rPr lang="en-GB" b="1" dirty="0"/>
              <a:t>October Council</a:t>
            </a:r>
          </a:p>
        </p:txBody>
      </p:sp>
      <p:sp>
        <p:nvSpPr>
          <p:cNvPr id="64" name="TextBox 63">
            <a:extLst>
              <a:ext uri="{FF2B5EF4-FFF2-40B4-BE49-F238E27FC236}">
                <a16:creationId xmlns:a16="http://schemas.microsoft.com/office/drawing/2014/main" id="{E7DF988C-34B1-401E-AA22-1BF23EBB4472}"/>
              </a:ext>
            </a:extLst>
          </p:cNvPr>
          <p:cNvSpPr txBox="1"/>
          <p:nvPr/>
        </p:nvSpPr>
        <p:spPr>
          <a:xfrm>
            <a:off x="9082026" y="1676983"/>
            <a:ext cx="1319528" cy="369332"/>
          </a:xfrm>
          <a:prstGeom prst="rect">
            <a:avLst/>
          </a:prstGeom>
          <a:noFill/>
        </p:spPr>
        <p:txBody>
          <a:bodyPr wrap="none" rtlCol="0">
            <a:spAutoFit/>
          </a:bodyPr>
          <a:lstStyle/>
          <a:p>
            <a:r>
              <a:rPr lang="en-GB" b="1" dirty="0"/>
              <a:t>March 2019</a:t>
            </a:r>
          </a:p>
        </p:txBody>
      </p:sp>
      <p:sp>
        <p:nvSpPr>
          <p:cNvPr id="66" name="TextBox 65">
            <a:extLst>
              <a:ext uri="{FF2B5EF4-FFF2-40B4-BE49-F238E27FC236}">
                <a16:creationId xmlns:a16="http://schemas.microsoft.com/office/drawing/2014/main" id="{0C986167-4916-4F6B-9DD7-19AAAAF1DDB1}"/>
              </a:ext>
            </a:extLst>
          </p:cNvPr>
          <p:cNvSpPr txBox="1"/>
          <p:nvPr/>
        </p:nvSpPr>
        <p:spPr>
          <a:xfrm>
            <a:off x="8128785" y="4948614"/>
            <a:ext cx="1813426" cy="738664"/>
          </a:xfrm>
          <a:prstGeom prst="rect">
            <a:avLst/>
          </a:prstGeom>
          <a:noFill/>
          <a:ln>
            <a:solidFill>
              <a:schemeClr val="tx1"/>
            </a:solidFill>
            <a:prstDash val="dash"/>
          </a:ln>
        </p:spPr>
        <p:txBody>
          <a:bodyPr wrap="square" rtlCol="0">
            <a:spAutoFit/>
          </a:bodyPr>
          <a:lstStyle/>
          <a:p>
            <a:r>
              <a:rPr lang="en-GB" sz="1400" dirty="0"/>
              <a:t>EP Ratification</a:t>
            </a:r>
          </a:p>
          <a:p>
            <a:r>
              <a:rPr lang="en-GB" sz="1400" dirty="0"/>
              <a:t>UK Parliamentary approval by statute</a:t>
            </a:r>
          </a:p>
        </p:txBody>
      </p:sp>
    </p:spTree>
    <p:extLst>
      <p:ext uri="{BB962C8B-B14F-4D97-AF65-F5344CB8AC3E}">
        <p14:creationId xmlns:p14="http://schemas.microsoft.com/office/powerpoint/2010/main" val="2075776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6E25CD-FC22-4257-B06C-9CAE3C6B27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29835" y="300906"/>
            <a:ext cx="791287" cy="745282"/>
          </a:xfrm>
          <a:prstGeom prst="rect">
            <a:avLst/>
          </a:prstGeom>
        </p:spPr>
      </p:pic>
      <p:pic>
        <p:nvPicPr>
          <p:cNvPr id="5" name="Picture 4">
            <a:extLst>
              <a:ext uri="{FF2B5EF4-FFF2-40B4-BE49-F238E27FC236}">
                <a16:creationId xmlns:a16="http://schemas.microsoft.com/office/drawing/2014/main" id="{A3BE9041-A573-4435-8496-ED8C1A7D9E7C}"/>
              </a:ext>
            </a:extLst>
          </p:cNvPr>
          <p:cNvPicPr>
            <a:picLocks noChangeAspect="1"/>
          </p:cNvPicPr>
          <p:nvPr/>
        </p:nvPicPr>
        <p:blipFill>
          <a:blip r:embed="rId3"/>
          <a:stretch>
            <a:fillRect/>
          </a:stretch>
        </p:blipFill>
        <p:spPr>
          <a:xfrm>
            <a:off x="-859" y="6309312"/>
            <a:ext cx="12192859" cy="548688"/>
          </a:xfrm>
          <a:prstGeom prst="rect">
            <a:avLst/>
          </a:prstGeom>
        </p:spPr>
      </p:pic>
      <p:sp>
        <p:nvSpPr>
          <p:cNvPr id="6" name="Slide Number Placeholder 8">
            <a:extLst>
              <a:ext uri="{FF2B5EF4-FFF2-40B4-BE49-F238E27FC236}">
                <a16:creationId xmlns:a16="http://schemas.microsoft.com/office/drawing/2014/main" id="{3477D4DE-8839-43B0-B06C-9DDC60C375B0}"/>
              </a:ext>
            </a:extLst>
          </p:cNvPr>
          <p:cNvSpPr txBox="1">
            <a:spLocks/>
          </p:cNvSpPr>
          <p:nvPr/>
        </p:nvSpPr>
        <p:spPr>
          <a:xfrm>
            <a:off x="416858" y="6519831"/>
            <a:ext cx="3118989" cy="14930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050" dirty="0">
                <a:solidFill>
                  <a:srgbClr val="4A4A4A"/>
                </a:solidFill>
              </a:rPr>
              <a:t>© Global Counsel 2018</a:t>
            </a:r>
          </a:p>
        </p:txBody>
      </p:sp>
      <p:cxnSp>
        <p:nvCxnSpPr>
          <p:cNvPr id="7" name="Straight Connector 6">
            <a:extLst>
              <a:ext uri="{FF2B5EF4-FFF2-40B4-BE49-F238E27FC236}">
                <a16:creationId xmlns:a16="http://schemas.microsoft.com/office/drawing/2014/main" id="{1537709D-2F4A-4004-AB07-1D17EAF36DA2}"/>
              </a:ext>
            </a:extLst>
          </p:cNvPr>
          <p:cNvCxnSpPr>
            <a:cxnSpLocks/>
          </p:cNvCxnSpPr>
          <p:nvPr/>
        </p:nvCxnSpPr>
        <p:spPr>
          <a:xfrm>
            <a:off x="508000" y="1268413"/>
            <a:ext cx="11313122" cy="0"/>
          </a:xfrm>
          <a:prstGeom prst="line">
            <a:avLst/>
          </a:prstGeom>
          <a:ln w="12700">
            <a:solidFill>
              <a:srgbClr val="465A23"/>
            </a:solidFill>
          </a:ln>
          <a:effectLst/>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19E7DC56-34F3-4680-BFF8-D75C96BBA978}"/>
              </a:ext>
            </a:extLst>
          </p:cNvPr>
          <p:cNvSpPr txBox="1">
            <a:spLocks/>
          </p:cNvSpPr>
          <p:nvPr/>
        </p:nvSpPr>
        <p:spPr>
          <a:xfrm>
            <a:off x="416858" y="387363"/>
            <a:ext cx="8886164" cy="7699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2000" b="1" kern="1200">
                <a:solidFill>
                  <a:schemeClr val="tx1"/>
                </a:solidFill>
                <a:latin typeface="+mj-lt"/>
                <a:ea typeface="+mj-ea"/>
                <a:cs typeface="+mj-cs"/>
              </a:defRPr>
            </a:lvl1pPr>
          </a:lstStyle>
          <a:p>
            <a:pPr algn="l"/>
            <a:r>
              <a:rPr lang="en-US" dirty="0">
                <a:latin typeface="Trebuchet MS" panose="020B0603020202020204" pitchFamily="34" charset="0"/>
              </a:rPr>
              <a:t>The process ahead: the complicated version</a:t>
            </a:r>
            <a:endParaRPr lang="en-GB" dirty="0">
              <a:latin typeface="Trebuchet MS" panose="020B0603020202020204" pitchFamily="34" charset="0"/>
            </a:endParaRPr>
          </a:p>
        </p:txBody>
      </p:sp>
      <p:sp>
        <p:nvSpPr>
          <p:cNvPr id="12" name="Arrow: Pentagon 11">
            <a:extLst>
              <a:ext uri="{FF2B5EF4-FFF2-40B4-BE49-F238E27FC236}">
                <a16:creationId xmlns:a16="http://schemas.microsoft.com/office/drawing/2014/main" id="{DAA39157-6142-4FE3-99F2-15032B9A7475}"/>
              </a:ext>
            </a:extLst>
          </p:cNvPr>
          <p:cNvSpPr/>
          <p:nvPr/>
        </p:nvSpPr>
        <p:spPr>
          <a:xfrm>
            <a:off x="508000" y="1419497"/>
            <a:ext cx="11313122" cy="278671"/>
          </a:xfrm>
          <a:prstGeom prst="homePlate">
            <a:avLst/>
          </a:prstGeom>
          <a:solidFill>
            <a:srgbClr val="4A4A4A"/>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Pentagon 12">
            <a:extLst>
              <a:ext uri="{FF2B5EF4-FFF2-40B4-BE49-F238E27FC236}">
                <a16:creationId xmlns:a16="http://schemas.microsoft.com/office/drawing/2014/main" id="{04C028D3-DDDA-4381-9B3D-649A8CD86D2E}"/>
              </a:ext>
            </a:extLst>
          </p:cNvPr>
          <p:cNvSpPr/>
          <p:nvPr/>
        </p:nvSpPr>
        <p:spPr>
          <a:xfrm>
            <a:off x="508000" y="1706459"/>
            <a:ext cx="11313122" cy="298136"/>
          </a:xfrm>
          <a:prstGeom prst="homePlate">
            <a:avLst/>
          </a:prstGeom>
          <a:solidFill>
            <a:srgbClr val="969696"/>
          </a:solidFill>
          <a:ln>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BEA17A0-3B8B-46F4-B297-26E2555B9DA1}"/>
              </a:ext>
            </a:extLst>
          </p:cNvPr>
          <p:cNvSpPr/>
          <p:nvPr/>
        </p:nvSpPr>
        <p:spPr>
          <a:xfrm>
            <a:off x="505009" y="1985828"/>
            <a:ext cx="11169591" cy="20987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FEFC7B5A-61BC-4194-8E95-208EEA401D3F}"/>
              </a:ext>
            </a:extLst>
          </p:cNvPr>
          <p:cNvSpPr txBox="1"/>
          <p:nvPr/>
        </p:nvSpPr>
        <p:spPr>
          <a:xfrm>
            <a:off x="592183" y="2847703"/>
            <a:ext cx="696685" cy="276999"/>
          </a:xfrm>
          <a:prstGeom prst="rect">
            <a:avLst/>
          </a:prstGeom>
          <a:noFill/>
        </p:spPr>
        <p:txBody>
          <a:bodyPr wrap="square" rtlCol="0">
            <a:spAutoFit/>
          </a:bodyPr>
          <a:lstStyle/>
          <a:p>
            <a:r>
              <a:rPr lang="en-GB" sz="1200" b="1" dirty="0">
                <a:latin typeface="Trebuchet MS" panose="020B0603020202020204" pitchFamily="34" charset="0"/>
              </a:rPr>
              <a:t>UK</a:t>
            </a:r>
          </a:p>
        </p:txBody>
      </p:sp>
      <p:sp>
        <p:nvSpPr>
          <p:cNvPr id="17" name="TextBox 16">
            <a:extLst>
              <a:ext uri="{FF2B5EF4-FFF2-40B4-BE49-F238E27FC236}">
                <a16:creationId xmlns:a16="http://schemas.microsoft.com/office/drawing/2014/main" id="{0F0DB77E-273A-42FB-96C5-F2C24F857F5E}"/>
              </a:ext>
            </a:extLst>
          </p:cNvPr>
          <p:cNvSpPr txBox="1"/>
          <p:nvPr/>
        </p:nvSpPr>
        <p:spPr>
          <a:xfrm>
            <a:off x="592182" y="4957752"/>
            <a:ext cx="836024" cy="276999"/>
          </a:xfrm>
          <a:prstGeom prst="rect">
            <a:avLst/>
          </a:prstGeom>
          <a:noFill/>
        </p:spPr>
        <p:txBody>
          <a:bodyPr wrap="square" rtlCol="0">
            <a:spAutoFit/>
          </a:bodyPr>
          <a:lstStyle/>
          <a:p>
            <a:r>
              <a:rPr lang="en-GB" sz="1200" b="1" dirty="0">
                <a:latin typeface="Trebuchet MS" panose="020B0603020202020204" pitchFamily="34" charset="0"/>
              </a:rPr>
              <a:t>EU27</a:t>
            </a:r>
          </a:p>
        </p:txBody>
      </p:sp>
      <p:sp>
        <p:nvSpPr>
          <p:cNvPr id="18" name="TextBox 17">
            <a:extLst>
              <a:ext uri="{FF2B5EF4-FFF2-40B4-BE49-F238E27FC236}">
                <a16:creationId xmlns:a16="http://schemas.microsoft.com/office/drawing/2014/main" id="{0BD09AC9-7403-43FD-A29F-0189C1391FA7}"/>
              </a:ext>
            </a:extLst>
          </p:cNvPr>
          <p:cNvSpPr txBox="1"/>
          <p:nvPr/>
        </p:nvSpPr>
        <p:spPr>
          <a:xfrm>
            <a:off x="1358548" y="1706873"/>
            <a:ext cx="10543177" cy="276999"/>
          </a:xfrm>
          <a:prstGeom prst="rect">
            <a:avLst/>
          </a:prstGeom>
          <a:noFill/>
        </p:spPr>
        <p:txBody>
          <a:bodyPr wrap="square" rtlCol="0">
            <a:spAutoFit/>
          </a:bodyPr>
          <a:lstStyle/>
          <a:p>
            <a:r>
              <a:rPr lang="en-GB" sz="1200" b="1" dirty="0">
                <a:latin typeface="Trebuchet MS" panose="020B0603020202020204" pitchFamily="34" charset="0"/>
              </a:rPr>
              <a:t>Jan       Feb       Mar       Apr       May       Jun       Jul       Aug       Sep       Oct       Nov       Dec       Jan       Feb       Mar       Apr       May       Jun</a:t>
            </a:r>
          </a:p>
        </p:txBody>
      </p:sp>
      <p:sp>
        <p:nvSpPr>
          <p:cNvPr id="19" name="TextBox 18">
            <a:extLst>
              <a:ext uri="{FF2B5EF4-FFF2-40B4-BE49-F238E27FC236}">
                <a16:creationId xmlns:a16="http://schemas.microsoft.com/office/drawing/2014/main" id="{E21AFB4C-758A-486A-988E-0AC1307AD647}"/>
              </a:ext>
            </a:extLst>
          </p:cNvPr>
          <p:cNvSpPr txBox="1"/>
          <p:nvPr/>
        </p:nvSpPr>
        <p:spPr>
          <a:xfrm>
            <a:off x="1358549" y="1423753"/>
            <a:ext cx="6905886" cy="276999"/>
          </a:xfrm>
          <a:prstGeom prst="rect">
            <a:avLst/>
          </a:prstGeom>
          <a:noFill/>
        </p:spPr>
        <p:txBody>
          <a:bodyPr wrap="square" rtlCol="0">
            <a:spAutoFit/>
          </a:bodyPr>
          <a:lstStyle/>
          <a:p>
            <a:pPr algn="ctr"/>
            <a:r>
              <a:rPr lang="en-GB" sz="1200" b="1" dirty="0">
                <a:solidFill>
                  <a:schemeClr val="bg1"/>
                </a:solidFill>
                <a:latin typeface="Trebuchet MS" panose="020B0603020202020204" pitchFamily="34" charset="0"/>
              </a:rPr>
              <a:t>2018</a:t>
            </a:r>
          </a:p>
        </p:txBody>
      </p:sp>
      <p:sp>
        <p:nvSpPr>
          <p:cNvPr id="20" name="TextBox 19">
            <a:extLst>
              <a:ext uri="{FF2B5EF4-FFF2-40B4-BE49-F238E27FC236}">
                <a16:creationId xmlns:a16="http://schemas.microsoft.com/office/drawing/2014/main" id="{0FA99D49-4DE5-4820-AC79-8B69381745EC}"/>
              </a:ext>
            </a:extLst>
          </p:cNvPr>
          <p:cNvSpPr txBox="1"/>
          <p:nvPr/>
        </p:nvSpPr>
        <p:spPr>
          <a:xfrm>
            <a:off x="8264435" y="1410685"/>
            <a:ext cx="3414640" cy="276999"/>
          </a:xfrm>
          <a:prstGeom prst="rect">
            <a:avLst/>
          </a:prstGeom>
          <a:noFill/>
        </p:spPr>
        <p:txBody>
          <a:bodyPr wrap="square" rtlCol="0">
            <a:spAutoFit/>
          </a:bodyPr>
          <a:lstStyle/>
          <a:p>
            <a:pPr algn="ctr"/>
            <a:r>
              <a:rPr lang="en-GB" sz="1200" b="1" dirty="0">
                <a:solidFill>
                  <a:schemeClr val="bg1"/>
                </a:solidFill>
                <a:latin typeface="Trebuchet MS" panose="020B0603020202020204" pitchFamily="34" charset="0"/>
              </a:rPr>
              <a:t>2019</a:t>
            </a:r>
          </a:p>
        </p:txBody>
      </p:sp>
      <p:sp>
        <p:nvSpPr>
          <p:cNvPr id="45" name="TextBox 44">
            <a:extLst>
              <a:ext uri="{FF2B5EF4-FFF2-40B4-BE49-F238E27FC236}">
                <a16:creationId xmlns:a16="http://schemas.microsoft.com/office/drawing/2014/main" id="{9D59B5DE-F858-4A0C-9BAF-4D979B9BCD3B}"/>
              </a:ext>
            </a:extLst>
          </p:cNvPr>
          <p:cNvSpPr txBox="1"/>
          <p:nvPr/>
        </p:nvSpPr>
        <p:spPr>
          <a:xfrm>
            <a:off x="2345055" y="5307064"/>
            <a:ext cx="908480" cy="338554"/>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800" b="1" dirty="0">
                <a:latin typeface="Trebuchet MS" panose="020B0603020202020204" pitchFamily="34" charset="0"/>
              </a:rPr>
              <a:t>Italian election</a:t>
            </a:r>
          </a:p>
          <a:p>
            <a:pPr algn="ctr"/>
            <a:r>
              <a:rPr lang="en-GB" sz="800" dirty="0">
                <a:latin typeface="Trebuchet MS" panose="020B0603020202020204" pitchFamily="34" charset="0"/>
              </a:rPr>
              <a:t>4 Mar</a:t>
            </a:r>
          </a:p>
        </p:txBody>
      </p:sp>
      <p:sp>
        <p:nvSpPr>
          <p:cNvPr id="47" name="TextBox 46">
            <a:extLst>
              <a:ext uri="{FF2B5EF4-FFF2-40B4-BE49-F238E27FC236}">
                <a16:creationId xmlns:a16="http://schemas.microsoft.com/office/drawing/2014/main" id="{E19B587F-156B-4416-84F5-85EE13E85B97}"/>
              </a:ext>
            </a:extLst>
          </p:cNvPr>
          <p:cNvSpPr txBox="1"/>
          <p:nvPr/>
        </p:nvSpPr>
        <p:spPr>
          <a:xfrm>
            <a:off x="3348605" y="5307064"/>
            <a:ext cx="1162710" cy="338554"/>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800" b="1" dirty="0">
                <a:latin typeface="Trebuchet MS" panose="020B0603020202020204" pitchFamily="34" charset="0"/>
              </a:rPr>
              <a:t>Hungarian election</a:t>
            </a:r>
          </a:p>
          <a:p>
            <a:pPr algn="ctr"/>
            <a:r>
              <a:rPr lang="en-GB" sz="800" dirty="0">
                <a:latin typeface="Trebuchet MS" panose="020B0603020202020204" pitchFamily="34" charset="0"/>
              </a:rPr>
              <a:t>Apr/May</a:t>
            </a:r>
          </a:p>
        </p:txBody>
      </p:sp>
      <p:sp>
        <p:nvSpPr>
          <p:cNvPr id="69" name="TextBox 68">
            <a:extLst>
              <a:ext uri="{FF2B5EF4-FFF2-40B4-BE49-F238E27FC236}">
                <a16:creationId xmlns:a16="http://schemas.microsoft.com/office/drawing/2014/main" id="{FA7B1662-1F02-4F30-9D39-412614A6FFA0}"/>
              </a:ext>
            </a:extLst>
          </p:cNvPr>
          <p:cNvSpPr txBox="1"/>
          <p:nvPr/>
        </p:nvSpPr>
        <p:spPr>
          <a:xfrm>
            <a:off x="6946710" y="5308481"/>
            <a:ext cx="2423395" cy="338554"/>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800" b="1" dirty="0">
                <a:latin typeface="Trebuchet MS" panose="020B0603020202020204" pitchFamily="34" charset="0"/>
              </a:rPr>
              <a:t>European ‘</a:t>
            </a:r>
            <a:r>
              <a:rPr lang="en-GB" sz="800" b="1" dirty="0" err="1">
                <a:latin typeface="Trebuchet MS" panose="020B0603020202020204" pitchFamily="34" charset="0"/>
              </a:rPr>
              <a:t>Spitzenkandidat</a:t>
            </a:r>
            <a:r>
              <a:rPr lang="en-GB" sz="800" b="1" dirty="0">
                <a:latin typeface="Trebuchet MS" panose="020B0603020202020204" pitchFamily="34" charset="0"/>
              </a:rPr>
              <a:t>’ process concludes</a:t>
            </a:r>
          </a:p>
          <a:p>
            <a:pPr algn="ctr"/>
            <a:r>
              <a:rPr lang="en-GB" sz="800" dirty="0">
                <a:latin typeface="Trebuchet MS" panose="020B0603020202020204" pitchFamily="34" charset="0"/>
              </a:rPr>
              <a:t>TBC</a:t>
            </a:r>
          </a:p>
        </p:txBody>
      </p:sp>
      <p:sp>
        <p:nvSpPr>
          <p:cNvPr id="49" name="TextBox 48">
            <a:extLst>
              <a:ext uri="{FF2B5EF4-FFF2-40B4-BE49-F238E27FC236}">
                <a16:creationId xmlns:a16="http://schemas.microsoft.com/office/drawing/2014/main" id="{F88A6B4D-6E89-4849-BAF8-DCBAAC58B84C}"/>
              </a:ext>
            </a:extLst>
          </p:cNvPr>
          <p:cNvSpPr txBox="1"/>
          <p:nvPr/>
        </p:nvSpPr>
        <p:spPr>
          <a:xfrm>
            <a:off x="5626669" y="5303313"/>
            <a:ext cx="1162710" cy="338554"/>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800" b="1" dirty="0">
                <a:latin typeface="Trebuchet MS" panose="020B0603020202020204" pitchFamily="34" charset="0"/>
              </a:rPr>
              <a:t>Swedish election</a:t>
            </a:r>
          </a:p>
          <a:p>
            <a:pPr algn="ctr"/>
            <a:r>
              <a:rPr lang="en-GB" sz="800" dirty="0">
                <a:latin typeface="Trebuchet MS" panose="020B0603020202020204" pitchFamily="34" charset="0"/>
              </a:rPr>
              <a:t>9 Sep</a:t>
            </a:r>
          </a:p>
        </p:txBody>
      </p:sp>
      <p:sp>
        <p:nvSpPr>
          <p:cNvPr id="28" name="TextBox 27">
            <a:extLst>
              <a:ext uri="{FF2B5EF4-FFF2-40B4-BE49-F238E27FC236}">
                <a16:creationId xmlns:a16="http://schemas.microsoft.com/office/drawing/2014/main" id="{AD4620DC-BE11-4F72-8BD8-80448A622C94}"/>
              </a:ext>
            </a:extLst>
          </p:cNvPr>
          <p:cNvSpPr txBox="1"/>
          <p:nvPr/>
        </p:nvSpPr>
        <p:spPr>
          <a:xfrm>
            <a:off x="9943003" y="2583872"/>
            <a:ext cx="1737884" cy="461665"/>
          </a:xfrm>
          <a:prstGeom prst="rect">
            <a:avLst/>
          </a:prstGeom>
          <a:noFill/>
          <a:ln>
            <a:solidFill>
              <a:schemeClr val="tx1"/>
            </a:solidFill>
          </a:ln>
        </p:spPr>
        <p:txBody>
          <a:bodyPr wrap="square" rtlCol="0">
            <a:spAutoFit/>
          </a:bodyPr>
          <a:lstStyle/>
          <a:p>
            <a:pPr algn="ctr"/>
            <a:r>
              <a:rPr lang="en-GB" sz="800" b="1" dirty="0">
                <a:latin typeface="Trebuchet MS" panose="020B0603020202020204" pitchFamily="34" charset="0"/>
              </a:rPr>
              <a:t>Proposed transition period</a:t>
            </a:r>
          </a:p>
          <a:p>
            <a:pPr algn="ctr"/>
            <a:r>
              <a:rPr lang="en-GB" sz="800" dirty="0">
                <a:latin typeface="Trebuchet MS" panose="020B0603020202020204" pitchFamily="34" charset="0"/>
              </a:rPr>
              <a:t>Apr onwards</a:t>
            </a:r>
          </a:p>
          <a:p>
            <a:pPr algn="ctr"/>
            <a:endParaRPr lang="en-GB" sz="800" dirty="0">
              <a:latin typeface="Trebuchet MS" panose="020B0603020202020204" pitchFamily="34" charset="0"/>
            </a:endParaRPr>
          </a:p>
        </p:txBody>
      </p:sp>
      <p:sp>
        <p:nvSpPr>
          <p:cNvPr id="21" name="TextBox 20">
            <a:extLst>
              <a:ext uri="{FF2B5EF4-FFF2-40B4-BE49-F238E27FC236}">
                <a16:creationId xmlns:a16="http://schemas.microsoft.com/office/drawing/2014/main" id="{DF051163-0979-4BF7-890F-2DF1BBAF20BE}"/>
              </a:ext>
            </a:extLst>
          </p:cNvPr>
          <p:cNvSpPr txBox="1"/>
          <p:nvPr/>
        </p:nvSpPr>
        <p:spPr>
          <a:xfrm>
            <a:off x="1287159" y="2136112"/>
            <a:ext cx="2900379" cy="338554"/>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800" b="1" dirty="0">
                <a:latin typeface="Trebuchet MS" panose="020B0603020202020204" pitchFamily="34" charset="0"/>
              </a:rPr>
              <a:t>EU (Withdrawal) Bill</a:t>
            </a:r>
          </a:p>
          <a:p>
            <a:pPr algn="ctr"/>
            <a:r>
              <a:rPr lang="en-GB" sz="800" dirty="0">
                <a:latin typeface="Trebuchet MS" panose="020B0603020202020204" pitchFamily="34" charset="0"/>
              </a:rPr>
              <a:t>Jan - May</a:t>
            </a:r>
          </a:p>
        </p:txBody>
      </p:sp>
      <p:sp>
        <p:nvSpPr>
          <p:cNvPr id="22" name="TextBox 21">
            <a:extLst>
              <a:ext uri="{FF2B5EF4-FFF2-40B4-BE49-F238E27FC236}">
                <a16:creationId xmlns:a16="http://schemas.microsoft.com/office/drawing/2014/main" id="{DF21FC3A-DA6F-4F48-A4C0-070C18045384}"/>
              </a:ext>
            </a:extLst>
          </p:cNvPr>
          <p:cNvSpPr txBox="1"/>
          <p:nvPr/>
        </p:nvSpPr>
        <p:spPr>
          <a:xfrm>
            <a:off x="1287158" y="2581097"/>
            <a:ext cx="2248689" cy="461665"/>
          </a:xfrm>
          <a:prstGeom prst="rect">
            <a:avLst/>
          </a:prstGeom>
          <a:noFill/>
          <a:ln w="9525">
            <a:solidFill>
              <a:schemeClr val="tx1"/>
            </a:solidFill>
          </a:ln>
        </p:spPr>
        <p:txBody>
          <a:bodyPr wrap="square" rtlCol="0">
            <a:spAutoFit/>
          </a:bodyPr>
          <a:lstStyle/>
          <a:p>
            <a:pPr algn="ctr"/>
            <a:r>
              <a:rPr lang="en-GB" sz="800" b="1" dirty="0">
                <a:latin typeface="Trebuchet MS" panose="020B0603020202020204" pitchFamily="34" charset="0"/>
              </a:rPr>
              <a:t>Trade Bill and </a:t>
            </a:r>
          </a:p>
          <a:p>
            <a:pPr algn="ctr"/>
            <a:r>
              <a:rPr lang="en-GB" sz="800" b="1" dirty="0">
                <a:latin typeface="Trebuchet MS" panose="020B0603020202020204" pitchFamily="34" charset="0"/>
              </a:rPr>
              <a:t>Taxation (Cross-Border Trade) Bill</a:t>
            </a:r>
          </a:p>
          <a:p>
            <a:pPr algn="ctr"/>
            <a:r>
              <a:rPr lang="en-GB" sz="800" dirty="0">
                <a:latin typeface="Trebuchet MS" panose="020B0603020202020204" pitchFamily="34" charset="0"/>
              </a:rPr>
              <a:t>Jan - Apr</a:t>
            </a:r>
          </a:p>
        </p:txBody>
      </p:sp>
      <p:cxnSp>
        <p:nvCxnSpPr>
          <p:cNvPr id="8" name="Straight Connector 7">
            <a:extLst>
              <a:ext uri="{FF2B5EF4-FFF2-40B4-BE49-F238E27FC236}">
                <a16:creationId xmlns:a16="http://schemas.microsoft.com/office/drawing/2014/main" id="{2A53C337-F57E-41BB-8534-4EC6AB71810B}"/>
              </a:ext>
            </a:extLst>
          </p:cNvPr>
          <p:cNvCxnSpPr/>
          <p:nvPr/>
        </p:nvCxnSpPr>
        <p:spPr>
          <a:xfrm flipV="1">
            <a:off x="592182" y="3708573"/>
            <a:ext cx="11082418" cy="37951"/>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4" name="TextBox 23">
            <a:extLst>
              <a:ext uri="{FF2B5EF4-FFF2-40B4-BE49-F238E27FC236}">
                <a16:creationId xmlns:a16="http://schemas.microsoft.com/office/drawing/2014/main" id="{B131CE43-CB19-4EF1-BE0C-19B9E9A10BFE}"/>
              </a:ext>
            </a:extLst>
          </p:cNvPr>
          <p:cNvSpPr txBox="1"/>
          <p:nvPr/>
        </p:nvSpPr>
        <p:spPr>
          <a:xfrm>
            <a:off x="1287158" y="3565609"/>
            <a:ext cx="6818617" cy="338554"/>
          </a:xfrm>
          <a:prstGeom prst="rect">
            <a:avLst/>
          </a:prstGeom>
          <a:solidFill>
            <a:schemeClr val="bg1"/>
          </a:solidFill>
          <a:ln>
            <a:solidFill>
              <a:schemeClr val="tx1"/>
            </a:solidFill>
          </a:ln>
        </p:spPr>
        <p:txBody>
          <a:bodyPr wrap="square" rtlCol="0">
            <a:spAutoFit/>
          </a:bodyPr>
          <a:lstStyle/>
          <a:p>
            <a:pPr algn="ctr"/>
            <a:r>
              <a:rPr lang="en-GB" sz="800" b="1" dirty="0">
                <a:latin typeface="Trebuchet MS" panose="020B0603020202020204" pitchFamily="34" charset="0"/>
              </a:rPr>
              <a:t>UK-EU27 negotiating rounds</a:t>
            </a:r>
          </a:p>
          <a:p>
            <a:pPr algn="ctr"/>
            <a:r>
              <a:rPr lang="en-GB" sz="800" dirty="0">
                <a:latin typeface="Trebuchet MS" panose="020B0603020202020204" pitchFamily="34" charset="0"/>
              </a:rPr>
              <a:t>Ongoing throughout 2018</a:t>
            </a:r>
          </a:p>
        </p:txBody>
      </p:sp>
      <p:sp>
        <p:nvSpPr>
          <p:cNvPr id="26" name="TextBox 25">
            <a:extLst>
              <a:ext uri="{FF2B5EF4-FFF2-40B4-BE49-F238E27FC236}">
                <a16:creationId xmlns:a16="http://schemas.microsoft.com/office/drawing/2014/main" id="{80427FEF-B4FF-4C43-AF4C-9A877147BB5D}"/>
              </a:ext>
            </a:extLst>
          </p:cNvPr>
          <p:cNvSpPr txBox="1"/>
          <p:nvPr/>
        </p:nvSpPr>
        <p:spPr>
          <a:xfrm>
            <a:off x="9039224" y="2136112"/>
            <a:ext cx="1250511" cy="338554"/>
          </a:xfrm>
          <a:prstGeom prst="rect">
            <a:avLst/>
          </a:prstGeom>
          <a:noFill/>
          <a:ln w="9525">
            <a:solidFill>
              <a:schemeClr val="tx1"/>
            </a:solidFill>
          </a:ln>
        </p:spPr>
        <p:txBody>
          <a:bodyPr wrap="square" rtlCol="0">
            <a:spAutoFit/>
          </a:bodyPr>
          <a:lstStyle/>
          <a:p>
            <a:pPr algn="ctr"/>
            <a:r>
              <a:rPr lang="en-GB" sz="800" b="1" dirty="0">
                <a:latin typeface="Trebuchet MS" panose="020B0603020202020204" pitchFamily="34" charset="0"/>
              </a:rPr>
              <a:t>UK formally leaves EU</a:t>
            </a:r>
          </a:p>
          <a:p>
            <a:pPr algn="ctr"/>
            <a:r>
              <a:rPr lang="en-GB" sz="800" dirty="0">
                <a:latin typeface="Trebuchet MS" panose="020B0603020202020204" pitchFamily="34" charset="0"/>
              </a:rPr>
              <a:t>29 March</a:t>
            </a:r>
          </a:p>
        </p:txBody>
      </p:sp>
      <p:sp>
        <p:nvSpPr>
          <p:cNvPr id="23" name="TextBox 22">
            <a:extLst>
              <a:ext uri="{FF2B5EF4-FFF2-40B4-BE49-F238E27FC236}">
                <a16:creationId xmlns:a16="http://schemas.microsoft.com/office/drawing/2014/main" id="{F884C53A-960B-4C87-85E6-55880846380C}"/>
              </a:ext>
            </a:extLst>
          </p:cNvPr>
          <p:cNvSpPr txBox="1"/>
          <p:nvPr/>
        </p:nvSpPr>
        <p:spPr>
          <a:xfrm>
            <a:off x="3474005" y="3149193"/>
            <a:ext cx="899611" cy="338554"/>
          </a:xfrm>
          <a:prstGeom prst="rect">
            <a:avLst/>
          </a:prstGeom>
          <a:noFill/>
          <a:ln>
            <a:solidFill>
              <a:schemeClr val="tx1"/>
            </a:solidFill>
          </a:ln>
        </p:spPr>
        <p:txBody>
          <a:bodyPr wrap="square" rtlCol="0">
            <a:spAutoFit/>
          </a:bodyPr>
          <a:lstStyle/>
          <a:p>
            <a:pPr algn="ctr"/>
            <a:r>
              <a:rPr lang="en-GB" sz="800" b="1" dirty="0">
                <a:latin typeface="Trebuchet MS" panose="020B0603020202020204" pitchFamily="34" charset="0"/>
              </a:rPr>
              <a:t>Local elections</a:t>
            </a:r>
          </a:p>
          <a:p>
            <a:pPr algn="ctr"/>
            <a:r>
              <a:rPr lang="en-GB" sz="800" dirty="0">
                <a:latin typeface="Trebuchet MS" panose="020B0603020202020204" pitchFamily="34" charset="0"/>
              </a:rPr>
              <a:t>3 May</a:t>
            </a:r>
          </a:p>
        </p:txBody>
      </p:sp>
      <p:sp>
        <p:nvSpPr>
          <p:cNvPr id="51" name="TextBox 50">
            <a:extLst>
              <a:ext uri="{FF2B5EF4-FFF2-40B4-BE49-F238E27FC236}">
                <a16:creationId xmlns:a16="http://schemas.microsoft.com/office/drawing/2014/main" id="{6C1F98F9-E1EF-469D-9C5D-C2E5DD77329C}"/>
              </a:ext>
            </a:extLst>
          </p:cNvPr>
          <p:cNvSpPr txBox="1"/>
          <p:nvPr/>
        </p:nvSpPr>
        <p:spPr>
          <a:xfrm>
            <a:off x="1287158" y="4020939"/>
            <a:ext cx="943424" cy="707886"/>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800" b="1" dirty="0">
                <a:latin typeface="Trebuchet MS" panose="020B0603020202020204" pitchFamily="34" charset="0"/>
              </a:rPr>
              <a:t>General Affairs Council </a:t>
            </a:r>
          </a:p>
          <a:p>
            <a:pPr algn="ctr"/>
            <a:r>
              <a:rPr lang="en-GB" sz="800" b="1" dirty="0">
                <a:latin typeface="Trebuchet MS" panose="020B0603020202020204" pitchFamily="34" charset="0"/>
              </a:rPr>
              <a:t>(transition Directives)</a:t>
            </a:r>
          </a:p>
          <a:p>
            <a:pPr algn="ctr"/>
            <a:r>
              <a:rPr lang="en-GB" sz="800" dirty="0">
                <a:latin typeface="Trebuchet MS" panose="020B0603020202020204" pitchFamily="34" charset="0"/>
              </a:rPr>
              <a:t>29 Jan</a:t>
            </a:r>
          </a:p>
        </p:txBody>
      </p:sp>
      <p:sp>
        <p:nvSpPr>
          <p:cNvPr id="53" name="TextBox 52">
            <a:extLst>
              <a:ext uri="{FF2B5EF4-FFF2-40B4-BE49-F238E27FC236}">
                <a16:creationId xmlns:a16="http://schemas.microsoft.com/office/drawing/2014/main" id="{EE377296-DF69-41CA-954C-7B057BEDCBEA}"/>
              </a:ext>
            </a:extLst>
          </p:cNvPr>
          <p:cNvSpPr txBox="1"/>
          <p:nvPr/>
        </p:nvSpPr>
        <p:spPr>
          <a:xfrm>
            <a:off x="2377103" y="4017435"/>
            <a:ext cx="1032456" cy="707886"/>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800" b="1" dirty="0">
                <a:latin typeface="Trebuchet MS" panose="020B0603020202020204" pitchFamily="34" charset="0"/>
              </a:rPr>
              <a:t>European Council </a:t>
            </a:r>
          </a:p>
          <a:p>
            <a:pPr algn="ctr"/>
            <a:r>
              <a:rPr lang="en-GB" sz="800" b="1" dirty="0">
                <a:latin typeface="Trebuchet MS" panose="020B0603020202020204" pitchFamily="34" charset="0"/>
              </a:rPr>
              <a:t>(Decision on transition;</a:t>
            </a:r>
          </a:p>
          <a:p>
            <a:pPr algn="ctr"/>
            <a:r>
              <a:rPr lang="en-GB" sz="800" b="1" dirty="0">
                <a:latin typeface="Trebuchet MS" panose="020B0603020202020204" pitchFamily="34" charset="0"/>
              </a:rPr>
              <a:t>trade Guidelines)</a:t>
            </a:r>
          </a:p>
          <a:p>
            <a:pPr algn="ctr"/>
            <a:r>
              <a:rPr lang="en-GB" sz="800" dirty="0">
                <a:latin typeface="Trebuchet MS" panose="020B0603020202020204" pitchFamily="34" charset="0"/>
              </a:rPr>
              <a:t>22-23 Mar</a:t>
            </a:r>
          </a:p>
        </p:txBody>
      </p:sp>
      <p:sp>
        <p:nvSpPr>
          <p:cNvPr id="55" name="TextBox 54">
            <a:extLst>
              <a:ext uri="{FF2B5EF4-FFF2-40B4-BE49-F238E27FC236}">
                <a16:creationId xmlns:a16="http://schemas.microsoft.com/office/drawing/2014/main" id="{60B27874-396A-41D2-B23D-0820C618FE07}"/>
              </a:ext>
            </a:extLst>
          </p:cNvPr>
          <p:cNvSpPr txBox="1"/>
          <p:nvPr/>
        </p:nvSpPr>
        <p:spPr>
          <a:xfrm>
            <a:off x="4157819" y="4020939"/>
            <a:ext cx="702315" cy="707886"/>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800" b="1" dirty="0">
                <a:latin typeface="Trebuchet MS" panose="020B0603020202020204" pitchFamily="34" charset="0"/>
              </a:rPr>
              <a:t>European Council </a:t>
            </a:r>
          </a:p>
          <a:p>
            <a:pPr algn="ctr"/>
            <a:r>
              <a:rPr lang="en-GB" sz="800" dirty="0">
                <a:latin typeface="Trebuchet MS" panose="020B0603020202020204" pitchFamily="34" charset="0"/>
              </a:rPr>
              <a:t>28-29 Jun</a:t>
            </a:r>
          </a:p>
          <a:p>
            <a:pPr algn="ctr"/>
            <a:endParaRPr lang="en-GB" sz="800" dirty="0">
              <a:latin typeface="Trebuchet MS" panose="020B0603020202020204" pitchFamily="34" charset="0"/>
            </a:endParaRPr>
          </a:p>
          <a:p>
            <a:pPr algn="ctr"/>
            <a:endParaRPr lang="en-GB" sz="800" dirty="0">
              <a:latin typeface="Trebuchet MS" panose="020B0603020202020204" pitchFamily="34" charset="0"/>
            </a:endParaRPr>
          </a:p>
        </p:txBody>
      </p:sp>
      <p:sp>
        <p:nvSpPr>
          <p:cNvPr id="57" name="TextBox 56">
            <a:extLst>
              <a:ext uri="{FF2B5EF4-FFF2-40B4-BE49-F238E27FC236}">
                <a16:creationId xmlns:a16="http://schemas.microsoft.com/office/drawing/2014/main" id="{C309D484-9C90-4746-96E6-6123486455E1}"/>
              </a:ext>
            </a:extLst>
          </p:cNvPr>
          <p:cNvSpPr txBox="1"/>
          <p:nvPr/>
        </p:nvSpPr>
        <p:spPr>
          <a:xfrm>
            <a:off x="6369015" y="4040789"/>
            <a:ext cx="702315" cy="707886"/>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800" b="1" dirty="0">
                <a:latin typeface="Trebuchet MS" panose="020B0603020202020204" pitchFamily="34" charset="0"/>
              </a:rPr>
              <a:t>European Council</a:t>
            </a:r>
          </a:p>
          <a:p>
            <a:pPr algn="ctr"/>
            <a:r>
              <a:rPr lang="en-GB" sz="800" dirty="0">
                <a:latin typeface="Trebuchet MS" panose="020B0603020202020204" pitchFamily="34" charset="0"/>
              </a:rPr>
              <a:t>18-19 Oct</a:t>
            </a:r>
          </a:p>
          <a:p>
            <a:pPr algn="ctr"/>
            <a:endParaRPr lang="en-GB" sz="800" dirty="0">
              <a:latin typeface="Trebuchet MS" panose="020B0603020202020204" pitchFamily="34" charset="0"/>
            </a:endParaRPr>
          </a:p>
          <a:p>
            <a:pPr algn="ctr"/>
            <a:endParaRPr lang="en-GB" sz="800" dirty="0">
              <a:latin typeface="Trebuchet MS" panose="020B0603020202020204" pitchFamily="34" charset="0"/>
            </a:endParaRPr>
          </a:p>
        </p:txBody>
      </p:sp>
      <p:sp>
        <p:nvSpPr>
          <p:cNvPr id="59" name="TextBox 58">
            <a:extLst>
              <a:ext uri="{FF2B5EF4-FFF2-40B4-BE49-F238E27FC236}">
                <a16:creationId xmlns:a16="http://schemas.microsoft.com/office/drawing/2014/main" id="{76A450D7-AE85-4508-A2A3-33E9C30C45D6}"/>
              </a:ext>
            </a:extLst>
          </p:cNvPr>
          <p:cNvSpPr txBox="1"/>
          <p:nvPr/>
        </p:nvSpPr>
        <p:spPr>
          <a:xfrm>
            <a:off x="7403300" y="4037403"/>
            <a:ext cx="702315" cy="707886"/>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800" b="1" dirty="0">
                <a:latin typeface="Trebuchet MS" panose="020B0603020202020204" pitchFamily="34" charset="0"/>
              </a:rPr>
              <a:t>European Council</a:t>
            </a:r>
          </a:p>
          <a:p>
            <a:pPr algn="ctr"/>
            <a:r>
              <a:rPr lang="en-GB" sz="800" dirty="0">
                <a:latin typeface="Trebuchet MS" panose="020B0603020202020204" pitchFamily="34" charset="0"/>
              </a:rPr>
              <a:t>13-14 Dec</a:t>
            </a:r>
          </a:p>
          <a:p>
            <a:pPr algn="ctr"/>
            <a:endParaRPr lang="en-GB" sz="800" dirty="0">
              <a:latin typeface="Trebuchet MS" panose="020B0603020202020204" pitchFamily="34" charset="0"/>
            </a:endParaRPr>
          </a:p>
          <a:p>
            <a:pPr algn="ctr"/>
            <a:endParaRPr lang="en-GB" sz="800" dirty="0">
              <a:latin typeface="Trebuchet MS" panose="020B0603020202020204" pitchFamily="34" charset="0"/>
            </a:endParaRPr>
          </a:p>
        </p:txBody>
      </p:sp>
      <p:sp>
        <p:nvSpPr>
          <p:cNvPr id="37" name="TextBox 36">
            <a:extLst>
              <a:ext uri="{FF2B5EF4-FFF2-40B4-BE49-F238E27FC236}">
                <a16:creationId xmlns:a16="http://schemas.microsoft.com/office/drawing/2014/main" id="{BE5D7D8A-BE56-4C03-A63A-7F8CEEA1C5FB}"/>
              </a:ext>
            </a:extLst>
          </p:cNvPr>
          <p:cNvSpPr txBox="1"/>
          <p:nvPr/>
        </p:nvSpPr>
        <p:spPr>
          <a:xfrm>
            <a:off x="1287158" y="5745307"/>
            <a:ext cx="3471310" cy="338554"/>
          </a:xfrm>
          <a:prstGeom prst="rect">
            <a:avLst/>
          </a:prstGeom>
          <a:noFill/>
          <a:ln>
            <a:solidFill>
              <a:schemeClr val="tx1"/>
            </a:solidFill>
          </a:ln>
        </p:spPr>
        <p:txBody>
          <a:bodyPr wrap="square" rtlCol="0">
            <a:spAutoFit/>
          </a:bodyPr>
          <a:lstStyle/>
          <a:p>
            <a:pPr algn="ctr"/>
            <a:r>
              <a:rPr lang="en-GB" sz="800" b="1" dirty="0">
                <a:latin typeface="Trebuchet MS" panose="020B0603020202020204" pitchFamily="34" charset="0"/>
              </a:rPr>
              <a:t>Bulgarian Presidency</a:t>
            </a:r>
          </a:p>
          <a:p>
            <a:pPr algn="ctr"/>
            <a:r>
              <a:rPr lang="en-GB" sz="800" dirty="0">
                <a:latin typeface="Trebuchet MS" panose="020B0603020202020204" pitchFamily="34" charset="0"/>
              </a:rPr>
              <a:t>H1 2018</a:t>
            </a:r>
          </a:p>
        </p:txBody>
      </p:sp>
      <p:sp>
        <p:nvSpPr>
          <p:cNvPr id="41" name="TextBox 40">
            <a:extLst>
              <a:ext uri="{FF2B5EF4-FFF2-40B4-BE49-F238E27FC236}">
                <a16:creationId xmlns:a16="http://schemas.microsoft.com/office/drawing/2014/main" id="{FB2161C5-5FEF-443E-9AD0-3DF0E6978C55}"/>
              </a:ext>
            </a:extLst>
          </p:cNvPr>
          <p:cNvSpPr txBox="1"/>
          <p:nvPr/>
        </p:nvSpPr>
        <p:spPr>
          <a:xfrm>
            <a:off x="4811492" y="5740773"/>
            <a:ext cx="3294123" cy="338554"/>
          </a:xfrm>
          <a:prstGeom prst="rect">
            <a:avLst/>
          </a:prstGeom>
          <a:noFill/>
          <a:ln>
            <a:solidFill>
              <a:schemeClr val="tx1"/>
            </a:solidFill>
          </a:ln>
        </p:spPr>
        <p:txBody>
          <a:bodyPr wrap="square" rtlCol="0">
            <a:spAutoFit/>
          </a:bodyPr>
          <a:lstStyle/>
          <a:p>
            <a:pPr algn="ctr"/>
            <a:r>
              <a:rPr lang="en-GB" sz="800" b="1" dirty="0">
                <a:latin typeface="Trebuchet MS" panose="020B0603020202020204" pitchFamily="34" charset="0"/>
              </a:rPr>
              <a:t>Austrian Presidency</a:t>
            </a:r>
          </a:p>
          <a:p>
            <a:pPr algn="ctr"/>
            <a:r>
              <a:rPr lang="en-GB" sz="800" dirty="0">
                <a:latin typeface="Trebuchet MS" panose="020B0603020202020204" pitchFamily="34" charset="0"/>
              </a:rPr>
              <a:t>H2 2018</a:t>
            </a:r>
          </a:p>
        </p:txBody>
      </p:sp>
      <p:sp>
        <p:nvSpPr>
          <p:cNvPr id="43" name="TextBox 42">
            <a:extLst>
              <a:ext uri="{FF2B5EF4-FFF2-40B4-BE49-F238E27FC236}">
                <a16:creationId xmlns:a16="http://schemas.microsoft.com/office/drawing/2014/main" id="{0F270D94-B6BE-41F1-9342-6811D5418C15}"/>
              </a:ext>
            </a:extLst>
          </p:cNvPr>
          <p:cNvSpPr txBox="1"/>
          <p:nvPr/>
        </p:nvSpPr>
        <p:spPr>
          <a:xfrm>
            <a:off x="8170290" y="5745307"/>
            <a:ext cx="3471309" cy="338554"/>
          </a:xfrm>
          <a:prstGeom prst="rect">
            <a:avLst/>
          </a:prstGeom>
          <a:noFill/>
          <a:ln>
            <a:solidFill>
              <a:schemeClr val="tx1"/>
            </a:solidFill>
          </a:ln>
        </p:spPr>
        <p:txBody>
          <a:bodyPr wrap="square" rtlCol="0">
            <a:spAutoFit/>
          </a:bodyPr>
          <a:lstStyle/>
          <a:p>
            <a:pPr algn="ctr"/>
            <a:r>
              <a:rPr lang="en-GB" sz="800" b="1" dirty="0">
                <a:latin typeface="Trebuchet MS" panose="020B0603020202020204" pitchFamily="34" charset="0"/>
              </a:rPr>
              <a:t>Romanian Presidency</a:t>
            </a:r>
          </a:p>
          <a:p>
            <a:pPr algn="ctr"/>
            <a:r>
              <a:rPr lang="en-GB" sz="800" dirty="0">
                <a:latin typeface="Trebuchet MS" panose="020B0603020202020204" pitchFamily="34" charset="0"/>
              </a:rPr>
              <a:t>H1 2019</a:t>
            </a:r>
          </a:p>
        </p:txBody>
      </p:sp>
      <p:sp>
        <p:nvSpPr>
          <p:cNvPr id="61" name="TextBox 60">
            <a:extLst>
              <a:ext uri="{FF2B5EF4-FFF2-40B4-BE49-F238E27FC236}">
                <a16:creationId xmlns:a16="http://schemas.microsoft.com/office/drawing/2014/main" id="{E51118A5-1DC0-4239-A073-AC4A8CBE27EF}"/>
              </a:ext>
            </a:extLst>
          </p:cNvPr>
          <p:cNvSpPr txBox="1"/>
          <p:nvPr/>
        </p:nvSpPr>
        <p:spPr>
          <a:xfrm>
            <a:off x="6466434" y="4851937"/>
            <a:ext cx="2423395" cy="338554"/>
          </a:xfrm>
          <a:prstGeom prst="rect">
            <a:avLst/>
          </a:prstGeom>
          <a:noFill/>
          <a:ln>
            <a:solidFill>
              <a:schemeClr val="tx1"/>
            </a:solidFill>
          </a:ln>
        </p:spPr>
        <p:txBody>
          <a:bodyPr wrap="square" rtlCol="0">
            <a:spAutoFit/>
          </a:bodyPr>
          <a:lstStyle/>
          <a:p>
            <a:pPr algn="ctr"/>
            <a:r>
              <a:rPr lang="en-GB" sz="800" b="1" dirty="0">
                <a:latin typeface="Trebuchet MS" panose="020B0603020202020204" pitchFamily="34" charset="0"/>
              </a:rPr>
              <a:t>EU Parliament vote on Withdrawal Agreement</a:t>
            </a:r>
          </a:p>
          <a:p>
            <a:pPr algn="ctr"/>
            <a:r>
              <a:rPr lang="en-GB" sz="800" dirty="0">
                <a:latin typeface="Trebuchet MS" panose="020B0603020202020204" pitchFamily="34" charset="0"/>
              </a:rPr>
              <a:t>TBC</a:t>
            </a:r>
          </a:p>
        </p:txBody>
      </p:sp>
      <p:sp>
        <p:nvSpPr>
          <p:cNvPr id="63" name="TextBox 62">
            <a:extLst>
              <a:ext uri="{FF2B5EF4-FFF2-40B4-BE49-F238E27FC236}">
                <a16:creationId xmlns:a16="http://schemas.microsoft.com/office/drawing/2014/main" id="{9FD98CC2-046C-4B5B-906C-B615DD941C4C}"/>
              </a:ext>
            </a:extLst>
          </p:cNvPr>
          <p:cNvSpPr txBox="1"/>
          <p:nvPr/>
        </p:nvSpPr>
        <p:spPr>
          <a:xfrm>
            <a:off x="10478889" y="5303313"/>
            <a:ext cx="1162710" cy="338554"/>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800" b="1" dirty="0">
                <a:latin typeface="Trebuchet MS" panose="020B0603020202020204" pitchFamily="34" charset="0"/>
              </a:rPr>
              <a:t>European elections</a:t>
            </a:r>
          </a:p>
          <a:p>
            <a:pPr algn="ctr"/>
            <a:r>
              <a:rPr lang="en-GB" sz="800" dirty="0">
                <a:latin typeface="Trebuchet MS" panose="020B0603020202020204" pitchFamily="34" charset="0"/>
              </a:rPr>
              <a:t>May/Jun</a:t>
            </a:r>
          </a:p>
        </p:txBody>
      </p:sp>
      <p:sp>
        <p:nvSpPr>
          <p:cNvPr id="67" name="TextBox 66">
            <a:extLst>
              <a:ext uri="{FF2B5EF4-FFF2-40B4-BE49-F238E27FC236}">
                <a16:creationId xmlns:a16="http://schemas.microsoft.com/office/drawing/2014/main" id="{151C4758-5DF0-41CC-8ECC-19B1ED7EDF7E}"/>
              </a:ext>
            </a:extLst>
          </p:cNvPr>
          <p:cNvSpPr txBox="1"/>
          <p:nvPr/>
        </p:nvSpPr>
        <p:spPr>
          <a:xfrm>
            <a:off x="5383616" y="4850098"/>
            <a:ext cx="943424" cy="338554"/>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800" b="1" dirty="0">
                <a:latin typeface="Trebuchet MS" panose="020B0603020202020204" pitchFamily="34" charset="0"/>
              </a:rPr>
              <a:t>EU27 informal</a:t>
            </a:r>
          </a:p>
          <a:p>
            <a:pPr algn="ctr"/>
            <a:r>
              <a:rPr lang="en-GB" sz="800" dirty="0">
                <a:latin typeface="Trebuchet MS" panose="020B0603020202020204" pitchFamily="34" charset="0"/>
              </a:rPr>
              <a:t>TBC</a:t>
            </a:r>
          </a:p>
        </p:txBody>
      </p:sp>
      <p:sp>
        <p:nvSpPr>
          <p:cNvPr id="65" name="TextBox 64">
            <a:extLst>
              <a:ext uri="{FF2B5EF4-FFF2-40B4-BE49-F238E27FC236}">
                <a16:creationId xmlns:a16="http://schemas.microsoft.com/office/drawing/2014/main" id="{B2B5D925-8171-4EBA-91FA-9190B469EFF6}"/>
              </a:ext>
            </a:extLst>
          </p:cNvPr>
          <p:cNvSpPr txBox="1"/>
          <p:nvPr/>
        </p:nvSpPr>
        <p:spPr>
          <a:xfrm>
            <a:off x="1821462" y="4839682"/>
            <a:ext cx="943424" cy="338554"/>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800" b="1" dirty="0">
                <a:latin typeface="Trebuchet MS" panose="020B0603020202020204" pitchFamily="34" charset="0"/>
              </a:rPr>
              <a:t>EU27 informal</a:t>
            </a:r>
          </a:p>
          <a:p>
            <a:pPr algn="ctr"/>
            <a:r>
              <a:rPr lang="en-GB" sz="800" dirty="0">
                <a:latin typeface="Trebuchet MS" panose="020B0603020202020204" pitchFamily="34" charset="0"/>
              </a:rPr>
              <a:t>23 Feb</a:t>
            </a:r>
          </a:p>
        </p:txBody>
      </p:sp>
      <p:sp>
        <p:nvSpPr>
          <p:cNvPr id="94" name="TextBox 93">
            <a:extLst>
              <a:ext uri="{FF2B5EF4-FFF2-40B4-BE49-F238E27FC236}">
                <a16:creationId xmlns:a16="http://schemas.microsoft.com/office/drawing/2014/main" id="{629E4B8D-297D-4A2D-AF92-53E2780B8664}"/>
              </a:ext>
            </a:extLst>
          </p:cNvPr>
          <p:cNvSpPr txBox="1"/>
          <p:nvPr/>
        </p:nvSpPr>
        <p:spPr>
          <a:xfrm>
            <a:off x="6708996" y="2585056"/>
            <a:ext cx="1396779" cy="461665"/>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800" b="1" dirty="0">
                <a:latin typeface="Trebuchet MS" panose="020B0603020202020204" pitchFamily="34" charset="0"/>
              </a:rPr>
              <a:t>Withdrawal Agreement and Implementation Bill</a:t>
            </a:r>
          </a:p>
          <a:p>
            <a:pPr algn="ctr"/>
            <a:r>
              <a:rPr lang="en-GB" sz="800" dirty="0">
                <a:latin typeface="Trebuchet MS" panose="020B0603020202020204" pitchFamily="34" charset="0"/>
              </a:rPr>
              <a:t>Oct - Dec</a:t>
            </a:r>
          </a:p>
        </p:txBody>
      </p:sp>
      <p:sp>
        <p:nvSpPr>
          <p:cNvPr id="95" name="TextBox 94">
            <a:extLst>
              <a:ext uri="{FF2B5EF4-FFF2-40B4-BE49-F238E27FC236}">
                <a16:creationId xmlns:a16="http://schemas.microsoft.com/office/drawing/2014/main" id="{B1419D29-3013-4569-88F2-6F95C3EBAD11}"/>
              </a:ext>
            </a:extLst>
          </p:cNvPr>
          <p:cNvSpPr txBox="1"/>
          <p:nvPr/>
        </p:nvSpPr>
        <p:spPr>
          <a:xfrm>
            <a:off x="7206164" y="3147418"/>
            <a:ext cx="899611" cy="338554"/>
          </a:xfrm>
          <a:prstGeom prst="rect">
            <a:avLst/>
          </a:prstGeom>
          <a:noFill/>
          <a:ln>
            <a:solidFill>
              <a:schemeClr val="tx1"/>
            </a:solidFill>
          </a:ln>
        </p:spPr>
        <p:txBody>
          <a:bodyPr wrap="square" rtlCol="0">
            <a:spAutoFit/>
          </a:bodyPr>
          <a:lstStyle/>
          <a:p>
            <a:pPr algn="ctr"/>
            <a:r>
              <a:rPr lang="en-GB" sz="800" b="1" dirty="0">
                <a:latin typeface="Trebuchet MS" panose="020B0603020202020204" pitchFamily="34" charset="0"/>
              </a:rPr>
              <a:t>Budget</a:t>
            </a:r>
          </a:p>
          <a:p>
            <a:pPr algn="ctr"/>
            <a:r>
              <a:rPr lang="en-GB" sz="800" dirty="0">
                <a:latin typeface="Trebuchet MS" panose="020B0603020202020204" pitchFamily="34" charset="0"/>
              </a:rPr>
              <a:t>Nov/Dec</a:t>
            </a:r>
          </a:p>
        </p:txBody>
      </p:sp>
      <p:sp>
        <p:nvSpPr>
          <p:cNvPr id="96" name="TextBox 95">
            <a:extLst>
              <a:ext uri="{FF2B5EF4-FFF2-40B4-BE49-F238E27FC236}">
                <a16:creationId xmlns:a16="http://schemas.microsoft.com/office/drawing/2014/main" id="{4E07DF2D-1ADE-46C6-B1E8-1FFECBEEF6D5}"/>
              </a:ext>
            </a:extLst>
          </p:cNvPr>
          <p:cNvSpPr txBox="1"/>
          <p:nvPr/>
        </p:nvSpPr>
        <p:spPr>
          <a:xfrm>
            <a:off x="1287158" y="3152041"/>
            <a:ext cx="1690119" cy="338554"/>
          </a:xfrm>
          <a:prstGeom prst="rect">
            <a:avLst/>
          </a:prstGeom>
          <a:noFill/>
          <a:ln>
            <a:solidFill>
              <a:schemeClr val="tx1"/>
            </a:solidFill>
          </a:ln>
        </p:spPr>
        <p:txBody>
          <a:bodyPr wrap="square" rtlCol="0">
            <a:spAutoFit/>
          </a:bodyPr>
          <a:lstStyle/>
          <a:p>
            <a:pPr algn="ctr"/>
            <a:r>
              <a:rPr lang="en-GB" sz="800" b="1" dirty="0">
                <a:latin typeface="Trebuchet MS" panose="020B0603020202020204" pitchFamily="34" charset="0"/>
              </a:rPr>
              <a:t>Data Protection Bill</a:t>
            </a:r>
          </a:p>
          <a:p>
            <a:pPr algn="ctr"/>
            <a:r>
              <a:rPr lang="en-GB" sz="800" dirty="0">
                <a:latin typeface="Trebuchet MS" panose="020B0603020202020204" pitchFamily="34" charset="0"/>
              </a:rPr>
              <a:t>Jan - Mar</a:t>
            </a:r>
          </a:p>
        </p:txBody>
      </p:sp>
      <p:sp>
        <p:nvSpPr>
          <p:cNvPr id="97" name="TextBox 96">
            <a:extLst>
              <a:ext uri="{FF2B5EF4-FFF2-40B4-BE49-F238E27FC236}">
                <a16:creationId xmlns:a16="http://schemas.microsoft.com/office/drawing/2014/main" id="{A1972CFD-4D64-4032-9F03-5144F0F8ADC1}"/>
              </a:ext>
            </a:extLst>
          </p:cNvPr>
          <p:cNvSpPr txBox="1"/>
          <p:nvPr/>
        </p:nvSpPr>
        <p:spPr>
          <a:xfrm>
            <a:off x="5021732" y="2138444"/>
            <a:ext cx="2372584" cy="338554"/>
          </a:xfrm>
          <a:prstGeom prst="rect">
            <a:avLst/>
          </a:prstGeom>
          <a:noFill/>
          <a:ln w="9525">
            <a:solidFill>
              <a:schemeClr val="tx1"/>
            </a:solidFill>
          </a:ln>
        </p:spPr>
        <p:txBody>
          <a:bodyPr wrap="square" rtlCol="0">
            <a:spAutoFit/>
          </a:bodyPr>
          <a:lstStyle/>
          <a:p>
            <a:pPr algn="ctr"/>
            <a:r>
              <a:rPr lang="en-GB" sz="800" b="1" dirty="0">
                <a:latin typeface="Trebuchet MS" panose="020B0603020202020204" pitchFamily="34" charset="0"/>
              </a:rPr>
              <a:t>UK Parliament vote on Withdrawal Agreement</a:t>
            </a:r>
          </a:p>
          <a:p>
            <a:pPr algn="ctr"/>
            <a:r>
              <a:rPr lang="en-GB" sz="800" dirty="0">
                <a:latin typeface="Trebuchet MS" panose="020B0603020202020204" pitchFamily="34" charset="0"/>
              </a:rPr>
              <a:t>TBC</a:t>
            </a:r>
          </a:p>
        </p:txBody>
      </p:sp>
      <p:sp>
        <p:nvSpPr>
          <p:cNvPr id="98" name="TextBox 97">
            <a:extLst>
              <a:ext uri="{FF2B5EF4-FFF2-40B4-BE49-F238E27FC236}">
                <a16:creationId xmlns:a16="http://schemas.microsoft.com/office/drawing/2014/main" id="{04D3B790-9B86-4EED-BFD6-D9613BB6CF3D}"/>
              </a:ext>
            </a:extLst>
          </p:cNvPr>
          <p:cNvSpPr txBox="1"/>
          <p:nvPr/>
        </p:nvSpPr>
        <p:spPr>
          <a:xfrm>
            <a:off x="4685210" y="2586642"/>
            <a:ext cx="1904751" cy="461665"/>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800" b="1" dirty="0">
                <a:latin typeface="Trebuchet MS" panose="020B0603020202020204" pitchFamily="34" charset="0"/>
              </a:rPr>
              <a:t>Immigration Bill and other sectoral legislation (fisheries, agriculture)</a:t>
            </a:r>
          </a:p>
          <a:p>
            <a:pPr algn="ctr"/>
            <a:r>
              <a:rPr lang="en-GB" sz="800" dirty="0">
                <a:latin typeface="Trebuchet MS" panose="020B0603020202020204" pitchFamily="34" charset="0"/>
              </a:rPr>
              <a:t>TBC</a:t>
            </a:r>
          </a:p>
        </p:txBody>
      </p:sp>
      <p:sp>
        <p:nvSpPr>
          <p:cNvPr id="99" name="TextBox 98">
            <a:extLst>
              <a:ext uri="{FF2B5EF4-FFF2-40B4-BE49-F238E27FC236}">
                <a16:creationId xmlns:a16="http://schemas.microsoft.com/office/drawing/2014/main" id="{EEDB189E-32CD-4752-9189-662439DA8870}"/>
              </a:ext>
            </a:extLst>
          </p:cNvPr>
          <p:cNvSpPr txBox="1"/>
          <p:nvPr/>
        </p:nvSpPr>
        <p:spPr>
          <a:xfrm>
            <a:off x="10310174" y="4037403"/>
            <a:ext cx="1032456" cy="707886"/>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800" b="1" dirty="0">
                <a:latin typeface="Trebuchet MS" panose="020B0603020202020204" pitchFamily="34" charset="0"/>
              </a:rPr>
              <a:t>Extraordinary EU27 Council (future of Europe discussion)</a:t>
            </a:r>
          </a:p>
          <a:p>
            <a:pPr algn="ctr"/>
            <a:r>
              <a:rPr lang="en-GB" sz="800" dirty="0">
                <a:latin typeface="Trebuchet MS" panose="020B0603020202020204" pitchFamily="34" charset="0"/>
              </a:rPr>
              <a:t>9 May</a:t>
            </a:r>
          </a:p>
        </p:txBody>
      </p:sp>
    </p:spTree>
    <p:extLst>
      <p:ext uri="{BB962C8B-B14F-4D97-AF65-F5344CB8AC3E}">
        <p14:creationId xmlns:p14="http://schemas.microsoft.com/office/powerpoint/2010/main" val="2040472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6E25CD-FC22-4257-B06C-9CAE3C6B27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29835" y="300906"/>
            <a:ext cx="791287" cy="745282"/>
          </a:xfrm>
          <a:prstGeom prst="rect">
            <a:avLst/>
          </a:prstGeom>
        </p:spPr>
      </p:pic>
      <p:pic>
        <p:nvPicPr>
          <p:cNvPr id="5" name="Picture 4">
            <a:extLst>
              <a:ext uri="{FF2B5EF4-FFF2-40B4-BE49-F238E27FC236}">
                <a16:creationId xmlns:a16="http://schemas.microsoft.com/office/drawing/2014/main" id="{A3BE9041-A573-4435-8496-ED8C1A7D9E7C}"/>
              </a:ext>
            </a:extLst>
          </p:cNvPr>
          <p:cNvPicPr>
            <a:picLocks noChangeAspect="1"/>
          </p:cNvPicPr>
          <p:nvPr/>
        </p:nvPicPr>
        <p:blipFill>
          <a:blip r:embed="rId3"/>
          <a:stretch>
            <a:fillRect/>
          </a:stretch>
        </p:blipFill>
        <p:spPr>
          <a:xfrm>
            <a:off x="-859" y="6309312"/>
            <a:ext cx="12192859" cy="548688"/>
          </a:xfrm>
          <a:prstGeom prst="rect">
            <a:avLst/>
          </a:prstGeom>
        </p:spPr>
      </p:pic>
      <p:sp>
        <p:nvSpPr>
          <p:cNvPr id="6" name="Slide Number Placeholder 8">
            <a:extLst>
              <a:ext uri="{FF2B5EF4-FFF2-40B4-BE49-F238E27FC236}">
                <a16:creationId xmlns:a16="http://schemas.microsoft.com/office/drawing/2014/main" id="{3477D4DE-8839-43B0-B06C-9DDC60C375B0}"/>
              </a:ext>
            </a:extLst>
          </p:cNvPr>
          <p:cNvSpPr txBox="1">
            <a:spLocks/>
          </p:cNvSpPr>
          <p:nvPr/>
        </p:nvSpPr>
        <p:spPr>
          <a:xfrm>
            <a:off x="416858" y="6519831"/>
            <a:ext cx="3118989" cy="14930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050" dirty="0">
                <a:solidFill>
                  <a:srgbClr val="4A4A4A"/>
                </a:solidFill>
              </a:rPr>
              <a:t>© Global Counsel 2018</a:t>
            </a:r>
          </a:p>
        </p:txBody>
      </p:sp>
      <p:cxnSp>
        <p:nvCxnSpPr>
          <p:cNvPr id="7" name="Straight Connector 6">
            <a:extLst>
              <a:ext uri="{FF2B5EF4-FFF2-40B4-BE49-F238E27FC236}">
                <a16:creationId xmlns:a16="http://schemas.microsoft.com/office/drawing/2014/main" id="{1537709D-2F4A-4004-AB07-1D17EAF36DA2}"/>
              </a:ext>
            </a:extLst>
          </p:cNvPr>
          <p:cNvCxnSpPr>
            <a:cxnSpLocks/>
          </p:cNvCxnSpPr>
          <p:nvPr/>
        </p:nvCxnSpPr>
        <p:spPr>
          <a:xfrm>
            <a:off x="508000" y="1268413"/>
            <a:ext cx="11313122" cy="0"/>
          </a:xfrm>
          <a:prstGeom prst="line">
            <a:avLst/>
          </a:prstGeom>
          <a:ln w="12700">
            <a:solidFill>
              <a:srgbClr val="465A23"/>
            </a:solidFill>
          </a:ln>
          <a:effectLst/>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19E7DC56-34F3-4680-BFF8-D75C96BBA978}"/>
              </a:ext>
            </a:extLst>
          </p:cNvPr>
          <p:cNvSpPr txBox="1">
            <a:spLocks/>
          </p:cNvSpPr>
          <p:nvPr/>
        </p:nvSpPr>
        <p:spPr>
          <a:xfrm>
            <a:off x="416858" y="387363"/>
            <a:ext cx="8886164" cy="7699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2000" b="1" kern="1200">
                <a:solidFill>
                  <a:schemeClr val="tx1"/>
                </a:solidFill>
                <a:latin typeface="+mj-lt"/>
                <a:ea typeface="+mj-ea"/>
                <a:cs typeface="+mj-cs"/>
              </a:defRPr>
            </a:lvl1pPr>
          </a:lstStyle>
          <a:p>
            <a:pPr algn="l"/>
            <a:r>
              <a:rPr lang="en-US" dirty="0">
                <a:latin typeface="Trebuchet MS" panose="020B0603020202020204" pitchFamily="34" charset="0"/>
              </a:rPr>
              <a:t>Changing rights to work</a:t>
            </a:r>
            <a:endParaRPr lang="en-GB" dirty="0">
              <a:latin typeface="Trebuchet MS" panose="020B0603020202020204" pitchFamily="34" charset="0"/>
            </a:endParaRPr>
          </a:p>
        </p:txBody>
      </p:sp>
      <p:sp>
        <p:nvSpPr>
          <p:cNvPr id="42" name="TextBox 41">
            <a:extLst>
              <a:ext uri="{FF2B5EF4-FFF2-40B4-BE49-F238E27FC236}">
                <a16:creationId xmlns:a16="http://schemas.microsoft.com/office/drawing/2014/main" id="{2058F251-45F8-434E-8DA2-2742B6EB781F}"/>
              </a:ext>
            </a:extLst>
          </p:cNvPr>
          <p:cNvSpPr txBox="1"/>
          <p:nvPr/>
        </p:nvSpPr>
        <p:spPr>
          <a:xfrm>
            <a:off x="858312" y="1443190"/>
            <a:ext cx="5355070" cy="4770537"/>
          </a:xfrm>
          <a:prstGeom prst="rect">
            <a:avLst/>
          </a:prstGeom>
          <a:noFill/>
        </p:spPr>
        <p:txBody>
          <a:bodyPr wrap="square" rtlCol="0">
            <a:spAutoFit/>
          </a:bodyPr>
          <a:lstStyle/>
          <a:p>
            <a:pPr marL="285750" indent="-285750">
              <a:buFont typeface="Wingdings" panose="05000000000000000000" pitchFamily="2" charset="2"/>
              <a:buChar char="§"/>
            </a:pPr>
            <a:r>
              <a:rPr lang="en-GB" sz="1600" dirty="0">
                <a:solidFill>
                  <a:srgbClr val="000000"/>
                </a:solidFill>
                <a:latin typeface="Trebuchet MS" panose="020B0603020202020204" pitchFamily="34" charset="0"/>
              </a:rPr>
              <a:t>The right to work in the UK of EEA nationals is currently not constrained – Brexit is likely to change this. </a:t>
            </a:r>
          </a:p>
          <a:p>
            <a:endParaRPr lang="en-GB" sz="1600" dirty="0">
              <a:solidFill>
                <a:srgbClr val="000000"/>
              </a:solidFill>
              <a:latin typeface="Trebuchet MS" panose="020B0603020202020204" pitchFamily="34" charset="0"/>
            </a:endParaRPr>
          </a:p>
          <a:p>
            <a:pPr marL="285750" indent="-285750">
              <a:buFont typeface="Wingdings" panose="05000000000000000000" pitchFamily="2" charset="2"/>
              <a:buChar char="§"/>
            </a:pPr>
            <a:r>
              <a:rPr lang="en-GB" sz="1600" dirty="0">
                <a:solidFill>
                  <a:srgbClr val="000000"/>
                </a:solidFill>
                <a:latin typeface="Trebuchet MS" panose="020B0603020202020204" pitchFamily="34" charset="0"/>
              </a:rPr>
              <a:t>The UK government broadly distinguishes between higher and lower skilled EEA workers, with a greater degree of change expected for the latter category.</a:t>
            </a:r>
          </a:p>
          <a:p>
            <a:pPr marL="285750" indent="-285750">
              <a:buFont typeface="Wingdings" panose="05000000000000000000" pitchFamily="2" charset="2"/>
              <a:buChar char="§"/>
            </a:pPr>
            <a:endParaRPr lang="en-GB" sz="1600" dirty="0">
              <a:solidFill>
                <a:srgbClr val="000000"/>
              </a:solidFill>
              <a:latin typeface="Trebuchet MS" panose="020B0603020202020204" pitchFamily="34" charset="0"/>
            </a:endParaRPr>
          </a:p>
          <a:p>
            <a:pPr marL="285750" indent="-285750">
              <a:buFont typeface="Wingdings" panose="05000000000000000000" pitchFamily="2" charset="2"/>
              <a:buChar char="§"/>
            </a:pPr>
            <a:r>
              <a:rPr lang="en-GB" sz="1600" dirty="0">
                <a:solidFill>
                  <a:srgbClr val="000000"/>
                </a:solidFill>
                <a:latin typeface="Trebuchet MS" panose="020B0603020202020204" pitchFamily="34" charset="0"/>
              </a:rPr>
              <a:t>A forthcoming Immigration Bill will give the UK government legal powers to limit immigration of EEA nationals, but will not decide on the number of migrants that will be permitted, nor the basis on which they can enter and work in the UK.</a:t>
            </a:r>
          </a:p>
          <a:p>
            <a:pPr marL="285750" indent="-285750">
              <a:buFont typeface="Wingdings" panose="05000000000000000000" pitchFamily="2" charset="2"/>
              <a:buChar char="§"/>
            </a:pPr>
            <a:endParaRPr lang="en-GB" sz="1600" dirty="0">
              <a:solidFill>
                <a:srgbClr val="000000"/>
              </a:solidFill>
              <a:latin typeface="Trebuchet MS" panose="020B0603020202020204" pitchFamily="34" charset="0"/>
            </a:endParaRPr>
          </a:p>
          <a:p>
            <a:pPr marL="285750" indent="-285750">
              <a:buFont typeface="Wingdings" panose="05000000000000000000" pitchFamily="2" charset="2"/>
              <a:buChar char="§"/>
            </a:pPr>
            <a:r>
              <a:rPr lang="en-GB" sz="1600" dirty="0">
                <a:solidFill>
                  <a:srgbClr val="000000"/>
                </a:solidFill>
                <a:latin typeface="Trebuchet MS" panose="020B0603020202020204" pitchFamily="34" charset="0"/>
              </a:rPr>
              <a:t>Independent advice on the UK’s future migration framework will be provided to the Home Secretary by the Migration Advisory Committee in September 2018. Firm decisions on the future migration framework are unlikely to be taken prior to this.</a:t>
            </a:r>
          </a:p>
        </p:txBody>
      </p:sp>
      <p:sp>
        <p:nvSpPr>
          <p:cNvPr id="43" name="Rectangle 42">
            <a:extLst>
              <a:ext uri="{FF2B5EF4-FFF2-40B4-BE49-F238E27FC236}">
                <a16:creationId xmlns:a16="http://schemas.microsoft.com/office/drawing/2014/main" id="{A031ACB2-A1A9-4760-8D0C-F0BC2BC403B5}"/>
              </a:ext>
            </a:extLst>
          </p:cNvPr>
          <p:cNvSpPr/>
          <p:nvPr/>
        </p:nvSpPr>
        <p:spPr>
          <a:xfrm>
            <a:off x="7347773" y="1499833"/>
            <a:ext cx="3967442" cy="470154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600" b="1" u="sng" dirty="0">
                <a:solidFill>
                  <a:schemeClr val="tx1"/>
                </a:solidFill>
                <a:latin typeface="Trebuchet MS" panose="020B0603020202020204" pitchFamily="34" charset="0"/>
              </a:rPr>
              <a:t>Questions for cleaning businesses</a:t>
            </a:r>
          </a:p>
          <a:p>
            <a:endParaRPr lang="en-GB" sz="1600" dirty="0">
              <a:solidFill>
                <a:schemeClr val="tx1"/>
              </a:solidFill>
              <a:latin typeface="Trebuchet MS" panose="020B0603020202020204" pitchFamily="34" charset="0"/>
            </a:endParaRPr>
          </a:p>
          <a:p>
            <a:r>
              <a:rPr lang="en-GB" sz="1600" b="1" dirty="0">
                <a:solidFill>
                  <a:schemeClr val="tx1"/>
                </a:solidFill>
                <a:latin typeface="Trebuchet MS" panose="020B0603020202020204" pitchFamily="34" charset="0"/>
              </a:rPr>
              <a:t>Have you assessed the number and status of EEA nationals in your existing workforce? Do they understand their current and future status?</a:t>
            </a:r>
          </a:p>
          <a:p>
            <a:endParaRPr lang="en-GB" sz="1600" b="1" dirty="0">
              <a:solidFill>
                <a:schemeClr val="tx1"/>
              </a:solidFill>
              <a:latin typeface="Trebuchet MS" panose="020B0603020202020204" pitchFamily="34" charset="0"/>
            </a:endParaRPr>
          </a:p>
          <a:p>
            <a:r>
              <a:rPr lang="en-GB" sz="1600" b="1" dirty="0">
                <a:solidFill>
                  <a:schemeClr val="tx1"/>
                </a:solidFill>
                <a:latin typeface="Trebuchet MS" panose="020B0603020202020204" pitchFamily="34" charset="0"/>
              </a:rPr>
              <a:t>Have you tested your growth plans against their dependence on a free flow of EEA nationals?</a:t>
            </a:r>
          </a:p>
          <a:p>
            <a:endParaRPr lang="en-GB" sz="1600" b="1" dirty="0">
              <a:solidFill>
                <a:schemeClr val="tx1"/>
              </a:solidFill>
              <a:latin typeface="Trebuchet MS" panose="020B0603020202020204" pitchFamily="34" charset="0"/>
            </a:endParaRPr>
          </a:p>
          <a:p>
            <a:r>
              <a:rPr lang="en-GB" sz="1600" b="1" dirty="0">
                <a:solidFill>
                  <a:schemeClr val="tx1"/>
                </a:solidFill>
                <a:latin typeface="Trebuchet MS" panose="020B0603020202020204" pitchFamily="34" charset="0"/>
              </a:rPr>
              <a:t>Are you across your exposure to immigration and visa changes in your supply chain?</a:t>
            </a:r>
          </a:p>
          <a:p>
            <a:endParaRPr lang="en-GB" sz="1600" b="1" dirty="0">
              <a:solidFill>
                <a:schemeClr val="tx1"/>
              </a:solidFill>
              <a:latin typeface="Trebuchet MS" panose="020B0603020202020204" pitchFamily="34" charset="0"/>
            </a:endParaRPr>
          </a:p>
          <a:p>
            <a:r>
              <a:rPr lang="en-GB" sz="1600" b="1" dirty="0">
                <a:solidFill>
                  <a:schemeClr val="tx1"/>
                </a:solidFill>
                <a:latin typeface="Trebuchet MS" panose="020B0603020202020204" pitchFamily="34" charset="0"/>
              </a:rPr>
              <a:t>Are you anticipating changes to EEA nationals’ status in your employment contracts?</a:t>
            </a:r>
          </a:p>
          <a:p>
            <a:endParaRPr lang="en-GB" sz="1600" b="1" dirty="0">
              <a:solidFill>
                <a:schemeClr val="tx1"/>
              </a:solidFill>
              <a:latin typeface="Trebuchet MS" panose="020B0603020202020204" pitchFamily="34" charset="0"/>
            </a:endParaRPr>
          </a:p>
          <a:p>
            <a:endParaRPr lang="en-GB" sz="1600" dirty="0">
              <a:solidFill>
                <a:schemeClr val="tx1"/>
              </a:solidFill>
              <a:latin typeface="Trebuchet MS" panose="020B0603020202020204" pitchFamily="34" charset="0"/>
            </a:endParaRPr>
          </a:p>
        </p:txBody>
      </p:sp>
      <p:pic>
        <p:nvPicPr>
          <p:cNvPr id="44" name="Picture 43">
            <a:extLst>
              <a:ext uri="{FF2B5EF4-FFF2-40B4-BE49-F238E27FC236}">
                <a16:creationId xmlns:a16="http://schemas.microsoft.com/office/drawing/2014/main" id="{9A23CC0D-7398-4397-848B-F8501F91A3B9}"/>
              </a:ext>
            </a:extLst>
          </p:cNvPr>
          <p:cNvPicPr>
            <a:picLocks noChangeAspect="1"/>
          </p:cNvPicPr>
          <p:nvPr/>
        </p:nvPicPr>
        <p:blipFill>
          <a:blip r:embed="rId4"/>
          <a:stretch>
            <a:fillRect/>
          </a:stretch>
        </p:blipFill>
        <p:spPr>
          <a:xfrm rot="19270755" flipV="1">
            <a:off x="10741086" y="5523227"/>
            <a:ext cx="1004219" cy="269685"/>
          </a:xfrm>
          <a:prstGeom prst="rect">
            <a:avLst/>
          </a:prstGeom>
        </p:spPr>
      </p:pic>
    </p:spTree>
    <p:extLst>
      <p:ext uri="{BB962C8B-B14F-4D97-AF65-F5344CB8AC3E}">
        <p14:creationId xmlns:p14="http://schemas.microsoft.com/office/powerpoint/2010/main" val="2933753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6E25CD-FC22-4257-B06C-9CAE3C6B27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29835" y="300906"/>
            <a:ext cx="791287" cy="745282"/>
          </a:xfrm>
          <a:prstGeom prst="rect">
            <a:avLst/>
          </a:prstGeom>
        </p:spPr>
      </p:pic>
      <p:pic>
        <p:nvPicPr>
          <p:cNvPr id="5" name="Picture 4">
            <a:extLst>
              <a:ext uri="{FF2B5EF4-FFF2-40B4-BE49-F238E27FC236}">
                <a16:creationId xmlns:a16="http://schemas.microsoft.com/office/drawing/2014/main" id="{A3BE9041-A573-4435-8496-ED8C1A7D9E7C}"/>
              </a:ext>
            </a:extLst>
          </p:cNvPr>
          <p:cNvPicPr>
            <a:picLocks noChangeAspect="1"/>
          </p:cNvPicPr>
          <p:nvPr/>
        </p:nvPicPr>
        <p:blipFill>
          <a:blip r:embed="rId3"/>
          <a:stretch>
            <a:fillRect/>
          </a:stretch>
        </p:blipFill>
        <p:spPr>
          <a:xfrm>
            <a:off x="-859" y="6309312"/>
            <a:ext cx="12192859" cy="548688"/>
          </a:xfrm>
          <a:prstGeom prst="rect">
            <a:avLst/>
          </a:prstGeom>
        </p:spPr>
      </p:pic>
      <p:sp>
        <p:nvSpPr>
          <p:cNvPr id="6" name="Slide Number Placeholder 8">
            <a:extLst>
              <a:ext uri="{FF2B5EF4-FFF2-40B4-BE49-F238E27FC236}">
                <a16:creationId xmlns:a16="http://schemas.microsoft.com/office/drawing/2014/main" id="{3477D4DE-8839-43B0-B06C-9DDC60C375B0}"/>
              </a:ext>
            </a:extLst>
          </p:cNvPr>
          <p:cNvSpPr txBox="1">
            <a:spLocks/>
          </p:cNvSpPr>
          <p:nvPr/>
        </p:nvSpPr>
        <p:spPr>
          <a:xfrm>
            <a:off x="416858" y="6519831"/>
            <a:ext cx="3118989" cy="14930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050" dirty="0">
                <a:solidFill>
                  <a:srgbClr val="4A4A4A"/>
                </a:solidFill>
              </a:rPr>
              <a:t>© Global Counsel 2018</a:t>
            </a:r>
          </a:p>
        </p:txBody>
      </p:sp>
      <p:cxnSp>
        <p:nvCxnSpPr>
          <p:cNvPr id="7" name="Straight Connector 6">
            <a:extLst>
              <a:ext uri="{FF2B5EF4-FFF2-40B4-BE49-F238E27FC236}">
                <a16:creationId xmlns:a16="http://schemas.microsoft.com/office/drawing/2014/main" id="{1537709D-2F4A-4004-AB07-1D17EAF36DA2}"/>
              </a:ext>
            </a:extLst>
          </p:cNvPr>
          <p:cNvCxnSpPr>
            <a:cxnSpLocks/>
          </p:cNvCxnSpPr>
          <p:nvPr/>
        </p:nvCxnSpPr>
        <p:spPr>
          <a:xfrm>
            <a:off x="508000" y="1268413"/>
            <a:ext cx="11313122" cy="0"/>
          </a:xfrm>
          <a:prstGeom prst="line">
            <a:avLst/>
          </a:prstGeom>
          <a:ln w="12700">
            <a:solidFill>
              <a:srgbClr val="465A23"/>
            </a:solidFill>
          </a:ln>
          <a:effectLst/>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19E7DC56-34F3-4680-BFF8-D75C96BBA978}"/>
              </a:ext>
            </a:extLst>
          </p:cNvPr>
          <p:cNvSpPr txBox="1">
            <a:spLocks/>
          </p:cNvSpPr>
          <p:nvPr/>
        </p:nvSpPr>
        <p:spPr>
          <a:xfrm>
            <a:off x="416858" y="387363"/>
            <a:ext cx="8886164" cy="7699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2000" b="1" kern="1200">
                <a:solidFill>
                  <a:schemeClr val="tx1"/>
                </a:solidFill>
                <a:latin typeface="+mj-lt"/>
                <a:ea typeface="+mj-ea"/>
                <a:cs typeface="+mj-cs"/>
              </a:defRPr>
            </a:lvl1pPr>
          </a:lstStyle>
          <a:p>
            <a:pPr algn="l"/>
            <a:r>
              <a:rPr lang="en-US" dirty="0">
                <a:latin typeface="Trebuchet MS" panose="020B0603020202020204" pitchFamily="34" charset="0"/>
              </a:rPr>
              <a:t>Changing rights to work: evolution over time</a:t>
            </a:r>
            <a:endParaRPr lang="en-GB" dirty="0">
              <a:latin typeface="Trebuchet MS" panose="020B0603020202020204" pitchFamily="34" charset="0"/>
            </a:endParaRPr>
          </a:p>
        </p:txBody>
      </p:sp>
      <p:pic>
        <p:nvPicPr>
          <p:cNvPr id="8" name="Graphic 7" descr="Team">
            <a:extLst>
              <a:ext uri="{FF2B5EF4-FFF2-40B4-BE49-F238E27FC236}">
                <a16:creationId xmlns:a16="http://schemas.microsoft.com/office/drawing/2014/main" id="{D4FCF591-BC31-452E-9604-4D12F4C4B4A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68838" y="1780816"/>
            <a:ext cx="914400" cy="914400"/>
          </a:xfrm>
          <a:prstGeom prst="rect">
            <a:avLst/>
          </a:prstGeom>
        </p:spPr>
      </p:pic>
      <p:sp>
        <p:nvSpPr>
          <p:cNvPr id="10" name="TextBox 9">
            <a:extLst>
              <a:ext uri="{FF2B5EF4-FFF2-40B4-BE49-F238E27FC236}">
                <a16:creationId xmlns:a16="http://schemas.microsoft.com/office/drawing/2014/main" id="{CDF44507-E509-401A-A2F7-5B843AC18E64}"/>
              </a:ext>
            </a:extLst>
          </p:cNvPr>
          <p:cNvSpPr txBox="1"/>
          <p:nvPr/>
        </p:nvSpPr>
        <p:spPr>
          <a:xfrm>
            <a:off x="4184187" y="2120438"/>
            <a:ext cx="2001136" cy="307777"/>
          </a:xfrm>
          <a:prstGeom prst="rect">
            <a:avLst/>
          </a:prstGeom>
          <a:noFill/>
        </p:spPr>
        <p:txBody>
          <a:bodyPr wrap="square" rtlCol="0">
            <a:spAutoFit/>
          </a:bodyPr>
          <a:lstStyle/>
          <a:p>
            <a:r>
              <a:rPr lang="en-GB" sz="1400" dirty="0">
                <a:latin typeface="Trebuchet MS" panose="020B0603020202020204" pitchFamily="34" charset="0"/>
              </a:rPr>
              <a:t>Already in workforce</a:t>
            </a:r>
          </a:p>
        </p:txBody>
      </p:sp>
      <p:pic>
        <p:nvPicPr>
          <p:cNvPr id="11" name="Graphic 10" descr="Team">
            <a:extLst>
              <a:ext uri="{FF2B5EF4-FFF2-40B4-BE49-F238E27FC236}">
                <a16:creationId xmlns:a16="http://schemas.microsoft.com/office/drawing/2014/main" id="{80F74643-E8B5-4ECD-AB15-134FD99DFE0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49012" y="2758790"/>
            <a:ext cx="914400" cy="914400"/>
          </a:xfrm>
          <a:prstGeom prst="rect">
            <a:avLst/>
          </a:prstGeom>
        </p:spPr>
      </p:pic>
      <p:sp>
        <p:nvSpPr>
          <p:cNvPr id="12" name="TextBox 11">
            <a:extLst>
              <a:ext uri="{FF2B5EF4-FFF2-40B4-BE49-F238E27FC236}">
                <a16:creationId xmlns:a16="http://schemas.microsoft.com/office/drawing/2014/main" id="{AA718CFD-98F4-4EEF-8F9B-9B74741FA0DF}"/>
              </a:ext>
            </a:extLst>
          </p:cNvPr>
          <p:cNvSpPr txBox="1"/>
          <p:nvPr/>
        </p:nvSpPr>
        <p:spPr>
          <a:xfrm>
            <a:off x="4157129" y="3107365"/>
            <a:ext cx="2001136" cy="523220"/>
          </a:xfrm>
          <a:prstGeom prst="rect">
            <a:avLst/>
          </a:prstGeom>
          <a:noFill/>
        </p:spPr>
        <p:txBody>
          <a:bodyPr wrap="square" rtlCol="0">
            <a:spAutoFit/>
          </a:bodyPr>
          <a:lstStyle/>
          <a:p>
            <a:r>
              <a:rPr lang="en-GB" sz="1400" dirty="0">
                <a:latin typeface="Trebuchet MS" panose="020B0603020202020204" pitchFamily="34" charset="0"/>
              </a:rPr>
              <a:t>Arriving before transition</a:t>
            </a:r>
          </a:p>
        </p:txBody>
      </p:sp>
      <p:pic>
        <p:nvPicPr>
          <p:cNvPr id="13" name="Graphic 12" descr="Team">
            <a:extLst>
              <a:ext uri="{FF2B5EF4-FFF2-40B4-BE49-F238E27FC236}">
                <a16:creationId xmlns:a16="http://schemas.microsoft.com/office/drawing/2014/main" id="{7089EC1C-CFFF-436C-AF59-F1FEBCE8BCB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49012" y="3940898"/>
            <a:ext cx="914400" cy="914400"/>
          </a:xfrm>
          <a:prstGeom prst="rect">
            <a:avLst/>
          </a:prstGeom>
        </p:spPr>
      </p:pic>
      <p:sp>
        <p:nvSpPr>
          <p:cNvPr id="14" name="TextBox 13">
            <a:extLst>
              <a:ext uri="{FF2B5EF4-FFF2-40B4-BE49-F238E27FC236}">
                <a16:creationId xmlns:a16="http://schemas.microsoft.com/office/drawing/2014/main" id="{6B8DED5B-102A-4094-B1DC-4C63143BC046}"/>
              </a:ext>
            </a:extLst>
          </p:cNvPr>
          <p:cNvSpPr txBox="1"/>
          <p:nvPr/>
        </p:nvSpPr>
        <p:spPr>
          <a:xfrm>
            <a:off x="4157129" y="4238084"/>
            <a:ext cx="2001136" cy="523220"/>
          </a:xfrm>
          <a:prstGeom prst="rect">
            <a:avLst/>
          </a:prstGeom>
          <a:noFill/>
        </p:spPr>
        <p:txBody>
          <a:bodyPr wrap="square" rtlCol="0">
            <a:spAutoFit/>
          </a:bodyPr>
          <a:lstStyle/>
          <a:p>
            <a:r>
              <a:rPr lang="en-GB" sz="1400" dirty="0">
                <a:latin typeface="Trebuchet MS" panose="020B0603020202020204" pitchFamily="34" charset="0"/>
              </a:rPr>
              <a:t>Arriving during transition</a:t>
            </a:r>
          </a:p>
        </p:txBody>
      </p:sp>
      <p:pic>
        <p:nvPicPr>
          <p:cNvPr id="15" name="Graphic 14" descr="Team">
            <a:extLst>
              <a:ext uri="{FF2B5EF4-FFF2-40B4-BE49-F238E27FC236}">
                <a16:creationId xmlns:a16="http://schemas.microsoft.com/office/drawing/2014/main" id="{41BCE58E-6E1B-4BA3-AEB3-3E0F41CA21C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49012" y="5238609"/>
            <a:ext cx="914400" cy="914400"/>
          </a:xfrm>
          <a:prstGeom prst="rect">
            <a:avLst/>
          </a:prstGeom>
        </p:spPr>
      </p:pic>
      <p:sp>
        <p:nvSpPr>
          <p:cNvPr id="16" name="TextBox 15">
            <a:extLst>
              <a:ext uri="{FF2B5EF4-FFF2-40B4-BE49-F238E27FC236}">
                <a16:creationId xmlns:a16="http://schemas.microsoft.com/office/drawing/2014/main" id="{13631D5E-DB63-43DA-90B4-BA90BA1C6B08}"/>
              </a:ext>
            </a:extLst>
          </p:cNvPr>
          <p:cNvSpPr txBox="1"/>
          <p:nvPr/>
        </p:nvSpPr>
        <p:spPr>
          <a:xfrm>
            <a:off x="4157129" y="5502779"/>
            <a:ext cx="2001136" cy="523220"/>
          </a:xfrm>
          <a:prstGeom prst="rect">
            <a:avLst/>
          </a:prstGeom>
          <a:noFill/>
        </p:spPr>
        <p:txBody>
          <a:bodyPr wrap="square" rtlCol="0">
            <a:spAutoFit/>
          </a:bodyPr>
          <a:lstStyle/>
          <a:p>
            <a:r>
              <a:rPr lang="en-GB" sz="1400" dirty="0">
                <a:latin typeface="Trebuchet MS" panose="020B0603020202020204" pitchFamily="34" charset="0"/>
              </a:rPr>
              <a:t>Arriving after transition</a:t>
            </a:r>
          </a:p>
        </p:txBody>
      </p:sp>
      <p:cxnSp>
        <p:nvCxnSpPr>
          <p:cNvPr id="17" name="Straight Connector 16">
            <a:extLst>
              <a:ext uri="{FF2B5EF4-FFF2-40B4-BE49-F238E27FC236}">
                <a16:creationId xmlns:a16="http://schemas.microsoft.com/office/drawing/2014/main" id="{8EA607EC-7656-47D5-B2F5-0784B8B37CD0}"/>
              </a:ext>
            </a:extLst>
          </p:cNvPr>
          <p:cNvCxnSpPr>
            <a:cxnSpLocks/>
          </p:cNvCxnSpPr>
          <p:nvPr/>
        </p:nvCxnSpPr>
        <p:spPr>
          <a:xfrm>
            <a:off x="2050472" y="3830066"/>
            <a:ext cx="8118764" cy="0"/>
          </a:xfrm>
          <a:prstGeom prst="line">
            <a:avLst/>
          </a:prstGeom>
          <a:ln w="15875">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B9EBD32B-3E5B-4725-A60E-403521C09A78}"/>
              </a:ext>
            </a:extLst>
          </p:cNvPr>
          <p:cNvSpPr/>
          <p:nvPr/>
        </p:nvSpPr>
        <p:spPr>
          <a:xfrm>
            <a:off x="2050472" y="1764520"/>
            <a:ext cx="1004822" cy="18956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latin typeface="Trebuchet MS" panose="020B0603020202020204" pitchFamily="34" charset="0"/>
              </a:rPr>
              <a:t>EU member</a:t>
            </a:r>
          </a:p>
        </p:txBody>
      </p:sp>
      <p:sp>
        <p:nvSpPr>
          <p:cNvPr id="19" name="Rectangle 18">
            <a:extLst>
              <a:ext uri="{FF2B5EF4-FFF2-40B4-BE49-F238E27FC236}">
                <a16:creationId xmlns:a16="http://schemas.microsoft.com/office/drawing/2014/main" id="{D0F09F34-874A-47A0-90AE-88CC00B67256}"/>
              </a:ext>
            </a:extLst>
          </p:cNvPr>
          <p:cNvSpPr/>
          <p:nvPr/>
        </p:nvSpPr>
        <p:spPr>
          <a:xfrm>
            <a:off x="2050473" y="3980157"/>
            <a:ext cx="1004822" cy="9144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Trebuchet MS" panose="020B0603020202020204" pitchFamily="34" charset="0"/>
              </a:rPr>
              <a:t>Left EU; transition</a:t>
            </a:r>
          </a:p>
        </p:txBody>
      </p:sp>
      <p:sp>
        <p:nvSpPr>
          <p:cNvPr id="20" name="Rectangle 19">
            <a:extLst>
              <a:ext uri="{FF2B5EF4-FFF2-40B4-BE49-F238E27FC236}">
                <a16:creationId xmlns:a16="http://schemas.microsoft.com/office/drawing/2014/main" id="{B58BEE08-975F-4F27-B72C-A2078312AD49}"/>
              </a:ext>
            </a:extLst>
          </p:cNvPr>
          <p:cNvSpPr/>
          <p:nvPr/>
        </p:nvSpPr>
        <p:spPr>
          <a:xfrm>
            <a:off x="2057554" y="5238609"/>
            <a:ext cx="1004822" cy="9144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Trebuchet MS" panose="020B0603020202020204" pitchFamily="34" charset="0"/>
              </a:rPr>
              <a:t>Fully left EU</a:t>
            </a:r>
          </a:p>
        </p:txBody>
      </p:sp>
      <p:sp>
        <p:nvSpPr>
          <p:cNvPr id="21" name="TextBox 20">
            <a:extLst>
              <a:ext uri="{FF2B5EF4-FFF2-40B4-BE49-F238E27FC236}">
                <a16:creationId xmlns:a16="http://schemas.microsoft.com/office/drawing/2014/main" id="{FCD99DCC-1749-4D27-826E-49A1E90AB68F}"/>
              </a:ext>
            </a:extLst>
          </p:cNvPr>
          <p:cNvSpPr txBox="1"/>
          <p:nvPr/>
        </p:nvSpPr>
        <p:spPr>
          <a:xfrm>
            <a:off x="7375262" y="1420936"/>
            <a:ext cx="914400" cy="523220"/>
          </a:xfrm>
          <a:prstGeom prst="rect">
            <a:avLst/>
          </a:prstGeom>
          <a:noFill/>
        </p:spPr>
        <p:txBody>
          <a:bodyPr wrap="square" rtlCol="0">
            <a:spAutoFit/>
          </a:bodyPr>
          <a:lstStyle/>
          <a:p>
            <a:pPr algn="ctr"/>
            <a:r>
              <a:rPr lang="en-GB" sz="1400" dirty="0">
                <a:latin typeface="Trebuchet MS" panose="020B0603020202020204" pitchFamily="34" charset="0"/>
              </a:rPr>
              <a:t>Need to register?</a:t>
            </a:r>
          </a:p>
        </p:txBody>
      </p:sp>
      <p:sp>
        <p:nvSpPr>
          <p:cNvPr id="22" name="TextBox 21">
            <a:extLst>
              <a:ext uri="{FF2B5EF4-FFF2-40B4-BE49-F238E27FC236}">
                <a16:creationId xmlns:a16="http://schemas.microsoft.com/office/drawing/2014/main" id="{13B69030-1E43-48D2-8BBF-C818B3AEA95C}"/>
              </a:ext>
            </a:extLst>
          </p:cNvPr>
          <p:cNvSpPr txBox="1"/>
          <p:nvPr/>
        </p:nvSpPr>
        <p:spPr>
          <a:xfrm>
            <a:off x="8589924" y="1424266"/>
            <a:ext cx="2001136" cy="523220"/>
          </a:xfrm>
          <a:prstGeom prst="rect">
            <a:avLst/>
          </a:prstGeom>
          <a:noFill/>
        </p:spPr>
        <p:txBody>
          <a:bodyPr wrap="square" rtlCol="0">
            <a:spAutoFit/>
          </a:bodyPr>
          <a:lstStyle/>
          <a:p>
            <a:pPr algn="ctr"/>
            <a:r>
              <a:rPr lang="en-GB" sz="1400" dirty="0">
                <a:latin typeface="Trebuchet MS" panose="020B0603020202020204" pitchFamily="34" charset="0"/>
              </a:rPr>
              <a:t>Limit on </a:t>
            </a:r>
          </a:p>
          <a:p>
            <a:pPr algn="ctr"/>
            <a:r>
              <a:rPr lang="en-GB" sz="1400" dirty="0">
                <a:latin typeface="Trebuchet MS" panose="020B0603020202020204" pitchFamily="34" charset="0"/>
              </a:rPr>
              <a:t>Number?</a:t>
            </a:r>
          </a:p>
        </p:txBody>
      </p:sp>
      <p:pic>
        <p:nvPicPr>
          <p:cNvPr id="23" name="Graphic 22" descr="Checkmark">
            <a:extLst>
              <a:ext uri="{FF2B5EF4-FFF2-40B4-BE49-F238E27FC236}">
                <a16:creationId xmlns:a16="http://schemas.microsoft.com/office/drawing/2014/main" id="{21F84DCF-2752-4ACC-87B3-4AACDD8A2C3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575796" y="4301738"/>
            <a:ext cx="246742" cy="246742"/>
          </a:xfrm>
          <a:prstGeom prst="rect">
            <a:avLst/>
          </a:prstGeom>
        </p:spPr>
      </p:pic>
      <p:pic>
        <p:nvPicPr>
          <p:cNvPr id="24" name="Graphic 23" descr="Close">
            <a:extLst>
              <a:ext uri="{FF2B5EF4-FFF2-40B4-BE49-F238E27FC236}">
                <a16:creationId xmlns:a16="http://schemas.microsoft.com/office/drawing/2014/main" id="{15855A76-A037-415D-AFC6-8183586DC6C2}"/>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10999" y="2215311"/>
            <a:ext cx="209858" cy="209858"/>
          </a:xfrm>
          <a:prstGeom prst="rect">
            <a:avLst/>
          </a:prstGeom>
        </p:spPr>
      </p:pic>
      <p:pic>
        <p:nvPicPr>
          <p:cNvPr id="25" name="Graphic 24" descr="Close">
            <a:extLst>
              <a:ext uri="{FF2B5EF4-FFF2-40B4-BE49-F238E27FC236}">
                <a16:creationId xmlns:a16="http://schemas.microsoft.com/office/drawing/2014/main" id="{C81B82D9-4F00-465B-A303-AABBC9888C9F}"/>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13151" y="3140222"/>
            <a:ext cx="209858" cy="209858"/>
          </a:xfrm>
          <a:prstGeom prst="rect">
            <a:avLst/>
          </a:prstGeom>
        </p:spPr>
      </p:pic>
      <p:pic>
        <p:nvPicPr>
          <p:cNvPr id="26" name="Graphic 25" descr="Checkmark">
            <a:extLst>
              <a:ext uri="{FF2B5EF4-FFF2-40B4-BE49-F238E27FC236}">
                <a16:creationId xmlns:a16="http://schemas.microsoft.com/office/drawing/2014/main" id="{A298108C-AD8F-4142-8836-3B1EB440A94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575795" y="5546900"/>
            <a:ext cx="246742" cy="246742"/>
          </a:xfrm>
          <a:prstGeom prst="rect">
            <a:avLst/>
          </a:prstGeom>
        </p:spPr>
      </p:pic>
      <p:pic>
        <p:nvPicPr>
          <p:cNvPr id="27" name="Graphic 26" descr="Close">
            <a:extLst>
              <a:ext uri="{FF2B5EF4-FFF2-40B4-BE49-F238E27FC236}">
                <a16:creationId xmlns:a16="http://schemas.microsoft.com/office/drawing/2014/main" id="{299ED4A9-54B5-481C-8048-13F3ACBE2162}"/>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10999" y="4360206"/>
            <a:ext cx="209858" cy="209858"/>
          </a:xfrm>
          <a:prstGeom prst="rect">
            <a:avLst/>
          </a:prstGeom>
        </p:spPr>
      </p:pic>
      <p:sp>
        <p:nvSpPr>
          <p:cNvPr id="28" name="TextBox 27">
            <a:extLst>
              <a:ext uri="{FF2B5EF4-FFF2-40B4-BE49-F238E27FC236}">
                <a16:creationId xmlns:a16="http://schemas.microsoft.com/office/drawing/2014/main" id="{C9651376-9A57-4CE3-8396-DB5DD9C33E62}"/>
              </a:ext>
            </a:extLst>
          </p:cNvPr>
          <p:cNvSpPr txBox="1"/>
          <p:nvPr/>
        </p:nvSpPr>
        <p:spPr>
          <a:xfrm>
            <a:off x="8336630" y="1420935"/>
            <a:ext cx="724344" cy="523220"/>
          </a:xfrm>
          <a:prstGeom prst="rect">
            <a:avLst/>
          </a:prstGeom>
          <a:noFill/>
        </p:spPr>
        <p:txBody>
          <a:bodyPr wrap="square" rtlCol="0">
            <a:spAutoFit/>
          </a:bodyPr>
          <a:lstStyle/>
          <a:p>
            <a:pPr algn="ctr"/>
            <a:r>
              <a:rPr lang="en-GB" sz="1400" dirty="0">
                <a:latin typeface="Trebuchet MS" panose="020B0603020202020204" pitchFamily="34" charset="0"/>
              </a:rPr>
              <a:t>Pay to </a:t>
            </a:r>
          </a:p>
          <a:p>
            <a:pPr algn="ctr"/>
            <a:r>
              <a:rPr lang="en-GB" sz="1400" dirty="0">
                <a:latin typeface="Trebuchet MS" panose="020B0603020202020204" pitchFamily="34" charset="0"/>
              </a:rPr>
              <a:t>hire?</a:t>
            </a:r>
          </a:p>
        </p:txBody>
      </p:sp>
      <p:pic>
        <p:nvPicPr>
          <p:cNvPr id="29" name="Graphic 28" descr="Close">
            <a:extLst>
              <a:ext uri="{FF2B5EF4-FFF2-40B4-BE49-F238E27FC236}">
                <a16:creationId xmlns:a16="http://schemas.microsoft.com/office/drawing/2014/main" id="{097A38B2-C82B-4563-9E11-9049D984966F}"/>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13373" y="2215311"/>
            <a:ext cx="209858" cy="209858"/>
          </a:xfrm>
          <a:prstGeom prst="rect">
            <a:avLst/>
          </a:prstGeom>
        </p:spPr>
      </p:pic>
      <p:pic>
        <p:nvPicPr>
          <p:cNvPr id="30" name="Graphic 29" descr="Close">
            <a:extLst>
              <a:ext uri="{FF2B5EF4-FFF2-40B4-BE49-F238E27FC236}">
                <a16:creationId xmlns:a16="http://schemas.microsoft.com/office/drawing/2014/main" id="{5EB324B9-B4F8-4475-AD11-04DD1524671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13373" y="3137621"/>
            <a:ext cx="209858" cy="209858"/>
          </a:xfrm>
          <a:prstGeom prst="rect">
            <a:avLst/>
          </a:prstGeom>
        </p:spPr>
      </p:pic>
      <p:pic>
        <p:nvPicPr>
          <p:cNvPr id="31" name="Graphic 30" descr="Close">
            <a:extLst>
              <a:ext uri="{FF2B5EF4-FFF2-40B4-BE49-F238E27FC236}">
                <a16:creationId xmlns:a16="http://schemas.microsoft.com/office/drawing/2014/main" id="{C97BD4A9-925E-45DF-A48A-866913D152C5}"/>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61570" y="4360206"/>
            <a:ext cx="209858" cy="209858"/>
          </a:xfrm>
          <a:prstGeom prst="rect">
            <a:avLst/>
          </a:prstGeom>
        </p:spPr>
      </p:pic>
      <p:sp>
        <p:nvSpPr>
          <p:cNvPr id="32" name="TextBox 31">
            <a:extLst>
              <a:ext uri="{FF2B5EF4-FFF2-40B4-BE49-F238E27FC236}">
                <a16:creationId xmlns:a16="http://schemas.microsoft.com/office/drawing/2014/main" id="{7C0FA247-6719-42D8-B6AD-6AEF251E2D42}"/>
              </a:ext>
            </a:extLst>
          </p:cNvPr>
          <p:cNvSpPr txBox="1"/>
          <p:nvPr/>
        </p:nvSpPr>
        <p:spPr>
          <a:xfrm>
            <a:off x="8576063" y="5444862"/>
            <a:ext cx="242073" cy="584775"/>
          </a:xfrm>
          <a:prstGeom prst="rect">
            <a:avLst/>
          </a:prstGeom>
          <a:noFill/>
        </p:spPr>
        <p:txBody>
          <a:bodyPr wrap="square" rtlCol="0">
            <a:spAutoFit/>
          </a:bodyPr>
          <a:lstStyle/>
          <a:p>
            <a:r>
              <a:rPr lang="en-GB" sz="3200" dirty="0">
                <a:latin typeface="Trebuchet MS" panose="020B0603020202020204" pitchFamily="34" charset="0"/>
              </a:rPr>
              <a:t>?</a:t>
            </a:r>
          </a:p>
        </p:txBody>
      </p:sp>
      <p:cxnSp>
        <p:nvCxnSpPr>
          <p:cNvPr id="33" name="Straight Connector 32">
            <a:extLst>
              <a:ext uri="{FF2B5EF4-FFF2-40B4-BE49-F238E27FC236}">
                <a16:creationId xmlns:a16="http://schemas.microsoft.com/office/drawing/2014/main" id="{B7A1F399-DB77-497F-983A-A8ACFDDFD7DA}"/>
              </a:ext>
            </a:extLst>
          </p:cNvPr>
          <p:cNvCxnSpPr>
            <a:cxnSpLocks/>
          </p:cNvCxnSpPr>
          <p:nvPr/>
        </p:nvCxnSpPr>
        <p:spPr>
          <a:xfrm>
            <a:off x="2050472" y="5081435"/>
            <a:ext cx="8118764" cy="0"/>
          </a:xfrm>
          <a:prstGeom prst="line">
            <a:avLst/>
          </a:prstGeom>
          <a:ln w="15875">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34" name="Graphic 33" descr="Checkmark">
            <a:extLst>
              <a:ext uri="{FF2B5EF4-FFF2-40B4-BE49-F238E27FC236}">
                <a16:creationId xmlns:a16="http://schemas.microsoft.com/office/drawing/2014/main" id="{0A979867-677E-40FE-9139-3E12E86061B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81932" y="5545686"/>
            <a:ext cx="246742" cy="246742"/>
          </a:xfrm>
          <a:prstGeom prst="rect">
            <a:avLst/>
          </a:prstGeom>
        </p:spPr>
      </p:pic>
      <p:pic>
        <p:nvPicPr>
          <p:cNvPr id="35" name="Graphic 34" descr="Checkmark">
            <a:extLst>
              <a:ext uri="{FF2B5EF4-FFF2-40B4-BE49-F238E27FC236}">
                <a16:creationId xmlns:a16="http://schemas.microsoft.com/office/drawing/2014/main" id="{0C476314-4D92-40D1-8FF0-4F88070E1BA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07437" y="2178080"/>
            <a:ext cx="246742" cy="246742"/>
          </a:xfrm>
          <a:prstGeom prst="rect">
            <a:avLst/>
          </a:prstGeom>
        </p:spPr>
      </p:pic>
      <p:pic>
        <p:nvPicPr>
          <p:cNvPr id="36" name="Graphic 35" descr="Checkmark">
            <a:extLst>
              <a:ext uri="{FF2B5EF4-FFF2-40B4-BE49-F238E27FC236}">
                <a16:creationId xmlns:a16="http://schemas.microsoft.com/office/drawing/2014/main" id="{2332C1E4-15CD-4DE7-B8A7-16CED075378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07437" y="3097452"/>
            <a:ext cx="246742" cy="246742"/>
          </a:xfrm>
          <a:prstGeom prst="rect">
            <a:avLst/>
          </a:prstGeom>
        </p:spPr>
      </p:pic>
      <p:sp>
        <p:nvSpPr>
          <p:cNvPr id="37" name="TextBox 36">
            <a:extLst>
              <a:ext uri="{FF2B5EF4-FFF2-40B4-BE49-F238E27FC236}">
                <a16:creationId xmlns:a16="http://schemas.microsoft.com/office/drawing/2014/main" id="{2A0AE46B-7660-43F3-AE94-C919A91AEF0F}"/>
              </a:ext>
            </a:extLst>
          </p:cNvPr>
          <p:cNvSpPr txBox="1"/>
          <p:nvPr/>
        </p:nvSpPr>
        <p:spPr>
          <a:xfrm>
            <a:off x="6234545" y="1417155"/>
            <a:ext cx="1138157" cy="738664"/>
          </a:xfrm>
          <a:prstGeom prst="rect">
            <a:avLst/>
          </a:prstGeom>
          <a:noFill/>
        </p:spPr>
        <p:txBody>
          <a:bodyPr wrap="square" rtlCol="0">
            <a:spAutoFit/>
          </a:bodyPr>
          <a:lstStyle/>
          <a:p>
            <a:pPr algn="ctr"/>
            <a:r>
              <a:rPr lang="en-GB" sz="1400" dirty="0">
                <a:latin typeface="Trebuchet MS" panose="020B0603020202020204" pitchFamily="34" charset="0"/>
              </a:rPr>
              <a:t>Guaranteed right to work?</a:t>
            </a:r>
          </a:p>
        </p:txBody>
      </p:sp>
      <p:pic>
        <p:nvPicPr>
          <p:cNvPr id="38" name="Graphic 37" descr="Checkmark">
            <a:extLst>
              <a:ext uri="{FF2B5EF4-FFF2-40B4-BE49-F238E27FC236}">
                <a16:creationId xmlns:a16="http://schemas.microsoft.com/office/drawing/2014/main" id="{298E00C5-81A8-432A-8F80-0EC208ECBFE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52377" y="2174299"/>
            <a:ext cx="246742" cy="246742"/>
          </a:xfrm>
          <a:prstGeom prst="rect">
            <a:avLst/>
          </a:prstGeom>
        </p:spPr>
      </p:pic>
      <p:pic>
        <p:nvPicPr>
          <p:cNvPr id="39" name="Graphic 38" descr="Checkmark">
            <a:extLst>
              <a:ext uri="{FF2B5EF4-FFF2-40B4-BE49-F238E27FC236}">
                <a16:creationId xmlns:a16="http://schemas.microsoft.com/office/drawing/2014/main" id="{B16AD621-9EE5-46F3-9B02-D9F51BF6D74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52377" y="3137622"/>
            <a:ext cx="246742" cy="246742"/>
          </a:xfrm>
          <a:prstGeom prst="rect">
            <a:avLst/>
          </a:prstGeom>
        </p:spPr>
      </p:pic>
      <p:sp>
        <p:nvSpPr>
          <p:cNvPr id="40" name="TextBox 39">
            <a:extLst>
              <a:ext uri="{FF2B5EF4-FFF2-40B4-BE49-F238E27FC236}">
                <a16:creationId xmlns:a16="http://schemas.microsoft.com/office/drawing/2014/main" id="{98EEC9B0-2F24-42D7-B418-410187360EC1}"/>
              </a:ext>
            </a:extLst>
          </p:cNvPr>
          <p:cNvSpPr txBox="1"/>
          <p:nvPr/>
        </p:nvSpPr>
        <p:spPr>
          <a:xfrm>
            <a:off x="6606539" y="4162341"/>
            <a:ext cx="242073" cy="584775"/>
          </a:xfrm>
          <a:prstGeom prst="rect">
            <a:avLst/>
          </a:prstGeom>
          <a:noFill/>
        </p:spPr>
        <p:txBody>
          <a:bodyPr wrap="square" rtlCol="0">
            <a:spAutoFit/>
          </a:bodyPr>
          <a:lstStyle/>
          <a:p>
            <a:r>
              <a:rPr lang="en-GB" sz="3200" dirty="0">
                <a:latin typeface="Trebuchet MS" panose="020B0603020202020204" pitchFamily="34" charset="0"/>
              </a:rPr>
              <a:t>?</a:t>
            </a:r>
          </a:p>
        </p:txBody>
      </p:sp>
      <p:pic>
        <p:nvPicPr>
          <p:cNvPr id="41" name="Graphic 40" descr="Close">
            <a:extLst>
              <a:ext uri="{FF2B5EF4-FFF2-40B4-BE49-F238E27FC236}">
                <a16:creationId xmlns:a16="http://schemas.microsoft.com/office/drawing/2014/main" id="{67622950-A1C7-4A78-B780-8003F9FE2322}"/>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653460" y="5594611"/>
            <a:ext cx="209858" cy="209858"/>
          </a:xfrm>
          <a:prstGeom prst="rect">
            <a:avLst/>
          </a:prstGeom>
        </p:spPr>
      </p:pic>
    </p:spTree>
    <p:extLst>
      <p:ext uri="{BB962C8B-B14F-4D97-AF65-F5344CB8AC3E}">
        <p14:creationId xmlns:p14="http://schemas.microsoft.com/office/powerpoint/2010/main" val="3553776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6E25CD-FC22-4257-B06C-9CAE3C6B27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29835" y="300906"/>
            <a:ext cx="791287" cy="745282"/>
          </a:xfrm>
          <a:prstGeom prst="rect">
            <a:avLst/>
          </a:prstGeom>
        </p:spPr>
      </p:pic>
      <p:pic>
        <p:nvPicPr>
          <p:cNvPr id="5" name="Picture 4">
            <a:extLst>
              <a:ext uri="{FF2B5EF4-FFF2-40B4-BE49-F238E27FC236}">
                <a16:creationId xmlns:a16="http://schemas.microsoft.com/office/drawing/2014/main" id="{A3BE9041-A573-4435-8496-ED8C1A7D9E7C}"/>
              </a:ext>
            </a:extLst>
          </p:cNvPr>
          <p:cNvPicPr>
            <a:picLocks noChangeAspect="1"/>
          </p:cNvPicPr>
          <p:nvPr/>
        </p:nvPicPr>
        <p:blipFill>
          <a:blip r:embed="rId3"/>
          <a:stretch>
            <a:fillRect/>
          </a:stretch>
        </p:blipFill>
        <p:spPr>
          <a:xfrm>
            <a:off x="-859" y="6309312"/>
            <a:ext cx="12192859" cy="548688"/>
          </a:xfrm>
          <a:prstGeom prst="rect">
            <a:avLst/>
          </a:prstGeom>
        </p:spPr>
      </p:pic>
      <p:sp>
        <p:nvSpPr>
          <p:cNvPr id="6" name="Slide Number Placeholder 8">
            <a:extLst>
              <a:ext uri="{FF2B5EF4-FFF2-40B4-BE49-F238E27FC236}">
                <a16:creationId xmlns:a16="http://schemas.microsoft.com/office/drawing/2014/main" id="{3477D4DE-8839-43B0-B06C-9DDC60C375B0}"/>
              </a:ext>
            </a:extLst>
          </p:cNvPr>
          <p:cNvSpPr txBox="1">
            <a:spLocks/>
          </p:cNvSpPr>
          <p:nvPr/>
        </p:nvSpPr>
        <p:spPr>
          <a:xfrm>
            <a:off x="416858" y="6519831"/>
            <a:ext cx="3118989" cy="14930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050" dirty="0">
                <a:solidFill>
                  <a:srgbClr val="4A4A4A"/>
                </a:solidFill>
              </a:rPr>
              <a:t>© Global Counsel 2018</a:t>
            </a:r>
          </a:p>
        </p:txBody>
      </p:sp>
      <p:cxnSp>
        <p:nvCxnSpPr>
          <p:cNvPr id="7" name="Straight Connector 6">
            <a:extLst>
              <a:ext uri="{FF2B5EF4-FFF2-40B4-BE49-F238E27FC236}">
                <a16:creationId xmlns:a16="http://schemas.microsoft.com/office/drawing/2014/main" id="{1537709D-2F4A-4004-AB07-1D17EAF36DA2}"/>
              </a:ext>
            </a:extLst>
          </p:cNvPr>
          <p:cNvCxnSpPr>
            <a:cxnSpLocks/>
          </p:cNvCxnSpPr>
          <p:nvPr/>
        </p:nvCxnSpPr>
        <p:spPr>
          <a:xfrm>
            <a:off x="508000" y="1268413"/>
            <a:ext cx="11313122" cy="0"/>
          </a:xfrm>
          <a:prstGeom prst="line">
            <a:avLst/>
          </a:prstGeom>
          <a:ln w="12700">
            <a:solidFill>
              <a:srgbClr val="465A23"/>
            </a:solidFill>
          </a:ln>
          <a:effectLst/>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19E7DC56-34F3-4680-BFF8-D75C96BBA978}"/>
              </a:ext>
            </a:extLst>
          </p:cNvPr>
          <p:cNvSpPr txBox="1">
            <a:spLocks/>
          </p:cNvSpPr>
          <p:nvPr/>
        </p:nvSpPr>
        <p:spPr>
          <a:xfrm>
            <a:off x="416858" y="387363"/>
            <a:ext cx="8886164" cy="7699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2000" b="1" kern="1200">
                <a:solidFill>
                  <a:schemeClr val="tx1"/>
                </a:solidFill>
                <a:latin typeface="+mj-lt"/>
                <a:ea typeface="+mj-ea"/>
                <a:cs typeface="+mj-cs"/>
              </a:defRPr>
            </a:lvl1pPr>
          </a:lstStyle>
          <a:p>
            <a:pPr algn="l"/>
            <a:r>
              <a:rPr lang="en-US" dirty="0">
                <a:latin typeface="Trebuchet MS" panose="020B0603020202020204" pitchFamily="34" charset="0"/>
              </a:rPr>
              <a:t>Changing rights to trade</a:t>
            </a:r>
            <a:endParaRPr lang="en-GB" dirty="0">
              <a:latin typeface="Trebuchet MS" panose="020B0603020202020204" pitchFamily="34" charset="0"/>
            </a:endParaRPr>
          </a:p>
        </p:txBody>
      </p:sp>
      <p:graphicFrame>
        <p:nvGraphicFramePr>
          <p:cNvPr id="10" name="Table 9">
            <a:extLst>
              <a:ext uri="{FF2B5EF4-FFF2-40B4-BE49-F238E27FC236}">
                <a16:creationId xmlns:a16="http://schemas.microsoft.com/office/drawing/2014/main" id="{12569310-6680-4CDD-A152-F08131B385A0}"/>
              </a:ext>
            </a:extLst>
          </p:cNvPr>
          <p:cNvGraphicFramePr>
            <a:graphicFrameLocks noGrp="1"/>
          </p:cNvGraphicFramePr>
          <p:nvPr>
            <p:extLst/>
          </p:nvPr>
        </p:nvGraphicFramePr>
        <p:xfrm>
          <a:off x="494100" y="3341908"/>
          <a:ext cx="3909576" cy="1719912"/>
        </p:xfrm>
        <a:graphic>
          <a:graphicData uri="http://schemas.openxmlformats.org/drawingml/2006/table">
            <a:tbl>
              <a:tblPr>
                <a:tableStyleId>{616DA210-FB5B-4158-B5E0-FEB733F419BA}</a:tableStyleId>
              </a:tblPr>
              <a:tblGrid>
                <a:gridCol w="3909576">
                  <a:extLst>
                    <a:ext uri="{9D8B030D-6E8A-4147-A177-3AD203B41FA5}">
                      <a16:colId xmlns:a16="http://schemas.microsoft.com/office/drawing/2014/main" val="3179443498"/>
                    </a:ext>
                  </a:extLst>
                </a:gridCol>
              </a:tblGrid>
              <a:tr h="1719912">
                <a:tc>
                  <a:txBody>
                    <a:bodyPr/>
                    <a:lstStyle/>
                    <a:p>
                      <a:pPr marL="171450" indent="-171450">
                        <a:buFont typeface="Wingdings" panose="05000000000000000000" pitchFamily="2" charset="2"/>
                        <a:buChar char="§"/>
                      </a:pPr>
                      <a:endParaRPr lang="en-GB" sz="1200" dirty="0">
                        <a:latin typeface="Trebuchet MS" panose="020B0603020202020204" pitchFamily="34" charset="0"/>
                      </a:endParaRPr>
                    </a:p>
                  </a:txBody>
                  <a:tcPr marL="36000" marR="3600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65566032"/>
                  </a:ext>
                </a:extLst>
              </a:tr>
            </a:tbl>
          </a:graphicData>
        </a:graphic>
      </p:graphicFrame>
      <p:sp>
        <p:nvSpPr>
          <p:cNvPr id="11" name="Rectangle 10">
            <a:extLst>
              <a:ext uri="{FF2B5EF4-FFF2-40B4-BE49-F238E27FC236}">
                <a16:creationId xmlns:a16="http://schemas.microsoft.com/office/drawing/2014/main" id="{6BDFEA9E-1C09-45F5-91A6-6A73F7EB4925}"/>
              </a:ext>
            </a:extLst>
          </p:cNvPr>
          <p:cNvSpPr/>
          <p:nvPr/>
        </p:nvSpPr>
        <p:spPr>
          <a:xfrm>
            <a:off x="548344" y="1406157"/>
            <a:ext cx="5890429" cy="5016758"/>
          </a:xfrm>
          <a:prstGeom prst="rect">
            <a:avLst/>
          </a:prstGeom>
        </p:spPr>
        <p:txBody>
          <a:bodyPr wrap="square">
            <a:spAutoFit/>
          </a:bodyPr>
          <a:lstStyle/>
          <a:p>
            <a:pPr marL="171450" indent="-171450">
              <a:buFont typeface="Wingdings" panose="05000000000000000000" pitchFamily="2" charset="2"/>
              <a:buChar char="§"/>
            </a:pPr>
            <a:r>
              <a:rPr lang="en-GB" sz="1600" dirty="0">
                <a:latin typeface="Trebuchet MS" panose="020B0603020202020204" pitchFamily="34" charset="0"/>
              </a:rPr>
              <a:t>Reasserting control over migration policy and regaining control over domestic regulation means leaving the regulatory perimeter of the EU and the jurisdiction of the ECJ. </a:t>
            </a:r>
          </a:p>
          <a:p>
            <a:pPr marL="171450" indent="-171450">
              <a:buFont typeface="Wingdings" panose="05000000000000000000" pitchFamily="2" charset="2"/>
              <a:buChar char="§"/>
            </a:pPr>
            <a:endParaRPr lang="en-GB" sz="1600" dirty="0">
              <a:latin typeface="Trebuchet MS" panose="020B0603020202020204" pitchFamily="34" charset="0"/>
            </a:endParaRPr>
          </a:p>
          <a:p>
            <a:pPr marL="171450" indent="-171450">
              <a:buFont typeface="Wingdings" panose="05000000000000000000" pitchFamily="2" charset="2"/>
              <a:buChar char="§"/>
            </a:pPr>
            <a:r>
              <a:rPr lang="en-GB" sz="1600" dirty="0">
                <a:latin typeface="Trebuchet MS" panose="020B0603020202020204" pitchFamily="34" charset="0"/>
              </a:rPr>
              <a:t>No Brexit model is likely to preserve free circulation of goods between the UK and the EU. </a:t>
            </a:r>
          </a:p>
          <a:p>
            <a:pPr marL="171450" indent="-171450">
              <a:buFont typeface="Wingdings" panose="05000000000000000000" pitchFamily="2" charset="2"/>
              <a:buChar char="§"/>
            </a:pPr>
            <a:endParaRPr lang="en-GB" sz="1600" dirty="0">
              <a:latin typeface="Trebuchet MS" panose="020B0603020202020204" pitchFamily="34" charset="0"/>
            </a:endParaRPr>
          </a:p>
          <a:p>
            <a:pPr marL="171450" indent="-171450">
              <a:buFont typeface="Wingdings" panose="05000000000000000000" pitchFamily="2" charset="2"/>
              <a:buChar char="§"/>
            </a:pPr>
            <a:r>
              <a:rPr lang="en-GB" sz="1600" dirty="0">
                <a:latin typeface="Trebuchet MS" panose="020B0603020202020204" pitchFamily="34" charset="0"/>
              </a:rPr>
              <a:t>Regaining control of the UK’s external tariffs means leaving the external tariff of the EU – and the customs union. </a:t>
            </a:r>
          </a:p>
          <a:p>
            <a:pPr marL="171450" indent="-171450">
              <a:buFont typeface="Wingdings" panose="05000000000000000000" pitchFamily="2" charset="2"/>
              <a:buChar char="§"/>
            </a:pPr>
            <a:endParaRPr lang="en-GB" sz="1600" dirty="0">
              <a:latin typeface="Trebuchet MS" panose="020B0603020202020204" pitchFamily="34" charset="0"/>
            </a:endParaRPr>
          </a:p>
          <a:p>
            <a:pPr marL="171450" indent="-171450">
              <a:buFont typeface="Wingdings" panose="05000000000000000000" pitchFamily="2" charset="2"/>
              <a:buChar char="§"/>
            </a:pPr>
            <a:r>
              <a:rPr lang="en-GB" sz="1600" dirty="0">
                <a:latin typeface="Trebuchet MS" panose="020B0603020202020204" pitchFamily="34" charset="0"/>
              </a:rPr>
              <a:t>This makes a bilateral trade agreement the only viable mechanism for eliminating tariffs on UK trade with the EU and into the EU customs union. </a:t>
            </a:r>
          </a:p>
          <a:p>
            <a:pPr marL="171450" indent="-171450">
              <a:buFont typeface="Wingdings" panose="05000000000000000000" pitchFamily="2" charset="2"/>
              <a:buChar char="§"/>
            </a:pPr>
            <a:endParaRPr lang="en-GB" sz="1600" dirty="0">
              <a:latin typeface="Trebuchet MS" panose="020B0603020202020204" pitchFamily="34" charset="0"/>
            </a:endParaRPr>
          </a:p>
          <a:p>
            <a:pPr marL="171450" indent="-171450">
              <a:buFont typeface="Wingdings" panose="05000000000000000000" pitchFamily="2" charset="2"/>
              <a:buChar char="§"/>
            </a:pPr>
            <a:r>
              <a:rPr lang="en-GB" sz="1600" dirty="0">
                <a:latin typeface="Trebuchet MS" panose="020B0603020202020204" pitchFamily="34" charset="0"/>
              </a:rPr>
              <a:t>However, it also creates scope in principle for the UK to offer concessions across its full market access schedule in future FTAs of its own.</a:t>
            </a:r>
          </a:p>
          <a:p>
            <a:endParaRPr lang="en-GB" sz="1600" dirty="0">
              <a:latin typeface="Trebuchet MS" panose="020B0603020202020204" pitchFamily="34" charset="0"/>
            </a:endParaRPr>
          </a:p>
          <a:p>
            <a:pPr marL="171450" indent="-171450">
              <a:buFont typeface="Wingdings" panose="05000000000000000000" pitchFamily="2" charset="2"/>
              <a:buChar char="§"/>
            </a:pPr>
            <a:endParaRPr lang="en-GB" sz="1600" dirty="0">
              <a:latin typeface="Trebuchet MS" panose="020B0603020202020204" pitchFamily="34" charset="0"/>
            </a:endParaRPr>
          </a:p>
        </p:txBody>
      </p:sp>
      <p:pic>
        <p:nvPicPr>
          <p:cNvPr id="12" name="Picture 11">
            <a:extLst>
              <a:ext uri="{FF2B5EF4-FFF2-40B4-BE49-F238E27FC236}">
                <a16:creationId xmlns:a16="http://schemas.microsoft.com/office/drawing/2014/main" id="{55C1C490-CEAD-45FC-A154-45E0E9F54DB7}"/>
              </a:ext>
            </a:extLst>
          </p:cNvPr>
          <p:cNvPicPr>
            <a:picLocks noChangeAspect="1"/>
          </p:cNvPicPr>
          <p:nvPr/>
        </p:nvPicPr>
        <p:blipFill rotWithShape="1">
          <a:blip r:embed="rId4" cstate="print">
            <a:duotone>
              <a:srgbClr val="9C3022">
                <a:shade val="45000"/>
                <a:satMod val="135000"/>
              </a:srgbClr>
              <a:prstClr val="white"/>
            </a:duotone>
            <a:extLst>
              <a:ext uri="{BEBA8EAE-BF5A-486C-A8C5-ECC9F3942E4B}">
                <a14:imgProps xmlns:a14="http://schemas.microsoft.com/office/drawing/2010/main">
                  <a14:imgLayer r:embed="rId5">
                    <a14:imgEffect>
                      <a14:backgroundRemoval t="0" b="100000" l="0" r="100000">
                        <a14:foregroundMark x1="18182" y1="42208" x2="18182" y2="42208"/>
                      </a14:backgroundRemoval>
                    </a14:imgEffect>
                  </a14:imgLayer>
                </a14:imgProps>
              </a:ext>
              <a:ext uri="{28A0092B-C50C-407E-A947-70E740481C1C}">
                <a14:useLocalDpi xmlns:a14="http://schemas.microsoft.com/office/drawing/2010/main" val="0"/>
              </a:ext>
            </a:extLst>
          </a:blip>
          <a:srcRect t="-8200" b="-1"/>
          <a:stretch/>
        </p:blipFill>
        <p:spPr>
          <a:xfrm>
            <a:off x="9822954" y="1417693"/>
            <a:ext cx="776963" cy="1393178"/>
          </a:xfrm>
          <a:prstGeom prst="rect">
            <a:avLst/>
          </a:prstGeom>
        </p:spPr>
      </p:pic>
      <p:sp>
        <p:nvSpPr>
          <p:cNvPr id="13" name="Oval 12">
            <a:extLst>
              <a:ext uri="{FF2B5EF4-FFF2-40B4-BE49-F238E27FC236}">
                <a16:creationId xmlns:a16="http://schemas.microsoft.com/office/drawing/2014/main" id="{4AB22A05-3465-454B-A2E5-57E8136EE502}"/>
              </a:ext>
            </a:extLst>
          </p:cNvPr>
          <p:cNvSpPr/>
          <p:nvPr/>
        </p:nvSpPr>
        <p:spPr>
          <a:xfrm>
            <a:off x="7826096" y="2790910"/>
            <a:ext cx="2618443" cy="2644665"/>
          </a:xfrm>
          <a:prstGeom prst="ellipse">
            <a:avLst/>
          </a:prstGeom>
          <a:solidFill>
            <a:srgbClr val="BBD6EF">
              <a:alpha val="23922"/>
            </a:srgbClr>
          </a:solidFill>
          <a:ln w="28575">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en-GB" sz="1200" b="1" dirty="0">
              <a:solidFill>
                <a:schemeClr val="tx1"/>
              </a:solidFill>
            </a:endParaRPr>
          </a:p>
        </p:txBody>
      </p:sp>
      <p:sp>
        <p:nvSpPr>
          <p:cNvPr id="14" name="Oval 13">
            <a:extLst>
              <a:ext uri="{FF2B5EF4-FFF2-40B4-BE49-F238E27FC236}">
                <a16:creationId xmlns:a16="http://schemas.microsoft.com/office/drawing/2014/main" id="{B339EA2D-C9A1-46B5-ABC3-F270B26BD4F5}"/>
              </a:ext>
            </a:extLst>
          </p:cNvPr>
          <p:cNvSpPr/>
          <p:nvPr/>
        </p:nvSpPr>
        <p:spPr>
          <a:xfrm>
            <a:off x="7285190" y="2093330"/>
            <a:ext cx="2618443" cy="2644665"/>
          </a:xfrm>
          <a:prstGeom prst="ellipse">
            <a:avLst/>
          </a:prstGeom>
          <a:solidFill>
            <a:srgbClr val="BBD6EF">
              <a:alpha val="23922"/>
            </a:srgbClr>
          </a:solidFill>
          <a:ln w="28575">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en-GB" sz="1200" b="1" dirty="0">
              <a:solidFill>
                <a:schemeClr val="tx1"/>
              </a:solidFill>
            </a:endParaRPr>
          </a:p>
        </p:txBody>
      </p:sp>
      <p:pic>
        <p:nvPicPr>
          <p:cNvPr id="15" name="Picture 14">
            <a:extLst>
              <a:ext uri="{FF2B5EF4-FFF2-40B4-BE49-F238E27FC236}">
                <a16:creationId xmlns:a16="http://schemas.microsoft.com/office/drawing/2014/main" id="{8A647786-3598-4ADF-BD20-FF71C8F0A193}"/>
              </a:ext>
            </a:extLst>
          </p:cNvPr>
          <p:cNvPicPr>
            <a:picLocks noChangeAspect="1"/>
          </p:cNvPicPr>
          <p:nvPr/>
        </p:nvPicPr>
        <p:blipFill rotWithShape="1">
          <a:blip r:embed="rId6"/>
          <a:srcRect l="5243" t="5458" r="7250" b="7036"/>
          <a:stretch/>
        </p:blipFill>
        <p:spPr>
          <a:xfrm>
            <a:off x="8361442" y="3593291"/>
            <a:ext cx="496556" cy="491687"/>
          </a:xfrm>
          <a:prstGeom prst="ellipse">
            <a:avLst/>
          </a:prstGeom>
          <a:ln w="19050">
            <a:noFill/>
          </a:ln>
        </p:spPr>
      </p:pic>
      <p:sp>
        <p:nvSpPr>
          <p:cNvPr id="16" name="Oval 15">
            <a:extLst>
              <a:ext uri="{FF2B5EF4-FFF2-40B4-BE49-F238E27FC236}">
                <a16:creationId xmlns:a16="http://schemas.microsoft.com/office/drawing/2014/main" id="{8FA3A5E5-F842-40A5-A37F-C1905AC2B5B6}"/>
              </a:ext>
            </a:extLst>
          </p:cNvPr>
          <p:cNvSpPr/>
          <p:nvPr/>
        </p:nvSpPr>
        <p:spPr>
          <a:xfrm>
            <a:off x="6792426" y="2790910"/>
            <a:ext cx="2618443" cy="2644665"/>
          </a:xfrm>
          <a:prstGeom prst="ellipse">
            <a:avLst/>
          </a:prstGeom>
          <a:solidFill>
            <a:srgbClr val="92C9D6">
              <a:alpha val="23922"/>
            </a:srgbClr>
          </a:solidFill>
          <a:ln w="28575">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en-GB" sz="1200" b="1" dirty="0">
              <a:solidFill>
                <a:schemeClr val="tx1"/>
              </a:solidFill>
            </a:endParaRPr>
          </a:p>
        </p:txBody>
      </p:sp>
      <p:sp>
        <p:nvSpPr>
          <p:cNvPr id="17" name="TextBox 16">
            <a:extLst>
              <a:ext uri="{FF2B5EF4-FFF2-40B4-BE49-F238E27FC236}">
                <a16:creationId xmlns:a16="http://schemas.microsoft.com/office/drawing/2014/main" id="{279721AC-926F-4C75-B147-76B406658B07}"/>
              </a:ext>
            </a:extLst>
          </p:cNvPr>
          <p:cNvSpPr txBox="1"/>
          <p:nvPr/>
        </p:nvSpPr>
        <p:spPr>
          <a:xfrm rot="9079531">
            <a:off x="8086654" y="2698758"/>
            <a:ext cx="2524490" cy="2702866"/>
          </a:xfrm>
          <a:prstGeom prst="rect">
            <a:avLst/>
          </a:prstGeom>
          <a:noFill/>
        </p:spPr>
        <p:txBody>
          <a:bodyPr wrap="square" rtlCol="0">
            <a:prstTxWarp prst="textArchUp">
              <a:avLst/>
            </a:prstTxWarp>
            <a:spAutoFit/>
          </a:bodyPr>
          <a:lstStyle/>
          <a:p>
            <a:r>
              <a:rPr lang="en-GB" sz="1200" b="1" dirty="0"/>
              <a:t>Common external tariff</a:t>
            </a:r>
          </a:p>
        </p:txBody>
      </p:sp>
      <p:sp>
        <p:nvSpPr>
          <p:cNvPr id="18" name="TextBox 17">
            <a:extLst>
              <a:ext uri="{FF2B5EF4-FFF2-40B4-BE49-F238E27FC236}">
                <a16:creationId xmlns:a16="http://schemas.microsoft.com/office/drawing/2014/main" id="{0352377B-9BC5-48A5-8C63-F4234AA161DA}"/>
              </a:ext>
            </a:extLst>
          </p:cNvPr>
          <p:cNvSpPr txBox="1"/>
          <p:nvPr/>
        </p:nvSpPr>
        <p:spPr>
          <a:xfrm>
            <a:off x="6964903" y="4483185"/>
            <a:ext cx="1202200" cy="430887"/>
          </a:xfrm>
          <a:prstGeom prst="rect">
            <a:avLst/>
          </a:prstGeom>
          <a:noFill/>
        </p:spPr>
        <p:txBody>
          <a:bodyPr wrap="square" rtlCol="0">
            <a:spAutoFit/>
          </a:bodyPr>
          <a:lstStyle/>
          <a:p>
            <a:pPr algn="ctr"/>
            <a:r>
              <a:rPr lang="en-GB" sz="1100" dirty="0"/>
              <a:t>EEA Membership</a:t>
            </a:r>
          </a:p>
        </p:txBody>
      </p:sp>
      <p:sp>
        <p:nvSpPr>
          <p:cNvPr id="19" name="TextBox 18">
            <a:extLst>
              <a:ext uri="{FF2B5EF4-FFF2-40B4-BE49-F238E27FC236}">
                <a16:creationId xmlns:a16="http://schemas.microsoft.com/office/drawing/2014/main" id="{28968CBB-7842-4D2E-8D2C-49996E17CEE9}"/>
              </a:ext>
            </a:extLst>
          </p:cNvPr>
          <p:cNvSpPr txBox="1"/>
          <p:nvPr/>
        </p:nvSpPr>
        <p:spPr>
          <a:xfrm>
            <a:off x="9168544" y="4483185"/>
            <a:ext cx="1000888" cy="430887"/>
          </a:xfrm>
          <a:prstGeom prst="rect">
            <a:avLst/>
          </a:prstGeom>
          <a:noFill/>
        </p:spPr>
        <p:txBody>
          <a:bodyPr wrap="square" rtlCol="0">
            <a:spAutoFit/>
          </a:bodyPr>
          <a:lstStyle/>
          <a:p>
            <a:pPr algn="ctr"/>
            <a:r>
              <a:rPr lang="en-GB" sz="1100" dirty="0"/>
              <a:t>Customs Union </a:t>
            </a:r>
          </a:p>
        </p:txBody>
      </p:sp>
      <p:sp>
        <p:nvSpPr>
          <p:cNvPr id="20" name="TextBox 19">
            <a:extLst>
              <a:ext uri="{FF2B5EF4-FFF2-40B4-BE49-F238E27FC236}">
                <a16:creationId xmlns:a16="http://schemas.microsoft.com/office/drawing/2014/main" id="{812D6042-09BB-48A7-B907-84B930C53F4E}"/>
              </a:ext>
            </a:extLst>
          </p:cNvPr>
          <p:cNvSpPr txBox="1"/>
          <p:nvPr/>
        </p:nvSpPr>
        <p:spPr>
          <a:xfrm>
            <a:off x="8309696" y="4084978"/>
            <a:ext cx="583795" cy="261610"/>
          </a:xfrm>
          <a:prstGeom prst="rect">
            <a:avLst/>
          </a:prstGeom>
          <a:noFill/>
        </p:spPr>
        <p:txBody>
          <a:bodyPr wrap="square" rtlCol="0">
            <a:spAutoFit/>
          </a:bodyPr>
          <a:lstStyle/>
          <a:p>
            <a:pPr algn="ctr"/>
            <a:r>
              <a:rPr lang="en-GB" sz="1100" dirty="0"/>
              <a:t>EU</a:t>
            </a:r>
          </a:p>
        </p:txBody>
      </p:sp>
      <p:sp>
        <p:nvSpPr>
          <p:cNvPr id="21" name="TextBox 20">
            <a:extLst>
              <a:ext uri="{FF2B5EF4-FFF2-40B4-BE49-F238E27FC236}">
                <a16:creationId xmlns:a16="http://schemas.microsoft.com/office/drawing/2014/main" id="{45198195-090C-45A4-A560-FD058EF7AEAD}"/>
              </a:ext>
            </a:extLst>
          </p:cNvPr>
          <p:cNvSpPr txBox="1"/>
          <p:nvPr/>
        </p:nvSpPr>
        <p:spPr>
          <a:xfrm rot="20094122">
            <a:off x="6664754" y="2841064"/>
            <a:ext cx="2524490" cy="2702866"/>
          </a:xfrm>
          <a:prstGeom prst="rect">
            <a:avLst/>
          </a:prstGeom>
          <a:noFill/>
        </p:spPr>
        <p:txBody>
          <a:bodyPr wrap="square" rtlCol="0">
            <a:prstTxWarp prst="textArchUp">
              <a:avLst/>
            </a:prstTxWarp>
            <a:spAutoFit/>
          </a:bodyPr>
          <a:lstStyle/>
          <a:p>
            <a:r>
              <a:rPr lang="en-GB" sz="1200" b="1" dirty="0"/>
              <a:t>Regulatory perimeter</a:t>
            </a:r>
          </a:p>
        </p:txBody>
      </p:sp>
      <p:sp>
        <p:nvSpPr>
          <p:cNvPr id="22" name="TextBox 21">
            <a:extLst>
              <a:ext uri="{FF2B5EF4-FFF2-40B4-BE49-F238E27FC236}">
                <a16:creationId xmlns:a16="http://schemas.microsoft.com/office/drawing/2014/main" id="{F5EF2ADE-A0FF-49E6-A567-F50C5F221D68}"/>
              </a:ext>
            </a:extLst>
          </p:cNvPr>
          <p:cNvSpPr txBox="1"/>
          <p:nvPr/>
        </p:nvSpPr>
        <p:spPr>
          <a:xfrm rot="3216732">
            <a:off x="7131412" y="1938756"/>
            <a:ext cx="2836802" cy="2935884"/>
          </a:xfrm>
          <a:prstGeom prst="rect">
            <a:avLst/>
          </a:prstGeom>
          <a:noFill/>
        </p:spPr>
        <p:txBody>
          <a:bodyPr wrap="square" rtlCol="0">
            <a:prstTxWarp prst="textArchUp">
              <a:avLst/>
            </a:prstTxWarp>
            <a:spAutoFit/>
          </a:bodyPr>
          <a:lstStyle/>
          <a:p>
            <a:r>
              <a:rPr lang="en-GB" sz="1200" b="1" dirty="0"/>
              <a:t>‘Free movement of goods zone’</a:t>
            </a:r>
          </a:p>
        </p:txBody>
      </p:sp>
      <p:cxnSp>
        <p:nvCxnSpPr>
          <p:cNvPr id="23" name="Straight Arrow Connector 22">
            <a:extLst>
              <a:ext uri="{FF2B5EF4-FFF2-40B4-BE49-F238E27FC236}">
                <a16:creationId xmlns:a16="http://schemas.microsoft.com/office/drawing/2014/main" id="{20563FDD-2548-4A81-8BD0-A974E682083B}"/>
              </a:ext>
            </a:extLst>
          </p:cNvPr>
          <p:cNvCxnSpPr>
            <a:cxnSpLocks/>
          </p:cNvCxnSpPr>
          <p:nvPr/>
        </p:nvCxnSpPr>
        <p:spPr>
          <a:xfrm flipV="1">
            <a:off x="8795193" y="2625409"/>
            <a:ext cx="1186440" cy="1096017"/>
          </a:xfrm>
          <a:prstGeom prst="straightConnector1">
            <a:avLst/>
          </a:prstGeom>
          <a:ln w="1905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1230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6E25CD-FC22-4257-B06C-9CAE3C6B27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29835" y="300906"/>
            <a:ext cx="791287" cy="745282"/>
          </a:xfrm>
          <a:prstGeom prst="rect">
            <a:avLst/>
          </a:prstGeom>
        </p:spPr>
      </p:pic>
      <p:pic>
        <p:nvPicPr>
          <p:cNvPr id="5" name="Picture 4">
            <a:extLst>
              <a:ext uri="{FF2B5EF4-FFF2-40B4-BE49-F238E27FC236}">
                <a16:creationId xmlns:a16="http://schemas.microsoft.com/office/drawing/2014/main" id="{A3BE9041-A573-4435-8496-ED8C1A7D9E7C}"/>
              </a:ext>
            </a:extLst>
          </p:cNvPr>
          <p:cNvPicPr>
            <a:picLocks noChangeAspect="1"/>
          </p:cNvPicPr>
          <p:nvPr/>
        </p:nvPicPr>
        <p:blipFill>
          <a:blip r:embed="rId3"/>
          <a:stretch>
            <a:fillRect/>
          </a:stretch>
        </p:blipFill>
        <p:spPr>
          <a:xfrm>
            <a:off x="-859" y="6309312"/>
            <a:ext cx="12192859" cy="548688"/>
          </a:xfrm>
          <a:prstGeom prst="rect">
            <a:avLst/>
          </a:prstGeom>
        </p:spPr>
      </p:pic>
      <p:sp>
        <p:nvSpPr>
          <p:cNvPr id="6" name="Slide Number Placeholder 8">
            <a:extLst>
              <a:ext uri="{FF2B5EF4-FFF2-40B4-BE49-F238E27FC236}">
                <a16:creationId xmlns:a16="http://schemas.microsoft.com/office/drawing/2014/main" id="{3477D4DE-8839-43B0-B06C-9DDC60C375B0}"/>
              </a:ext>
            </a:extLst>
          </p:cNvPr>
          <p:cNvSpPr txBox="1">
            <a:spLocks/>
          </p:cNvSpPr>
          <p:nvPr/>
        </p:nvSpPr>
        <p:spPr>
          <a:xfrm>
            <a:off x="416858" y="6519831"/>
            <a:ext cx="3118989" cy="14930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050" dirty="0">
                <a:solidFill>
                  <a:srgbClr val="4A4A4A"/>
                </a:solidFill>
              </a:rPr>
              <a:t>© Global Counsel 2018</a:t>
            </a:r>
          </a:p>
        </p:txBody>
      </p:sp>
      <p:cxnSp>
        <p:nvCxnSpPr>
          <p:cNvPr id="7" name="Straight Connector 6">
            <a:extLst>
              <a:ext uri="{FF2B5EF4-FFF2-40B4-BE49-F238E27FC236}">
                <a16:creationId xmlns:a16="http://schemas.microsoft.com/office/drawing/2014/main" id="{1537709D-2F4A-4004-AB07-1D17EAF36DA2}"/>
              </a:ext>
            </a:extLst>
          </p:cNvPr>
          <p:cNvCxnSpPr>
            <a:cxnSpLocks/>
          </p:cNvCxnSpPr>
          <p:nvPr/>
        </p:nvCxnSpPr>
        <p:spPr>
          <a:xfrm>
            <a:off x="508000" y="1268413"/>
            <a:ext cx="11313122" cy="0"/>
          </a:xfrm>
          <a:prstGeom prst="line">
            <a:avLst/>
          </a:prstGeom>
          <a:ln w="12700">
            <a:solidFill>
              <a:srgbClr val="465A23"/>
            </a:solidFill>
          </a:ln>
          <a:effectLst/>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19E7DC56-34F3-4680-BFF8-D75C96BBA978}"/>
              </a:ext>
            </a:extLst>
          </p:cNvPr>
          <p:cNvSpPr txBox="1">
            <a:spLocks/>
          </p:cNvSpPr>
          <p:nvPr/>
        </p:nvSpPr>
        <p:spPr>
          <a:xfrm>
            <a:off x="416858" y="387363"/>
            <a:ext cx="8886164" cy="7699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2000" b="1" kern="1200">
                <a:solidFill>
                  <a:schemeClr val="tx1"/>
                </a:solidFill>
                <a:latin typeface="+mj-lt"/>
                <a:ea typeface="+mj-ea"/>
                <a:cs typeface="+mj-cs"/>
              </a:defRPr>
            </a:lvl1pPr>
          </a:lstStyle>
          <a:p>
            <a:pPr algn="l"/>
            <a:r>
              <a:rPr lang="en-US" dirty="0">
                <a:latin typeface="Trebuchet MS" panose="020B0603020202020204" pitchFamily="34" charset="0"/>
              </a:rPr>
              <a:t>Changing rights to trade</a:t>
            </a:r>
            <a:endParaRPr lang="en-GB" dirty="0">
              <a:latin typeface="Trebuchet MS" panose="020B0603020202020204" pitchFamily="34" charset="0"/>
            </a:endParaRPr>
          </a:p>
        </p:txBody>
      </p:sp>
      <p:sp>
        <p:nvSpPr>
          <p:cNvPr id="24" name="TextBox 23">
            <a:extLst>
              <a:ext uri="{FF2B5EF4-FFF2-40B4-BE49-F238E27FC236}">
                <a16:creationId xmlns:a16="http://schemas.microsoft.com/office/drawing/2014/main" id="{AF3C7D6D-FEE9-4B89-850A-CF008D0E3EC4}"/>
              </a:ext>
            </a:extLst>
          </p:cNvPr>
          <p:cNvSpPr txBox="1"/>
          <p:nvPr/>
        </p:nvSpPr>
        <p:spPr>
          <a:xfrm>
            <a:off x="668282" y="1495947"/>
            <a:ext cx="5959885" cy="3754874"/>
          </a:xfrm>
          <a:prstGeom prst="rect">
            <a:avLst/>
          </a:prstGeom>
          <a:noFill/>
        </p:spPr>
        <p:txBody>
          <a:bodyPr wrap="square" rtlCol="0">
            <a:spAutoFit/>
          </a:bodyPr>
          <a:lstStyle/>
          <a:p>
            <a:pPr marL="285750" indent="-285750">
              <a:spcBef>
                <a:spcPts val="600"/>
              </a:spcBef>
              <a:spcAft>
                <a:spcPts val="600"/>
              </a:spcAft>
              <a:buFont typeface="Wingdings" panose="05000000000000000000" pitchFamily="2" charset="2"/>
              <a:buChar char="§"/>
            </a:pPr>
            <a:r>
              <a:rPr lang="en-GB" sz="1600" dirty="0">
                <a:latin typeface="Trebuchet MS" panose="020B0603020202020204" pitchFamily="34" charset="0"/>
              </a:rPr>
              <a:t>At one end of a spectrum, a ‘Hard Brexit’ could see the UK subject to all of the EU’s standard tariffs on UK exports and could see the UK levy similar tariffs on EU exports to the UK. </a:t>
            </a:r>
          </a:p>
          <a:p>
            <a:pPr marL="285750" indent="-285750">
              <a:spcBef>
                <a:spcPts val="600"/>
              </a:spcBef>
              <a:spcAft>
                <a:spcPts val="600"/>
              </a:spcAft>
              <a:buFont typeface="Wingdings" panose="05000000000000000000" pitchFamily="2" charset="2"/>
              <a:buChar char="§"/>
            </a:pPr>
            <a:r>
              <a:rPr lang="en-GB" sz="1600" dirty="0">
                <a:latin typeface="Trebuchet MS" panose="020B0603020202020204" pitchFamily="34" charset="0"/>
              </a:rPr>
              <a:t>The other option, an EU-UK FTA, could eliminate most of these tariffs. </a:t>
            </a:r>
          </a:p>
          <a:p>
            <a:pPr marL="285750" indent="-285750">
              <a:spcBef>
                <a:spcPts val="600"/>
              </a:spcBef>
              <a:spcAft>
                <a:spcPts val="600"/>
              </a:spcAft>
              <a:buFont typeface="Wingdings" panose="05000000000000000000" pitchFamily="2" charset="2"/>
              <a:buChar char="§"/>
            </a:pPr>
            <a:r>
              <a:rPr lang="en-GB" sz="1600" dirty="0">
                <a:latin typeface="Trebuchet MS" panose="020B0603020202020204" pitchFamily="34" charset="0"/>
              </a:rPr>
              <a:t>However any model will see new processing and documentation requirements, including the possible need to prove the manufacture of an export in the UK (or EU) in order to benefit from tariff-free trade with the EU or UK.</a:t>
            </a:r>
          </a:p>
          <a:p>
            <a:pPr marL="285750" indent="-285750">
              <a:spcBef>
                <a:spcPts val="600"/>
              </a:spcBef>
              <a:spcAft>
                <a:spcPts val="600"/>
              </a:spcAft>
              <a:buFont typeface="Wingdings" panose="05000000000000000000" pitchFamily="2" charset="2"/>
              <a:buChar char="§"/>
            </a:pPr>
            <a:r>
              <a:rPr lang="en-GB" sz="1600" dirty="0">
                <a:latin typeface="Trebuchet MS" panose="020B0603020202020204" pitchFamily="34" charset="0"/>
              </a:rPr>
              <a:t>The EU and the UK will probably maintain separate systems of product standards in most areas, although there may be a degree of mutual recognition.  </a:t>
            </a:r>
          </a:p>
        </p:txBody>
      </p:sp>
      <p:pic>
        <p:nvPicPr>
          <p:cNvPr id="25" name="Picture 24">
            <a:extLst>
              <a:ext uri="{FF2B5EF4-FFF2-40B4-BE49-F238E27FC236}">
                <a16:creationId xmlns:a16="http://schemas.microsoft.com/office/drawing/2014/main" id="{8851B0AD-80CC-46B4-8840-24C099056298}"/>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360690" y="1523752"/>
            <a:ext cx="868884" cy="1350597"/>
          </a:xfrm>
          <a:prstGeom prst="rect">
            <a:avLst/>
          </a:prstGeom>
        </p:spPr>
      </p:pic>
      <p:sp>
        <p:nvSpPr>
          <p:cNvPr id="26" name="Oval 25">
            <a:extLst>
              <a:ext uri="{FF2B5EF4-FFF2-40B4-BE49-F238E27FC236}">
                <a16:creationId xmlns:a16="http://schemas.microsoft.com/office/drawing/2014/main" id="{973280A1-4631-43A5-B1D2-6F6FCB89E36C}"/>
              </a:ext>
            </a:extLst>
          </p:cNvPr>
          <p:cNvSpPr/>
          <p:nvPr/>
        </p:nvSpPr>
        <p:spPr>
          <a:xfrm>
            <a:off x="7420449" y="2507003"/>
            <a:ext cx="3765146" cy="3691195"/>
          </a:xfrm>
          <a:prstGeom prst="ellipse">
            <a:avLst/>
          </a:prstGeom>
          <a:solidFill>
            <a:srgbClr val="EAF2FA"/>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n>
                <a:solidFill>
                  <a:schemeClr val="tx2">
                    <a:lumMod val="50000"/>
                  </a:schemeClr>
                </a:solidFill>
              </a:ln>
              <a:latin typeface="Trebuchet MS" panose="020B0603020202020204" pitchFamily="34" charset="0"/>
            </a:endParaRPr>
          </a:p>
        </p:txBody>
      </p:sp>
      <p:cxnSp>
        <p:nvCxnSpPr>
          <p:cNvPr id="27" name="Connector: Elbow 26">
            <a:extLst>
              <a:ext uri="{FF2B5EF4-FFF2-40B4-BE49-F238E27FC236}">
                <a16:creationId xmlns:a16="http://schemas.microsoft.com/office/drawing/2014/main" id="{6E9E8756-03A8-4C07-ADD0-E92C553EA1B4}"/>
              </a:ext>
            </a:extLst>
          </p:cNvPr>
          <p:cNvCxnSpPr>
            <a:cxnSpLocks/>
            <a:stCxn id="25" idx="2"/>
            <a:endCxn id="37" idx="1"/>
          </p:cNvCxnSpPr>
          <p:nvPr/>
        </p:nvCxnSpPr>
        <p:spPr>
          <a:xfrm rot="16200000" flipH="1">
            <a:off x="7862305" y="2807175"/>
            <a:ext cx="1971202" cy="2105549"/>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9BA19783-1A77-4837-8296-CD08A21836F6}"/>
              </a:ext>
            </a:extLst>
          </p:cNvPr>
          <p:cNvSpPr/>
          <p:nvPr/>
        </p:nvSpPr>
        <p:spPr>
          <a:xfrm>
            <a:off x="8203717" y="4658851"/>
            <a:ext cx="1343680" cy="861774"/>
          </a:xfrm>
          <a:prstGeom prst="rect">
            <a:avLst/>
          </a:prstGeom>
          <a:solidFill>
            <a:srgbClr val="EAF2FA"/>
          </a:solidFill>
        </p:spPr>
        <p:txBody>
          <a:bodyPr wrap="square" lIns="36000" tIns="0" rIns="0" bIns="0">
            <a:spAutoFit/>
          </a:bodyPr>
          <a:lstStyle/>
          <a:p>
            <a:r>
              <a:rPr lang="en-GB" sz="1400" dirty="0">
                <a:latin typeface="Trebuchet MS" panose="020B0603020202020204" pitchFamily="34" charset="0"/>
              </a:rPr>
              <a:t>Does a UK-made product meet EU product standards? </a:t>
            </a:r>
          </a:p>
        </p:txBody>
      </p:sp>
      <p:sp>
        <p:nvSpPr>
          <p:cNvPr id="29" name="Rectangle 28">
            <a:extLst>
              <a:ext uri="{FF2B5EF4-FFF2-40B4-BE49-F238E27FC236}">
                <a16:creationId xmlns:a16="http://schemas.microsoft.com/office/drawing/2014/main" id="{F901B418-3AEF-481D-8957-AFD07A1C1E05}"/>
              </a:ext>
            </a:extLst>
          </p:cNvPr>
          <p:cNvSpPr/>
          <p:nvPr/>
        </p:nvSpPr>
        <p:spPr>
          <a:xfrm>
            <a:off x="8537013" y="2792340"/>
            <a:ext cx="1712950" cy="1508105"/>
          </a:xfrm>
          <a:prstGeom prst="rect">
            <a:avLst/>
          </a:prstGeom>
          <a:solidFill>
            <a:srgbClr val="EAF2FA"/>
          </a:solidFill>
        </p:spPr>
        <p:txBody>
          <a:bodyPr wrap="square" lIns="0" tIns="0" rIns="0" bIns="0">
            <a:spAutoFit/>
          </a:bodyPr>
          <a:lstStyle/>
          <a:p>
            <a:pPr marL="171450" indent="-171450">
              <a:buFont typeface="Wingdings" panose="05000000000000000000" pitchFamily="2" charset="2"/>
              <a:buChar char="§"/>
            </a:pPr>
            <a:r>
              <a:rPr lang="en-GB" sz="1400" dirty="0">
                <a:latin typeface="Trebuchet MS" panose="020B0603020202020204" pitchFamily="34" charset="0"/>
              </a:rPr>
              <a:t>Customs processing</a:t>
            </a:r>
          </a:p>
          <a:p>
            <a:pPr marL="171450" indent="-171450">
              <a:buFont typeface="Wingdings" panose="05000000000000000000" pitchFamily="2" charset="2"/>
              <a:buChar char="§"/>
            </a:pPr>
            <a:r>
              <a:rPr lang="en-GB" sz="1400" dirty="0">
                <a:latin typeface="Trebuchet MS" panose="020B0603020202020204" pitchFamily="34" charset="0"/>
              </a:rPr>
              <a:t>New documentation </a:t>
            </a:r>
          </a:p>
          <a:p>
            <a:pPr marL="171450" indent="-171450">
              <a:buFont typeface="Wingdings" panose="05000000000000000000" pitchFamily="2" charset="2"/>
              <a:buChar char="§"/>
            </a:pPr>
            <a:r>
              <a:rPr lang="en-GB" sz="1400" dirty="0">
                <a:latin typeface="Trebuchet MS" panose="020B0603020202020204" pitchFamily="34" charset="0"/>
              </a:rPr>
              <a:t>Origin requirements?</a:t>
            </a:r>
          </a:p>
          <a:p>
            <a:pPr marL="171450" indent="-171450">
              <a:buFont typeface="Wingdings" panose="05000000000000000000" pitchFamily="2" charset="2"/>
              <a:buChar char="§"/>
            </a:pPr>
            <a:r>
              <a:rPr lang="en-GB" sz="1400" dirty="0">
                <a:latin typeface="Trebuchet MS" panose="020B0603020202020204" pitchFamily="34" charset="0"/>
              </a:rPr>
              <a:t>Tariff to pay?</a:t>
            </a:r>
          </a:p>
          <a:p>
            <a:pPr marL="171450" indent="-171450">
              <a:buFont typeface="Wingdings" panose="05000000000000000000" pitchFamily="2" charset="2"/>
              <a:buChar char="§"/>
            </a:pPr>
            <a:r>
              <a:rPr lang="en-GB" sz="1400" dirty="0">
                <a:latin typeface="Trebuchet MS" panose="020B0603020202020204" pitchFamily="34" charset="0"/>
              </a:rPr>
              <a:t>VAT to pay?</a:t>
            </a:r>
          </a:p>
        </p:txBody>
      </p:sp>
      <p:pic>
        <p:nvPicPr>
          <p:cNvPr id="30" name="Picture 29">
            <a:extLst>
              <a:ext uri="{FF2B5EF4-FFF2-40B4-BE49-F238E27FC236}">
                <a16:creationId xmlns:a16="http://schemas.microsoft.com/office/drawing/2014/main" id="{3FF95B72-82EB-4A00-B16B-1EBF89A6A7D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89617">
                        <a14:foregroundMark x1="58946" y1="13578" x2="58946" y2="13578"/>
                        <a14:foregroundMark x1="82268" y1="7668" x2="82268" y2="7668"/>
                        <a14:foregroundMark x1="49681" y1="83706" x2="49681" y2="83706"/>
                        <a14:foregroundMark x1="51917" y1="74281" x2="51917" y2="74281"/>
                        <a14:foregroundMark x1="50799" y1="66134" x2="50799" y2="66134"/>
                        <a14:foregroundMark x1="47284" y1="55591" x2="47284" y2="55591"/>
                        <a14:foregroundMark x1="47284" y1="48562" x2="47284" y2="48562"/>
                      </a14:backgroundRemoval>
                    </a14:imgEffect>
                  </a14:imgLayer>
                </a14:imgProps>
              </a:ext>
            </a:extLst>
          </a:blip>
          <a:stretch>
            <a:fillRect/>
          </a:stretch>
        </p:blipFill>
        <p:spPr>
          <a:xfrm>
            <a:off x="7890614" y="3531260"/>
            <a:ext cx="271609" cy="271609"/>
          </a:xfrm>
          <a:prstGeom prst="rect">
            <a:avLst/>
          </a:prstGeom>
        </p:spPr>
      </p:pic>
      <p:sp>
        <p:nvSpPr>
          <p:cNvPr id="31" name="Oval 30">
            <a:extLst>
              <a:ext uri="{FF2B5EF4-FFF2-40B4-BE49-F238E27FC236}">
                <a16:creationId xmlns:a16="http://schemas.microsoft.com/office/drawing/2014/main" id="{36B2F30E-1175-442E-8BAA-847F0211B54D}"/>
              </a:ext>
            </a:extLst>
          </p:cNvPr>
          <p:cNvSpPr/>
          <p:nvPr/>
        </p:nvSpPr>
        <p:spPr>
          <a:xfrm>
            <a:off x="7872040" y="2934479"/>
            <a:ext cx="260642" cy="260642"/>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Trebuchet MS" panose="020B0603020202020204" pitchFamily="34" charset="0"/>
              </a:rPr>
              <a:t>£</a:t>
            </a:r>
          </a:p>
        </p:txBody>
      </p:sp>
      <p:pic>
        <p:nvPicPr>
          <p:cNvPr id="32" name="Picture 31">
            <a:extLst>
              <a:ext uri="{FF2B5EF4-FFF2-40B4-BE49-F238E27FC236}">
                <a16:creationId xmlns:a16="http://schemas.microsoft.com/office/drawing/2014/main" id="{80DA41A1-E2FF-4BA5-AD3B-F5951031331C}"/>
              </a:ext>
            </a:extLst>
          </p:cNvPr>
          <p:cNvPicPr>
            <a:picLocks noChangeAspect="1"/>
          </p:cNvPicPr>
          <p:nvPr/>
        </p:nvPicPr>
        <p:blipFill>
          <a:blip r:embed="rId7">
            <a:duotone>
              <a:srgbClr val="9C3022">
                <a:shade val="45000"/>
                <a:satMod val="135000"/>
              </a:srgbClr>
              <a:prstClr val="white"/>
            </a:duotone>
            <a:extLst>
              <a:ext uri="{BEBA8EAE-BF5A-486C-A8C5-ECC9F3942E4B}">
                <a14:imgProps xmlns:a14="http://schemas.microsoft.com/office/drawing/2010/main">
                  <a14:imgLayer r:embed="rId8">
                    <a14:imgEffect>
                      <a14:backgroundRemoval t="661" b="100000" l="0" r="100000">
                        <a14:foregroundMark x1="6360" y1="56388" x2="6360" y2="56388"/>
                        <a14:foregroundMark x1="30921" y1="88546" x2="30921" y2="88546"/>
                        <a14:foregroundMark x1="42763" y1="64097" x2="42763" y2="64097"/>
                        <a14:foregroundMark x1="80263" y1="30617" x2="80263" y2="30617"/>
                        <a14:foregroundMark x1="75439" y1="13216" x2="75439" y2="13216"/>
                      </a14:backgroundRemoval>
                    </a14:imgEffect>
                  </a14:imgLayer>
                </a14:imgProps>
              </a:ext>
            </a:extLst>
          </a:blip>
          <a:stretch>
            <a:fillRect/>
          </a:stretch>
        </p:blipFill>
        <p:spPr>
          <a:xfrm>
            <a:off x="7866399" y="3245327"/>
            <a:ext cx="248960" cy="256115"/>
          </a:xfrm>
          <a:prstGeom prst="rect">
            <a:avLst/>
          </a:prstGeom>
        </p:spPr>
      </p:pic>
      <p:cxnSp>
        <p:nvCxnSpPr>
          <p:cNvPr id="33" name="Connector: Elbow 32">
            <a:extLst>
              <a:ext uri="{FF2B5EF4-FFF2-40B4-BE49-F238E27FC236}">
                <a16:creationId xmlns:a16="http://schemas.microsoft.com/office/drawing/2014/main" id="{CB296668-D582-48ED-BDBB-A6199E77B0DB}"/>
              </a:ext>
            </a:extLst>
          </p:cNvPr>
          <p:cNvCxnSpPr>
            <a:cxnSpLocks/>
            <a:stCxn id="37" idx="0"/>
            <a:endCxn id="46" idx="3"/>
          </p:cNvCxnSpPr>
          <p:nvPr/>
        </p:nvCxnSpPr>
        <p:spPr>
          <a:xfrm rot="16200000" flipV="1">
            <a:off x="8304139" y="2267060"/>
            <a:ext cx="2026452" cy="2026601"/>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9FC38D19-44AC-4B69-8A16-4BE063823B4A}"/>
              </a:ext>
            </a:extLst>
          </p:cNvPr>
          <p:cNvGrpSpPr/>
          <p:nvPr/>
        </p:nvGrpSpPr>
        <p:grpSpPr>
          <a:xfrm>
            <a:off x="9900681" y="4293587"/>
            <a:ext cx="859967" cy="1103928"/>
            <a:chOff x="7066042" y="4549737"/>
            <a:chExt cx="859967" cy="1103928"/>
          </a:xfrm>
        </p:grpSpPr>
        <p:pic>
          <p:nvPicPr>
            <p:cNvPr id="35" name="Picture 34">
              <a:extLst>
                <a:ext uri="{FF2B5EF4-FFF2-40B4-BE49-F238E27FC236}">
                  <a16:creationId xmlns:a16="http://schemas.microsoft.com/office/drawing/2014/main" id="{7CC3D171-886B-4F6F-BCAE-286450A0B913}"/>
                </a:ext>
              </a:extLst>
            </p:cNvPr>
            <p:cNvPicPr>
              <a:picLocks noChangeAspect="1"/>
            </p:cNvPicPr>
            <p:nvPr/>
          </p:nvPicPr>
          <p:blipFill rotWithShape="1">
            <a:blip r:embed="rId9" cstate="print">
              <a:duotone>
                <a:schemeClr val="accent5">
                  <a:shade val="45000"/>
                  <a:satMod val="135000"/>
                </a:schemeClr>
                <a:prstClr val="white"/>
              </a:duotone>
              <a:extLst>
                <a:ext uri="{BEBA8EAE-BF5A-486C-A8C5-ECC9F3942E4B}">
                  <a14:imgProps xmlns:a14="http://schemas.microsoft.com/office/drawing/2010/main">
                    <a14:imgLayer r:embed="rId10">
                      <a14:imgEffect>
                        <a14:backgroundRemoval t="58716" b="100000" l="0" r="100000">
                          <a14:backgroundMark x1="68548" y1="91743" x2="68548" y2="91743"/>
                          <a14:backgroundMark x1="76613" y1="93578" x2="76613" y2="93578"/>
                          <a14:backgroundMark x1="70968" y1="89908" x2="70968" y2="89908"/>
                          <a14:backgroundMark x1="70968" y1="89908" x2="70968" y2="89908"/>
                          <a14:backgroundMark x1="70968" y1="89908" x2="70968" y2="89908"/>
                          <a14:backgroundMark x1="65323" y1="85321" x2="65323" y2="85321"/>
                          <a14:backgroundMark x1="61290" y1="87156" x2="61290" y2="87156"/>
                          <a14:backgroundMark x1="61290" y1="88991" x2="61290" y2="88991"/>
                          <a14:backgroundMark x1="61290" y1="88991" x2="61290" y2="88991"/>
                          <a14:backgroundMark x1="62097" y1="98165" x2="63710" y2="96330"/>
                          <a14:backgroundMark x1="63710" y1="96330" x2="63710" y2="96330"/>
                          <a14:backgroundMark x1="64516" y1="96330" x2="64516" y2="96330"/>
                          <a14:backgroundMark x1="72581" y1="97248" x2="72581" y2="97248"/>
                          <a14:backgroundMark x1="74194" y1="95413" x2="74194" y2="95413"/>
                          <a14:backgroundMark x1="75000" y1="92661" x2="75000" y2="92661"/>
                          <a14:backgroundMark x1="75806" y1="88991" x2="75806" y2="88991"/>
                          <a14:backgroundMark x1="75000" y1="88073" x2="75000" y2="88073"/>
                          <a14:backgroundMark x1="75000" y1="88073" x2="75000" y2="88073"/>
                        </a14:backgroundRemoval>
                      </a14:imgEffect>
                    </a14:imgLayer>
                  </a14:imgProps>
                </a:ext>
                <a:ext uri="{28A0092B-C50C-407E-A947-70E740481C1C}">
                  <a14:useLocalDpi xmlns:a14="http://schemas.microsoft.com/office/drawing/2010/main" val="0"/>
                </a:ext>
              </a:extLst>
            </a:blip>
            <a:srcRect l="1663" t="58963" r="9798" b="3235"/>
            <a:stretch/>
          </p:blipFill>
          <p:spPr>
            <a:xfrm>
              <a:off x="7172264" y="5280897"/>
              <a:ext cx="678825" cy="254726"/>
            </a:xfrm>
            <a:prstGeom prst="rect">
              <a:avLst/>
            </a:prstGeom>
            <a:ln>
              <a:noFill/>
            </a:ln>
          </p:spPr>
        </p:pic>
        <p:pic>
          <p:nvPicPr>
            <p:cNvPr id="36" name="Picture 35">
              <a:extLst>
                <a:ext uri="{FF2B5EF4-FFF2-40B4-BE49-F238E27FC236}">
                  <a16:creationId xmlns:a16="http://schemas.microsoft.com/office/drawing/2014/main" id="{B7508103-F49F-4C6E-9C4C-6F58B82FF421}"/>
                </a:ext>
              </a:extLst>
            </p:cNvPr>
            <p:cNvPicPr>
              <a:picLocks noChangeAspect="1"/>
            </p:cNvPicPr>
            <p:nvPr/>
          </p:nvPicPr>
          <p:blipFill>
            <a:blip r:embed="rId11" cstate="print">
              <a:duotone>
                <a:schemeClr val="accent5">
                  <a:shade val="45000"/>
                  <a:satMod val="135000"/>
                </a:schemeClr>
                <a:prstClr val="white"/>
              </a:duotone>
              <a:extLst>
                <a:ext uri="{BEBA8EAE-BF5A-486C-A8C5-ECC9F3942E4B}">
                  <a14:imgProps xmlns:a14="http://schemas.microsoft.com/office/drawing/2010/main">
                    <a14:imgLayer r:embed="rId12">
                      <a14:imgEffect>
                        <a14:backgroundRemoval t="9217" b="100000" l="0" r="100000"/>
                      </a14:imgEffect>
                    </a14:imgLayer>
                  </a14:imgProps>
                </a:ext>
                <a:ext uri="{28A0092B-C50C-407E-A947-70E740481C1C}">
                  <a14:useLocalDpi xmlns:a14="http://schemas.microsoft.com/office/drawing/2010/main" val="0"/>
                </a:ext>
              </a:extLst>
            </a:blip>
            <a:stretch>
              <a:fillRect/>
            </a:stretch>
          </p:blipFill>
          <p:spPr>
            <a:xfrm>
              <a:off x="7172264" y="4599505"/>
              <a:ext cx="625146" cy="582219"/>
            </a:xfrm>
            <a:prstGeom prst="rect">
              <a:avLst/>
            </a:prstGeom>
            <a:ln>
              <a:noFill/>
            </a:ln>
          </p:spPr>
        </p:pic>
        <p:sp>
          <p:nvSpPr>
            <p:cNvPr id="37" name="Rectangle 36">
              <a:extLst>
                <a:ext uri="{FF2B5EF4-FFF2-40B4-BE49-F238E27FC236}">
                  <a16:creationId xmlns:a16="http://schemas.microsoft.com/office/drawing/2014/main" id="{D1F3E687-925D-43CE-9346-89A0ABE488A2}"/>
                </a:ext>
              </a:extLst>
            </p:cNvPr>
            <p:cNvSpPr/>
            <p:nvPr/>
          </p:nvSpPr>
          <p:spPr>
            <a:xfrm>
              <a:off x="7066042" y="4549737"/>
              <a:ext cx="859967" cy="1103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latin typeface="Trebuchet MS" panose="020B0603020202020204" pitchFamily="34" charset="0"/>
              </a:endParaRPr>
            </a:p>
          </p:txBody>
        </p:sp>
      </p:grpSp>
      <p:pic>
        <p:nvPicPr>
          <p:cNvPr id="38" name="Picture 37">
            <a:extLst>
              <a:ext uri="{FF2B5EF4-FFF2-40B4-BE49-F238E27FC236}">
                <a16:creationId xmlns:a16="http://schemas.microsoft.com/office/drawing/2014/main" id="{C6CFCC92-CF35-4A56-9C93-226009C88ED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89617">
                        <a14:foregroundMark x1="58946" y1="13578" x2="58946" y2="13578"/>
                        <a14:foregroundMark x1="82268" y1="7668" x2="82268" y2="7668"/>
                        <a14:foregroundMark x1="49681" y1="83706" x2="49681" y2="83706"/>
                        <a14:foregroundMark x1="51917" y1="74281" x2="51917" y2="74281"/>
                        <a14:foregroundMark x1="50799" y1="66134" x2="50799" y2="66134"/>
                        <a14:foregroundMark x1="47284" y1="55591" x2="47284" y2="55591"/>
                        <a14:foregroundMark x1="47284" y1="48562" x2="47284" y2="48562"/>
                      </a14:backgroundRemoval>
                    </a14:imgEffect>
                  </a14:imgLayer>
                </a14:imgProps>
              </a:ext>
            </a:extLst>
          </a:blip>
          <a:stretch>
            <a:fillRect/>
          </a:stretch>
        </p:blipFill>
        <p:spPr>
          <a:xfrm>
            <a:off x="9167217" y="1908944"/>
            <a:ext cx="271609" cy="271609"/>
          </a:xfrm>
          <a:prstGeom prst="rect">
            <a:avLst/>
          </a:prstGeom>
        </p:spPr>
      </p:pic>
      <p:sp>
        <p:nvSpPr>
          <p:cNvPr id="39" name="Oval 38">
            <a:extLst>
              <a:ext uri="{FF2B5EF4-FFF2-40B4-BE49-F238E27FC236}">
                <a16:creationId xmlns:a16="http://schemas.microsoft.com/office/drawing/2014/main" id="{25C3495B-E4D6-4433-BEB0-D402D79DD498}"/>
              </a:ext>
            </a:extLst>
          </p:cNvPr>
          <p:cNvSpPr/>
          <p:nvPr/>
        </p:nvSpPr>
        <p:spPr>
          <a:xfrm>
            <a:off x="8545224" y="1919911"/>
            <a:ext cx="260642" cy="260642"/>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Trebuchet MS" panose="020B0603020202020204" pitchFamily="34" charset="0"/>
              </a:rPr>
              <a:t>£</a:t>
            </a:r>
          </a:p>
        </p:txBody>
      </p:sp>
      <p:pic>
        <p:nvPicPr>
          <p:cNvPr id="40" name="Picture 39">
            <a:extLst>
              <a:ext uri="{FF2B5EF4-FFF2-40B4-BE49-F238E27FC236}">
                <a16:creationId xmlns:a16="http://schemas.microsoft.com/office/drawing/2014/main" id="{DC80E0FE-540D-4C5C-8E0F-70E5EDA9E2D9}"/>
              </a:ext>
            </a:extLst>
          </p:cNvPr>
          <p:cNvPicPr>
            <a:picLocks noChangeAspect="1"/>
          </p:cNvPicPr>
          <p:nvPr/>
        </p:nvPicPr>
        <p:blipFill>
          <a:blip r:embed="rId7">
            <a:duotone>
              <a:srgbClr val="9C3022">
                <a:shade val="45000"/>
                <a:satMod val="135000"/>
              </a:srgbClr>
              <a:prstClr val="white"/>
            </a:duotone>
            <a:extLst>
              <a:ext uri="{BEBA8EAE-BF5A-486C-A8C5-ECC9F3942E4B}">
                <a14:imgProps xmlns:a14="http://schemas.microsoft.com/office/drawing/2010/main">
                  <a14:imgLayer r:embed="rId8">
                    <a14:imgEffect>
                      <a14:backgroundRemoval t="661" b="100000" l="0" r="100000">
                        <a14:foregroundMark x1="6360" y1="56388" x2="6360" y2="56388"/>
                        <a14:foregroundMark x1="30921" y1="88546" x2="30921" y2="88546"/>
                        <a14:foregroundMark x1="42763" y1="64097" x2="42763" y2="64097"/>
                        <a14:foregroundMark x1="80263" y1="30617" x2="80263" y2="30617"/>
                        <a14:foregroundMark x1="75439" y1="13216" x2="75439" y2="13216"/>
                      </a14:backgroundRemoval>
                    </a14:imgEffect>
                  </a14:imgLayer>
                </a14:imgProps>
              </a:ext>
            </a:extLst>
          </a:blip>
          <a:stretch>
            <a:fillRect/>
          </a:stretch>
        </p:blipFill>
        <p:spPr>
          <a:xfrm>
            <a:off x="8867777" y="1917377"/>
            <a:ext cx="248960" cy="256115"/>
          </a:xfrm>
          <a:prstGeom prst="rect">
            <a:avLst/>
          </a:prstGeom>
        </p:spPr>
      </p:pic>
      <p:cxnSp>
        <p:nvCxnSpPr>
          <p:cNvPr id="41" name="Straight Arrow Connector 40">
            <a:extLst>
              <a:ext uri="{FF2B5EF4-FFF2-40B4-BE49-F238E27FC236}">
                <a16:creationId xmlns:a16="http://schemas.microsoft.com/office/drawing/2014/main" id="{FC81FB21-5DA0-4720-B35F-1CAD5CBC9DBB}"/>
              </a:ext>
            </a:extLst>
          </p:cNvPr>
          <p:cNvCxnSpPr>
            <a:cxnSpLocks/>
          </p:cNvCxnSpPr>
          <p:nvPr/>
        </p:nvCxnSpPr>
        <p:spPr>
          <a:xfrm flipV="1">
            <a:off x="9036587" y="2347158"/>
            <a:ext cx="0" cy="3573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E293F722-ED1E-4DA7-B2D2-A399D2D98A7E}"/>
              </a:ext>
            </a:extLst>
          </p:cNvPr>
          <p:cNvCxnSpPr>
            <a:cxnSpLocks/>
          </p:cNvCxnSpPr>
          <p:nvPr/>
        </p:nvCxnSpPr>
        <p:spPr>
          <a:xfrm flipH="1">
            <a:off x="8192269" y="3211470"/>
            <a:ext cx="263922" cy="1619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D1595306-051D-4901-8A93-3606DE7B3FB8}"/>
              </a:ext>
            </a:extLst>
          </p:cNvPr>
          <p:cNvGrpSpPr/>
          <p:nvPr/>
        </p:nvGrpSpPr>
        <p:grpSpPr>
          <a:xfrm>
            <a:off x="7444097" y="1715171"/>
            <a:ext cx="859967" cy="1103928"/>
            <a:chOff x="7066042" y="4549737"/>
            <a:chExt cx="859967" cy="1103928"/>
          </a:xfrm>
        </p:grpSpPr>
        <p:pic>
          <p:nvPicPr>
            <p:cNvPr id="44" name="Picture 43">
              <a:extLst>
                <a:ext uri="{FF2B5EF4-FFF2-40B4-BE49-F238E27FC236}">
                  <a16:creationId xmlns:a16="http://schemas.microsoft.com/office/drawing/2014/main" id="{01D8BB3F-E887-43AC-83FF-2584E93E6D62}"/>
                </a:ext>
              </a:extLst>
            </p:cNvPr>
            <p:cNvPicPr>
              <a:picLocks noChangeAspect="1"/>
            </p:cNvPicPr>
            <p:nvPr/>
          </p:nvPicPr>
          <p:blipFill rotWithShape="1">
            <a:blip r:embed="rId9" cstate="print">
              <a:duotone>
                <a:schemeClr val="accent3">
                  <a:shade val="45000"/>
                  <a:satMod val="135000"/>
                </a:schemeClr>
                <a:prstClr val="white"/>
              </a:duotone>
              <a:extLst>
                <a:ext uri="{BEBA8EAE-BF5A-486C-A8C5-ECC9F3942E4B}">
                  <a14:imgProps xmlns:a14="http://schemas.microsoft.com/office/drawing/2010/main">
                    <a14:imgLayer r:embed="rId10">
                      <a14:imgEffect>
                        <a14:backgroundRemoval t="58716" b="100000" l="0" r="100000">
                          <a14:backgroundMark x1="68548" y1="91743" x2="68548" y2="91743"/>
                          <a14:backgroundMark x1="76613" y1="93578" x2="76613" y2="93578"/>
                          <a14:backgroundMark x1="70968" y1="89908" x2="70968" y2="89908"/>
                          <a14:backgroundMark x1="70968" y1="89908" x2="70968" y2="89908"/>
                          <a14:backgroundMark x1="70968" y1="89908" x2="70968" y2="89908"/>
                          <a14:backgroundMark x1="65323" y1="85321" x2="65323" y2="85321"/>
                          <a14:backgroundMark x1="61290" y1="87156" x2="61290" y2="87156"/>
                          <a14:backgroundMark x1="61290" y1="88991" x2="61290" y2="88991"/>
                          <a14:backgroundMark x1="61290" y1="88991" x2="61290" y2="88991"/>
                          <a14:backgroundMark x1="62097" y1="98165" x2="63710" y2="96330"/>
                          <a14:backgroundMark x1="63710" y1="96330" x2="63710" y2="96330"/>
                          <a14:backgroundMark x1="64516" y1="96330" x2="64516" y2="96330"/>
                          <a14:backgroundMark x1="72581" y1="97248" x2="72581" y2="97248"/>
                          <a14:backgroundMark x1="74194" y1="95413" x2="74194" y2="95413"/>
                          <a14:backgroundMark x1="75000" y1="92661" x2="75000" y2="92661"/>
                          <a14:backgroundMark x1="75806" y1="88991" x2="75806" y2="88991"/>
                          <a14:backgroundMark x1="75000" y1="88073" x2="75000" y2="88073"/>
                          <a14:backgroundMark x1="75000" y1="88073" x2="75000" y2="88073"/>
                        </a14:backgroundRemoval>
                      </a14:imgEffect>
                    </a14:imgLayer>
                  </a14:imgProps>
                </a:ext>
                <a:ext uri="{28A0092B-C50C-407E-A947-70E740481C1C}">
                  <a14:useLocalDpi xmlns:a14="http://schemas.microsoft.com/office/drawing/2010/main" val="0"/>
                </a:ext>
              </a:extLst>
            </a:blip>
            <a:srcRect l="1663" t="58963" r="9798" b="3235"/>
            <a:stretch/>
          </p:blipFill>
          <p:spPr>
            <a:xfrm>
              <a:off x="7172264" y="5280897"/>
              <a:ext cx="678825" cy="254726"/>
            </a:xfrm>
            <a:prstGeom prst="rect">
              <a:avLst/>
            </a:prstGeom>
            <a:ln>
              <a:noFill/>
            </a:ln>
          </p:spPr>
        </p:pic>
        <p:pic>
          <p:nvPicPr>
            <p:cNvPr id="45" name="Picture 44">
              <a:extLst>
                <a:ext uri="{FF2B5EF4-FFF2-40B4-BE49-F238E27FC236}">
                  <a16:creationId xmlns:a16="http://schemas.microsoft.com/office/drawing/2014/main" id="{A6776AB8-7679-4EB2-B9F1-4CB9D6BF1A57}"/>
                </a:ext>
              </a:extLst>
            </p:cNvPr>
            <p:cNvPicPr>
              <a:picLocks noChangeAspect="1"/>
            </p:cNvPicPr>
            <p:nvPr/>
          </p:nvPicPr>
          <p:blipFill>
            <a:blip r:embed="rId11" cstate="print">
              <a:duotone>
                <a:schemeClr val="accent3">
                  <a:shade val="45000"/>
                  <a:satMod val="135000"/>
                </a:schemeClr>
                <a:prstClr val="white"/>
              </a:duotone>
              <a:extLst>
                <a:ext uri="{BEBA8EAE-BF5A-486C-A8C5-ECC9F3942E4B}">
                  <a14:imgProps xmlns:a14="http://schemas.microsoft.com/office/drawing/2010/main">
                    <a14:imgLayer r:embed="rId12">
                      <a14:imgEffect>
                        <a14:backgroundRemoval t="9217" b="100000" l="0" r="100000"/>
                      </a14:imgEffect>
                    </a14:imgLayer>
                  </a14:imgProps>
                </a:ext>
                <a:ext uri="{28A0092B-C50C-407E-A947-70E740481C1C}">
                  <a14:useLocalDpi xmlns:a14="http://schemas.microsoft.com/office/drawing/2010/main" val="0"/>
                </a:ext>
              </a:extLst>
            </a:blip>
            <a:stretch>
              <a:fillRect/>
            </a:stretch>
          </p:blipFill>
          <p:spPr>
            <a:xfrm>
              <a:off x="7172264" y="4599505"/>
              <a:ext cx="625146" cy="582219"/>
            </a:xfrm>
            <a:prstGeom prst="rect">
              <a:avLst/>
            </a:prstGeom>
            <a:ln>
              <a:noFill/>
            </a:ln>
          </p:spPr>
        </p:pic>
        <p:sp>
          <p:nvSpPr>
            <p:cNvPr id="46" name="Rectangle 45">
              <a:extLst>
                <a:ext uri="{FF2B5EF4-FFF2-40B4-BE49-F238E27FC236}">
                  <a16:creationId xmlns:a16="http://schemas.microsoft.com/office/drawing/2014/main" id="{D4681734-6745-4E0A-90CB-EFEDC90A52F8}"/>
                </a:ext>
              </a:extLst>
            </p:cNvPr>
            <p:cNvSpPr/>
            <p:nvPr/>
          </p:nvSpPr>
          <p:spPr>
            <a:xfrm>
              <a:off x="7066042" y="4549737"/>
              <a:ext cx="859967" cy="1103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latin typeface="Trebuchet MS" panose="020B0603020202020204" pitchFamily="34" charset="0"/>
              </a:endParaRPr>
            </a:p>
          </p:txBody>
        </p:sp>
      </p:grpSp>
      <p:sp>
        <p:nvSpPr>
          <p:cNvPr id="47" name="Rectangle 46">
            <a:extLst>
              <a:ext uri="{FF2B5EF4-FFF2-40B4-BE49-F238E27FC236}">
                <a16:creationId xmlns:a16="http://schemas.microsoft.com/office/drawing/2014/main" id="{365D8D6E-77F9-4D10-B136-2AD9C887336E}"/>
              </a:ext>
            </a:extLst>
          </p:cNvPr>
          <p:cNvSpPr/>
          <p:nvPr/>
        </p:nvSpPr>
        <p:spPr>
          <a:xfrm>
            <a:off x="9709880" y="1551069"/>
            <a:ext cx="1343680" cy="861774"/>
          </a:xfrm>
          <a:prstGeom prst="rect">
            <a:avLst/>
          </a:prstGeom>
          <a:solidFill>
            <a:schemeClr val="bg1"/>
          </a:solidFill>
        </p:spPr>
        <p:txBody>
          <a:bodyPr wrap="square" lIns="36000" tIns="0" rIns="0" bIns="0">
            <a:spAutoFit/>
          </a:bodyPr>
          <a:lstStyle/>
          <a:p>
            <a:r>
              <a:rPr lang="en-GB" sz="1400" dirty="0">
                <a:latin typeface="Trebuchet MS" panose="020B0603020202020204" pitchFamily="34" charset="0"/>
              </a:rPr>
              <a:t>Does a EU-made product meet UK product standards? </a:t>
            </a:r>
          </a:p>
        </p:txBody>
      </p:sp>
    </p:spTree>
    <p:extLst>
      <p:ext uri="{BB962C8B-B14F-4D97-AF65-F5344CB8AC3E}">
        <p14:creationId xmlns:p14="http://schemas.microsoft.com/office/powerpoint/2010/main" val="874635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6E25CD-FC22-4257-B06C-9CAE3C6B27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29835" y="300906"/>
            <a:ext cx="791287" cy="745282"/>
          </a:xfrm>
          <a:prstGeom prst="rect">
            <a:avLst/>
          </a:prstGeom>
        </p:spPr>
      </p:pic>
      <p:pic>
        <p:nvPicPr>
          <p:cNvPr id="5" name="Picture 4">
            <a:extLst>
              <a:ext uri="{FF2B5EF4-FFF2-40B4-BE49-F238E27FC236}">
                <a16:creationId xmlns:a16="http://schemas.microsoft.com/office/drawing/2014/main" id="{A3BE9041-A573-4435-8496-ED8C1A7D9E7C}"/>
              </a:ext>
            </a:extLst>
          </p:cNvPr>
          <p:cNvPicPr>
            <a:picLocks noChangeAspect="1"/>
          </p:cNvPicPr>
          <p:nvPr/>
        </p:nvPicPr>
        <p:blipFill>
          <a:blip r:embed="rId3"/>
          <a:stretch>
            <a:fillRect/>
          </a:stretch>
        </p:blipFill>
        <p:spPr>
          <a:xfrm>
            <a:off x="-859" y="6309312"/>
            <a:ext cx="12192859" cy="548688"/>
          </a:xfrm>
          <a:prstGeom prst="rect">
            <a:avLst/>
          </a:prstGeom>
        </p:spPr>
      </p:pic>
      <p:sp>
        <p:nvSpPr>
          <p:cNvPr id="6" name="Slide Number Placeholder 8">
            <a:extLst>
              <a:ext uri="{FF2B5EF4-FFF2-40B4-BE49-F238E27FC236}">
                <a16:creationId xmlns:a16="http://schemas.microsoft.com/office/drawing/2014/main" id="{3477D4DE-8839-43B0-B06C-9DDC60C375B0}"/>
              </a:ext>
            </a:extLst>
          </p:cNvPr>
          <p:cNvSpPr txBox="1">
            <a:spLocks/>
          </p:cNvSpPr>
          <p:nvPr/>
        </p:nvSpPr>
        <p:spPr>
          <a:xfrm>
            <a:off x="416858" y="6519831"/>
            <a:ext cx="3118989" cy="14930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050" dirty="0">
                <a:solidFill>
                  <a:srgbClr val="4A4A4A"/>
                </a:solidFill>
              </a:rPr>
              <a:t>© Global Counsel 2018</a:t>
            </a:r>
          </a:p>
        </p:txBody>
      </p:sp>
      <p:cxnSp>
        <p:nvCxnSpPr>
          <p:cNvPr id="7" name="Straight Connector 6">
            <a:extLst>
              <a:ext uri="{FF2B5EF4-FFF2-40B4-BE49-F238E27FC236}">
                <a16:creationId xmlns:a16="http://schemas.microsoft.com/office/drawing/2014/main" id="{1537709D-2F4A-4004-AB07-1D17EAF36DA2}"/>
              </a:ext>
            </a:extLst>
          </p:cNvPr>
          <p:cNvCxnSpPr>
            <a:cxnSpLocks/>
          </p:cNvCxnSpPr>
          <p:nvPr/>
        </p:nvCxnSpPr>
        <p:spPr>
          <a:xfrm>
            <a:off x="508000" y="1268413"/>
            <a:ext cx="11313122" cy="0"/>
          </a:xfrm>
          <a:prstGeom prst="line">
            <a:avLst/>
          </a:prstGeom>
          <a:ln w="12700">
            <a:solidFill>
              <a:srgbClr val="465A23"/>
            </a:solidFill>
          </a:ln>
          <a:effectLst/>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19E7DC56-34F3-4680-BFF8-D75C96BBA978}"/>
              </a:ext>
            </a:extLst>
          </p:cNvPr>
          <p:cNvSpPr txBox="1">
            <a:spLocks/>
          </p:cNvSpPr>
          <p:nvPr/>
        </p:nvSpPr>
        <p:spPr>
          <a:xfrm>
            <a:off x="416858" y="387363"/>
            <a:ext cx="8886164" cy="7699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2000" b="1" kern="1200">
                <a:solidFill>
                  <a:schemeClr val="tx1"/>
                </a:solidFill>
                <a:latin typeface="+mj-lt"/>
                <a:ea typeface="+mj-ea"/>
                <a:cs typeface="+mj-cs"/>
              </a:defRPr>
            </a:lvl1pPr>
          </a:lstStyle>
          <a:p>
            <a:pPr algn="l"/>
            <a:r>
              <a:rPr lang="en-US" dirty="0">
                <a:latin typeface="Trebuchet MS" panose="020B0603020202020204" pitchFamily="34" charset="0"/>
              </a:rPr>
              <a:t>Issues checklist</a:t>
            </a:r>
            <a:endParaRPr lang="en-GB" dirty="0">
              <a:latin typeface="Trebuchet MS" panose="020B0603020202020204" pitchFamily="34" charset="0"/>
            </a:endParaRPr>
          </a:p>
        </p:txBody>
      </p:sp>
      <p:graphicFrame>
        <p:nvGraphicFramePr>
          <p:cNvPr id="8" name="Table 7">
            <a:extLst>
              <a:ext uri="{FF2B5EF4-FFF2-40B4-BE49-F238E27FC236}">
                <a16:creationId xmlns:a16="http://schemas.microsoft.com/office/drawing/2014/main" id="{82F5A415-6212-478B-BE7B-D0FB02A9A612}"/>
              </a:ext>
            </a:extLst>
          </p:cNvPr>
          <p:cNvGraphicFramePr>
            <a:graphicFrameLocks noGrp="1"/>
          </p:cNvGraphicFramePr>
          <p:nvPr>
            <p:extLst>
              <p:ext uri="{D42A27DB-BD31-4B8C-83A1-F6EECF244321}">
                <p14:modId xmlns:p14="http://schemas.microsoft.com/office/powerpoint/2010/main" val="695755621"/>
              </p:ext>
            </p:extLst>
          </p:nvPr>
        </p:nvGraphicFramePr>
        <p:xfrm>
          <a:off x="812369" y="1363361"/>
          <a:ext cx="10566401" cy="4921200"/>
        </p:xfrm>
        <a:graphic>
          <a:graphicData uri="http://schemas.openxmlformats.org/drawingml/2006/table">
            <a:tbl>
              <a:tblPr/>
              <a:tblGrid>
                <a:gridCol w="1454925">
                  <a:extLst>
                    <a:ext uri="{9D8B030D-6E8A-4147-A177-3AD203B41FA5}">
                      <a16:colId xmlns:a16="http://schemas.microsoft.com/office/drawing/2014/main" val="20000"/>
                    </a:ext>
                  </a:extLst>
                </a:gridCol>
                <a:gridCol w="231879">
                  <a:extLst>
                    <a:ext uri="{9D8B030D-6E8A-4147-A177-3AD203B41FA5}">
                      <a16:colId xmlns:a16="http://schemas.microsoft.com/office/drawing/2014/main" val="29649288"/>
                    </a:ext>
                  </a:extLst>
                </a:gridCol>
                <a:gridCol w="2045990">
                  <a:extLst>
                    <a:ext uri="{9D8B030D-6E8A-4147-A177-3AD203B41FA5}">
                      <a16:colId xmlns:a16="http://schemas.microsoft.com/office/drawing/2014/main" val="20001"/>
                    </a:ext>
                  </a:extLst>
                </a:gridCol>
                <a:gridCol w="231879">
                  <a:extLst>
                    <a:ext uri="{9D8B030D-6E8A-4147-A177-3AD203B41FA5}">
                      <a16:colId xmlns:a16="http://schemas.microsoft.com/office/drawing/2014/main" val="4276363932"/>
                    </a:ext>
                  </a:extLst>
                </a:gridCol>
                <a:gridCol w="2045990">
                  <a:extLst>
                    <a:ext uri="{9D8B030D-6E8A-4147-A177-3AD203B41FA5}">
                      <a16:colId xmlns:a16="http://schemas.microsoft.com/office/drawing/2014/main" val="3247892109"/>
                    </a:ext>
                  </a:extLst>
                </a:gridCol>
                <a:gridCol w="231879">
                  <a:extLst>
                    <a:ext uri="{9D8B030D-6E8A-4147-A177-3AD203B41FA5}">
                      <a16:colId xmlns:a16="http://schemas.microsoft.com/office/drawing/2014/main" val="3532598976"/>
                    </a:ext>
                  </a:extLst>
                </a:gridCol>
                <a:gridCol w="2045990">
                  <a:extLst>
                    <a:ext uri="{9D8B030D-6E8A-4147-A177-3AD203B41FA5}">
                      <a16:colId xmlns:a16="http://schemas.microsoft.com/office/drawing/2014/main" val="1472236012"/>
                    </a:ext>
                  </a:extLst>
                </a:gridCol>
                <a:gridCol w="231879">
                  <a:extLst>
                    <a:ext uri="{9D8B030D-6E8A-4147-A177-3AD203B41FA5}">
                      <a16:colId xmlns:a16="http://schemas.microsoft.com/office/drawing/2014/main" val="35241465"/>
                    </a:ext>
                  </a:extLst>
                </a:gridCol>
                <a:gridCol w="2045990">
                  <a:extLst>
                    <a:ext uri="{9D8B030D-6E8A-4147-A177-3AD203B41FA5}">
                      <a16:colId xmlns:a16="http://schemas.microsoft.com/office/drawing/2014/main" val="20002"/>
                    </a:ext>
                  </a:extLst>
                </a:gridCol>
              </a:tblGrid>
              <a:tr h="252000">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algn="l"/>
                      <a:endParaRPr lang="en-GB" sz="1000" b="1" dirty="0">
                        <a:latin typeface="Trebuchet MS" panose="020B0603020202020204" pitchFamily="34" charset="0"/>
                      </a:endParaRPr>
                    </a:p>
                  </a:txBody>
                  <a:tcPr marL="71035" marR="71035" marT="36000" marB="36000" anchor="b">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algn="l"/>
                      <a:r>
                        <a:rPr lang="en-GB" sz="1000" b="1" dirty="0">
                          <a:latin typeface="Trebuchet MS" panose="020B0603020202020204" pitchFamily="34" charset="0"/>
                        </a:rPr>
                        <a:t>EEA plus</a:t>
                      </a:r>
                    </a:p>
                  </a:txBody>
                  <a:tcPr marL="71035" marR="71035" marT="36000" marB="36000" anchor="b">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algn="l"/>
                      <a:endParaRPr lang="en-GB" sz="1000" b="1" dirty="0">
                        <a:latin typeface="Trebuchet MS" panose="020B0603020202020204" pitchFamily="34" charset="0"/>
                      </a:endParaRPr>
                    </a:p>
                  </a:txBody>
                  <a:tcPr marL="71035" marR="71035" marT="36000" marB="36000" anchor="b">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algn="l"/>
                      <a:r>
                        <a:rPr lang="en-GB" sz="1000" b="1" dirty="0">
                          <a:latin typeface="Trebuchet MS" panose="020B0603020202020204" pitchFamily="34" charset="0"/>
                        </a:rPr>
                        <a:t>Flexible participation</a:t>
                      </a:r>
                    </a:p>
                  </a:txBody>
                  <a:tcPr marL="71035" marR="71035" marT="36000" marB="36000" anchor="b">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algn="l"/>
                      <a:endParaRPr lang="en-GB" sz="1000" b="1" dirty="0">
                        <a:latin typeface="Trebuchet MS" panose="020B0603020202020204" pitchFamily="34" charset="0"/>
                      </a:endParaRPr>
                    </a:p>
                  </a:txBody>
                  <a:tcPr marL="71035" marR="71035" marT="36000" marB="36000" anchor="b">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algn="l"/>
                      <a:r>
                        <a:rPr lang="en-GB" sz="1000" b="1" dirty="0">
                          <a:latin typeface="Trebuchet MS" panose="020B0603020202020204" pitchFamily="34" charset="0"/>
                        </a:rPr>
                        <a:t>FTA plus</a:t>
                      </a:r>
                    </a:p>
                  </a:txBody>
                  <a:tcPr marL="71035" marR="71035" marT="36000" marB="36000" anchor="b">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algn="l"/>
                      <a:endParaRPr lang="en-GB" sz="1000" b="1" dirty="0">
                        <a:latin typeface="Trebuchet MS" panose="020B0603020202020204" pitchFamily="34" charset="0"/>
                      </a:endParaRPr>
                    </a:p>
                  </a:txBody>
                  <a:tcPr marL="71035" marR="71035" marT="36000" marB="36000" anchor="b">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algn="l"/>
                      <a:r>
                        <a:rPr lang="en-GB" sz="1000" b="1" dirty="0">
                          <a:latin typeface="Trebuchet MS" panose="020B0603020202020204" pitchFamily="34" charset="0"/>
                        </a:rPr>
                        <a:t>Hard Brexit</a:t>
                      </a:r>
                    </a:p>
                  </a:txBody>
                  <a:tcPr marL="71035" marR="71035" marT="36000" marB="36000" anchor="b">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82400">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latin typeface="Trebuchet MS" panose="020B0603020202020204" pitchFamily="34" charset="0"/>
                        </a:rPr>
                        <a:t>Goods trade</a:t>
                      </a:r>
                    </a:p>
                  </a:txBody>
                  <a:tcPr marL="71035" marR="71035" marT="36000" marB="36000"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65A23"/>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dirty="0">
                          <a:latin typeface="Trebuchet MS" panose="020B0603020202020204" pitchFamily="34" charset="0"/>
                        </a:rPr>
                        <a:t>Full participation in single market for goods</a:t>
                      </a: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65A23"/>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dirty="0">
                          <a:latin typeface="Trebuchet MS" panose="020B0603020202020204" pitchFamily="34" charset="0"/>
                        </a:rPr>
                        <a:t>Full participation in single</a:t>
                      </a:r>
                      <a:r>
                        <a:rPr lang="en-GB" sz="1000" b="0" baseline="0" dirty="0">
                          <a:latin typeface="Trebuchet MS" panose="020B0603020202020204" pitchFamily="34" charset="0"/>
                        </a:rPr>
                        <a:t> market for goods</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D37825"/>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dirty="0">
                          <a:latin typeface="Trebuchet MS" panose="020B0603020202020204" pitchFamily="34" charset="0"/>
                        </a:rPr>
                        <a:t>Tariff free market access;</a:t>
                      </a:r>
                      <a:r>
                        <a:rPr lang="en-GB" sz="1000" b="0" baseline="0" dirty="0">
                          <a:latin typeface="Trebuchet MS" panose="020B0603020202020204" pitchFamily="34" charset="0"/>
                        </a:rPr>
                        <a:t> non-tariff barriers emerge</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000" b="0" dirty="0">
                        <a:solidFill>
                          <a:schemeClr val="accent2"/>
                        </a:solidFill>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C3022"/>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dirty="0">
                          <a:latin typeface="Trebuchet MS" panose="020B0603020202020204" pitchFamily="34" charset="0"/>
                        </a:rPr>
                        <a:t>MFN tariffs;</a:t>
                      </a:r>
                      <a:r>
                        <a:rPr lang="en-GB" sz="1000" b="0" baseline="0" dirty="0">
                          <a:latin typeface="Trebuchet MS" panose="020B0603020202020204" pitchFamily="34" charset="0"/>
                        </a:rPr>
                        <a:t> non-tariff barriers emerge</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82400">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1" baseline="0" dirty="0">
                          <a:solidFill>
                            <a:schemeClr val="tx1"/>
                          </a:solidFill>
                          <a:latin typeface="Trebuchet MS" panose="020B0603020202020204" pitchFamily="34" charset="0"/>
                        </a:rPr>
                        <a:t>Services trade</a:t>
                      </a:r>
                      <a:endParaRPr lang="en-GB" sz="1000" b="1" dirty="0">
                        <a:solidFill>
                          <a:schemeClr val="tx1"/>
                        </a:solidFill>
                        <a:latin typeface="Trebuchet MS" panose="020B0603020202020204" pitchFamily="34" charset="0"/>
                      </a:endParaRPr>
                    </a:p>
                  </a:txBody>
                  <a:tcPr marL="71035" marR="71035" marT="36000" marB="36000"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65A23"/>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Full participation</a:t>
                      </a:r>
                      <a:r>
                        <a:rPr lang="en-GB" sz="1000" b="0" baseline="0" dirty="0">
                          <a:latin typeface="Trebuchet MS" panose="020B0603020202020204" pitchFamily="34" charset="0"/>
                        </a:rPr>
                        <a:t> in single market for services, but practical problems possible</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lvl="0" indent="0" algn="l" defTabSz="710397" rtl="0" eaLnBrk="1" fontAlgn="auto" latinLnBrk="0" hangingPunct="1">
                        <a:lnSpc>
                          <a:spcPct val="100000"/>
                        </a:lnSpc>
                        <a:spcBef>
                          <a:spcPts val="0"/>
                        </a:spcBef>
                        <a:spcAft>
                          <a:spcPts val="0"/>
                        </a:spcAft>
                        <a:buClrTx/>
                        <a:buSzTx/>
                        <a:buFontTx/>
                        <a:buNone/>
                        <a:tabLst/>
                        <a:defRPr/>
                      </a:pP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65A23">
                        <a:lumMod val="40000"/>
                        <a:lumOff val="60000"/>
                      </a:srgbClr>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lvl="0" indent="0" algn="l" defTabSz="710397" rtl="0" eaLnBrk="1" fontAlgn="auto" latinLnBrk="0" hangingPunct="1">
                        <a:lnSpc>
                          <a:spcPct val="100000"/>
                        </a:lnSpc>
                        <a:spcBef>
                          <a:spcPts val="0"/>
                        </a:spcBef>
                        <a:spcAft>
                          <a:spcPts val="0"/>
                        </a:spcAft>
                        <a:buClrTx/>
                        <a:buSzTx/>
                        <a:buFontTx/>
                        <a:buNone/>
                        <a:tabLst/>
                        <a:defRPr/>
                      </a:pPr>
                      <a:r>
                        <a:rPr lang="en-GB" sz="1000" b="0" dirty="0">
                          <a:latin typeface="Trebuchet MS" panose="020B0603020202020204" pitchFamily="34" charset="0"/>
                        </a:rPr>
                        <a:t>Partial participation</a:t>
                      </a:r>
                      <a:r>
                        <a:rPr lang="en-GB" sz="1000" b="0" baseline="0" dirty="0">
                          <a:latin typeface="Trebuchet MS" panose="020B0603020202020204" pitchFamily="34" charset="0"/>
                        </a:rPr>
                        <a:t> in single market for services; practical problems possible</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C3022">
                        <a:lumMod val="40000"/>
                        <a:lumOff val="60000"/>
                      </a:srgbClr>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Partial</a:t>
                      </a:r>
                      <a:r>
                        <a:rPr lang="en-GB" sz="1000" b="0" baseline="0" dirty="0">
                          <a:latin typeface="Trebuchet MS" panose="020B0603020202020204" pitchFamily="34" charset="0"/>
                        </a:rPr>
                        <a:t> a</a:t>
                      </a:r>
                      <a:r>
                        <a:rPr lang="en-GB" sz="1000" b="0" dirty="0">
                          <a:latin typeface="Trebuchet MS" panose="020B0603020202020204" pitchFamily="34" charset="0"/>
                        </a:rPr>
                        <a:t>ccess through equivalence regimes or GATS terms</a:t>
                      </a: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solidFill>
                          <a:schemeClr val="accent2"/>
                        </a:solidFill>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C3022"/>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GATS terms only, limiting</a:t>
                      </a:r>
                      <a:r>
                        <a:rPr lang="en-GB" sz="1000" b="0" baseline="0" dirty="0">
                          <a:latin typeface="Trebuchet MS" panose="020B0603020202020204" pitchFamily="34" charset="0"/>
                        </a:rPr>
                        <a:t> access without establishment</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82400">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1" dirty="0">
                          <a:solidFill>
                            <a:schemeClr val="tx1"/>
                          </a:solidFill>
                          <a:latin typeface="Trebuchet MS" panose="020B0603020202020204" pitchFamily="34" charset="0"/>
                        </a:rPr>
                        <a:t>Sectoral regulation</a:t>
                      </a:r>
                    </a:p>
                  </a:txBody>
                  <a:tcPr marL="71035" marR="71035" marT="36000" marB="36000"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65A23">
                        <a:lumMod val="40000"/>
                        <a:lumOff val="60000"/>
                      </a:srgbClr>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UK adopts EU legislation;</a:t>
                      </a:r>
                      <a:r>
                        <a:rPr lang="en-GB" sz="1000" b="0" baseline="0" dirty="0">
                          <a:latin typeface="Trebuchet MS" panose="020B0603020202020204" pitchFamily="34" charset="0"/>
                        </a:rPr>
                        <a:t> unclear whether UK would have meaningful influence</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lvl="0" indent="0" algn="l" defTabSz="710397" rtl="0" eaLnBrk="1" fontAlgn="auto" latinLnBrk="0" hangingPunct="1">
                        <a:lnSpc>
                          <a:spcPct val="100000"/>
                        </a:lnSpc>
                        <a:spcBef>
                          <a:spcPts val="0"/>
                        </a:spcBef>
                        <a:spcAft>
                          <a:spcPts val="0"/>
                        </a:spcAft>
                        <a:buClrTx/>
                        <a:buSzTx/>
                        <a:buFontTx/>
                        <a:buNone/>
                        <a:tabLst/>
                        <a:defRPr/>
                      </a:pP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D37825"/>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UK adopts relevant legislation;</a:t>
                      </a:r>
                      <a:r>
                        <a:rPr lang="en-GB" sz="1000" b="0" baseline="0" dirty="0">
                          <a:latin typeface="Trebuchet MS" panose="020B0603020202020204" pitchFamily="34" charset="0"/>
                        </a:rPr>
                        <a:t> unclear whether meaningful influence</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C3022">
                        <a:lumMod val="40000"/>
                        <a:lumOff val="60000"/>
                      </a:srgbClr>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Separate regulation, but cooperation</a:t>
                      </a: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solidFill>
                          <a:schemeClr val="accent2"/>
                        </a:solidFill>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C3022"/>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Separate</a:t>
                      </a:r>
                      <a:r>
                        <a:rPr lang="en-GB" sz="1000" b="0" baseline="0" dirty="0">
                          <a:latin typeface="Trebuchet MS" panose="020B0603020202020204" pitchFamily="34" charset="0"/>
                        </a:rPr>
                        <a:t> regulation, meaning dual regulation for exporting firms</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82400">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1" dirty="0">
                          <a:solidFill>
                            <a:schemeClr val="tx1"/>
                          </a:solidFill>
                          <a:latin typeface="Trebuchet MS" panose="020B0603020202020204" pitchFamily="34" charset="0"/>
                        </a:rPr>
                        <a:t>State aid</a:t>
                      </a:r>
                      <a:r>
                        <a:rPr lang="en-GB" sz="1000" b="1" baseline="0" dirty="0">
                          <a:solidFill>
                            <a:schemeClr val="tx1"/>
                          </a:solidFill>
                          <a:latin typeface="Trebuchet MS" panose="020B0603020202020204" pitchFamily="34" charset="0"/>
                        </a:rPr>
                        <a:t> and competition policy</a:t>
                      </a:r>
                      <a:endParaRPr lang="en-GB" sz="1000" b="1" dirty="0">
                        <a:solidFill>
                          <a:schemeClr val="tx1"/>
                        </a:solidFill>
                        <a:latin typeface="Trebuchet MS" panose="020B0603020202020204" pitchFamily="34" charset="0"/>
                      </a:endParaRPr>
                    </a:p>
                  </a:txBody>
                  <a:tcPr marL="71035" marR="71035" marT="36000" marB="36000"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65A23"/>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UK adopts EU policies and participates in EU system</a:t>
                      </a: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65A23">
                        <a:lumMod val="40000"/>
                        <a:lumOff val="60000"/>
                      </a:srgbClr>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Unclear, but some cooperation likely at a minimum</a:t>
                      </a: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C3022">
                        <a:lumMod val="40000"/>
                        <a:lumOff val="60000"/>
                      </a:srgbClr>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Separate</a:t>
                      </a:r>
                      <a:r>
                        <a:rPr lang="en-GB" sz="1000" b="0" baseline="0" dirty="0">
                          <a:latin typeface="Trebuchet MS" panose="020B0603020202020204" pitchFamily="34" charset="0"/>
                        </a:rPr>
                        <a:t> rules, process; cooperation possible; divergent industrial policy</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solidFill>
                          <a:schemeClr val="accent2"/>
                        </a:solidFill>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C3022"/>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Separate</a:t>
                      </a:r>
                      <a:r>
                        <a:rPr lang="en-GB" sz="1000" b="0" baseline="0" dirty="0">
                          <a:latin typeface="Trebuchet MS" panose="020B0603020202020204" pitchFamily="34" charset="0"/>
                        </a:rPr>
                        <a:t> rules and process; divergent industrial policy; scope for policy conflict</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82400">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1" dirty="0">
                          <a:solidFill>
                            <a:schemeClr val="tx1"/>
                          </a:solidFill>
                          <a:latin typeface="Trebuchet MS" panose="020B0603020202020204" pitchFamily="34" charset="0"/>
                        </a:rPr>
                        <a:t>Data location</a:t>
                      </a:r>
                      <a:r>
                        <a:rPr lang="en-GB" sz="1000" b="1" baseline="0" dirty="0">
                          <a:solidFill>
                            <a:schemeClr val="tx1"/>
                          </a:solidFill>
                          <a:latin typeface="Trebuchet MS" panose="020B0603020202020204" pitchFamily="34" charset="0"/>
                        </a:rPr>
                        <a:t> and transfer rights</a:t>
                      </a:r>
                      <a:endParaRPr lang="en-GB" sz="1000" b="1" dirty="0">
                        <a:solidFill>
                          <a:schemeClr val="tx1"/>
                        </a:solidFill>
                        <a:latin typeface="Trebuchet MS" panose="020B0603020202020204" pitchFamily="34" charset="0"/>
                      </a:endParaRPr>
                    </a:p>
                  </a:txBody>
                  <a:tcPr marL="71035" marR="71035" marT="36000" marB="36000"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65A23"/>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UK adopts EU policies and participates in EU system</a:t>
                      </a: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65A23">
                        <a:lumMod val="40000"/>
                        <a:lumOff val="60000"/>
                      </a:srgbClr>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Either participation in EU system or separate</a:t>
                      </a:r>
                      <a:r>
                        <a:rPr lang="en-GB" sz="1000" b="0" baseline="0" dirty="0">
                          <a:latin typeface="Trebuchet MS" panose="020B0603020202020204" pitchFamily="34" charset="0"/>
                        </a:rPr>
                        <a:t> agreement negotiated</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D37825"/>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Data protection agreement required</a:t>
                      </a: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solidFill>
                          <a:schemeClr val="accent2"/>
                        </a:solidFill>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C3022">
                        <a:lumMod val="40000"/>
                        <a:lumOff val="60000"/>
                      </a:srgbClr>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Data protection agreement required; transition gap disruptive for business</a:t>
                      </a: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82400">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1" dirty="0">
                          <a:solidFill>
                            <a:schemeClr val="tx1"/>
                          </a:solidFill>
                          <a:latin typeface="Trebuchet MS" panose="020B0603020202020204" pitchFamily="34" charset="0"/>
                        </a:rPr>
                        <a:t>Free movement</a:t>
                      </a:r>
                    </a:p>
                  </a:txBody>
                  <a:tcPr marL="71035" marR="71035" marT="36000" marB="36000"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65A23">
                        <a:lumMod val="40000"/>
                        <a:lumOff val="60000"/>
                      </a:srgbClr>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latin typeface="Trebuchet MS" panose="020B0603020202020204" pitchFamily="34" charset="0"/>
                        </a:rPr>
                        <a:t>UK participates, with</a:t>
                      </a:r>
                      <a:r>
                        <a:rPr lang="en-GB" sz="1000" b="0" baseline="0" dirty="0">
                          <a:latin typeface="Trebuchet MS" panose="020B0603020202020204" pitchFamily="34" charset="0"/>
                        </a:rPr>
                        <a:t> possible scope for an emergency brake</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65A23">
                        <a:lumMod val="40000"/>
                        <a:lumOff val="60000"/>
                      </a:srgbClr>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latin typeface="Trebuchet MS" panose="020B0603020202020204" pitchFamily="34" charset="0"/>
                        </a:rPr>
                        <a:t>UK participates, with</a:t>
                      </a:r>
                      <a:r>
                        <a:rPr lang="en-GB" sz="1000" b="0" baseline="0" dirty="0">
                          <a:latin typeface="Trebuchet MS" panose="020B0603020202020204" pitchFamily="34" charset="0"/>
                        </a:rPr>
                        <a:t> scope for emergency brake or other concessions</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C3022">
                        <a:lumMod val="40000"/>
                        <a:lumOff val="60000"/>
                      </a:srgbClr>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latin typeface="Trebuchet MS" panose="020B0603020202020204" pitchFamily="34" charset="0"/>
                        </a:rPr>
                        <a:t>Rights for EU citizens living in UK;</a:t>
                      </a:r>
                      <a:r>
                        <a:rPr lang="en-GB" sz="1000" b="0" baseline="0" dirty="0">
                          <a:latin typeface="Trebuchet MS" panose="020B0603020202020204" pitchFamily="34" charset="0"/>
                        </a:rPr>
                        <a:t> preferential treatment for EU workers</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solidFill>
                          <a:schemeClr val="accent2"/>
                        </a:solidFill>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C3022"/>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End to free movement for UK; controls on EU migration likely</a:t>
                      </a: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82400">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1" dirty="0">
                          <a:solidFill>
                            <a:schemeClr val="tx1"/>
                          </a:solidFill>
                          <a:latin typeface="Trebuchet MS" panose="020B0603020202020204" pitchFamily="34" charset="0"/>
                        </a:rPr>
                        <a:t>Other</a:t>
                      </a:r>
                      <a:r>
                        <a:rPr lang="en-GB" sz="1000" b="1" baseline="0" dirty="0">
                          <a:solidFill>
                            <a:schemeClr val="tx1"/>
                          </a:solidFill>
                          <a:latin typeface="Trebuchet MS" panose="020B0603020202020204" pitchFamily="34" charset="0"/>
                        </a:rPr>
                        <a:t> h</a:t>
                      </a:r>
                      <a:r>
                        <a:rPr lang="en-GB" sz="1000" b="1" dirty="0">
                          <a:solidFill>
                            <a:schemeClr val="tx1"/>
                          </a:solidFill>
                          <a:latin typeface="Trebuchet MS" panose="020B0603020202020204" pitchFamily="34" charset="0"/>
                        </a:rPr>
                        <a:t>orizontal policies</a:t>
                      </a:r>
                    </a:p>
                  </a:txBody>
                  <a:tcPr marL="71035" marR="71035" marT="36000" marB="36000"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65A23">
                        <a:lumMod val="40000"/>
                        <a:lumOff val="60000"/>
                      </a:srgbClr>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Environment, health</a:t>
                      </a:r>
                      <a:r>
                        <a:rPr lang="en-GB" sz="1000" b="0" baseline="0" dirty="0">
                          <a:latin typeface="Trebuchet MS" panose="020B0603020202020204" pitchFamily="34" charset="0"/>
                        </a:rPr>
                        <a:t> &amp; safety, consumer protection </a:t>
                      </a:r>
                      <a:r>
                        <a:rPr lang="en-GB" sz="1000" b="0" baseline="0" dirty="0" err="1">
                          <a:latin typeface="Trebuchet MS" panose="020B0603020202020204" pitchFamily="34" charset="0"/>
                        </a:rPr>
                        <a:t>etc</a:t>
                      </a:r>
                      <a:r>
                        <a:rPr lang="en-GB" sz="1000" b="0" baseline="0" dirty="0">
                          <a:latin typeface="Trebuchet MS" panose="020B0603020202020204" pitchFamily="34" charset="0"/>
                        </a:rPr>
                        <a:t>; but less influence</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D37825"/>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Depends on extent of participation in single market; less influence</a:t>
                      </a: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C3022"/>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Very</a:t>
                      </a:r>
                      <a:r>
                        <a:rPr lang="en-GB" sz="1000" b="0" baseline="0" dirty="0">
                          <a:latin typeface="Trebuchet MS" panose="020B0603020202020204" pitchFamily="34" charset="0"/>
                        </a:rPr>
                        <a:t> l</a:t>
                      </a:r>
                      <a:r>
                        <a:rPr lang="en-GB" sz="1000" b="0" dirty="0">
                          <a:latin typeface="Trebuchet MS" panose="020B0603020202020204" pitchFamily="34" charset="0"/>
                        </a:rPr>
                        <a:t>imited</a:t>
                      </a: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solidFill>
                          <a:schemeClr val="accent2"/>
                        </a:solidFill>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C3022"/>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None</a:t>
                      </a: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9839229"/>
                  </a:ext>
                </a:extLst>
              </a:tr>
              <a:tr h="482400">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1" dirty="0">
                          <a:solidFill>
                            <a:schemeClr val="tx1"/>
                          </a:solidFill>
                          <a:latin typeface="Trebuchet MS" panose="020B0603020202020204" pitchFamily="34" charset="0"/>
                        </a:rPr>
                        <a:t>Flanking policies</a:t>
                      </a:r>
                    </a:p>
                  </a:txBody>
                  <a:tcPr marL="71035" marR="71035" marT="36000" marB="36000"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65A23"/>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Education,</a:t>
                      </a:r>
                      <a:r>
                        <a:rPr lang="en-GB" sz="1000" b="0" baseline="0" dirty="0">
                          <a:latin typeface="Trebuchet MS" panose="020B0603020202020204" pitchFamily="34" charset="0"/>
                        </a:rPr>
                        <a:t> research and development, culture </a:t>
                      </a:r>
                      <a:r>
                        <a:rPr lang="en-GB" sz="1000" b="0" baseline="0" dirty="0" err="1">
                          <a:latin typeface="Trebuchet MS" panose="020B0603020202020204" pitchFamily="34" charset="0"/>
                        </a:rPr>
                        <a:t>etc</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65A23">
                        <a:lumMod val="40000"/>
                        <a:lumOff val="60000"/>
                      </a:srgbClr>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To</a:t>
                      </a:r>
                      <a:r>
                        <a:rPr lang="en-GB" sz="1000" b="0" baseline="0" dirty="0">
                          <a:latin typeface="Trebuchet MS" panose="020B0603020202020204" pitchFamily="34" charset="0"/>
                        </a:rPr>
                        <a:t> be negotiated; UK would want to participate in education, research</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pPr marL="0" marR="0" lvl="0" indent="0" algn="l" defTabSz="710397" rtl="0" eaLnBrk="1" fontAlgn="auto" latinLnBrk="0" hangingPunct="1">
                        <a:lnSpc>
                          <a:spcPct val="100000"/>
                        </a:lnSpc>
                        <a:spcBef>
                          <a:spcPts val="0"/>
                        </a:spcBef>
                        <a:spcAft>
                          <a:spcPts val="0"/>
                        </a:spcAft>
                        <a:buClrTx/>
                        <a:buSzTx/>
                        <a:buFontTx/>
                        <a:buNone/>
                        <a:tabLst/>
                        <a:defRPr/>
                      </a:pP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D37825"/>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To</a:t>
                      </a:r>
                      <a:r>
                        <a:rPr lang="en-GB" sz="1000" b="0" baseline="0" dirty="0">
                          <a:latin typeface="Trebuchet MS" panose="020B0603020202020204" pitchFamily="34" charset="0"/>
                        </a:rPr>
                        <a:t> be negotiated; UK would want to participate in education, research</a:t>
                      </a:r>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solidFill>
                          <a:schemeClr val="accent2"/>
                        </a:solidFill>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C3022"/>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Limited; may be negotiated subsequently</a:t>
                      </a: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82400">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1" dirty="0">
                          <a:solidFill>
                            <a:schemeClr val="tx1"/>
                          </a:solidFill>
                          <a:latin typeface="Trebuchet MS" panose="020B0603020202020204" pitchFamily="34" charset="0"/>
                        </a:rPr>
                        <a:t>Money</a:t>
                      </a:r>
                    </a:p>
                  </a:txBody>
                  <a:tcPr marL="71035" marR="71035" marT="36000" marB="36000" anchor="ctr">
                    <a:lnL w="12700" cap="flat" cmpd="sng" algn="ctr">
                      <a:noFill/>
                      <a:prstDash val="solid"/>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65A23">
                        <a:lumMod val="40000"/>
                        <a:lumOff val="60000"/>
                      </a:srgbClr>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Still</a:t>
                      </a:r>
                      <a:r>
                        <a:rPr lang="en-GB" sz="1000" b="0" baseline="0" dirty="0">
                          <a:latin typeface="Trebuchet MS" panose="020B0603020202020204" pitchFamily="34" charset="0"/>
                        </a:rPr>
                        <a:t> l</a:t>
                      </a:r>
                      <a:r>
                        <a:rPr lang="en-GB" sz="1000" b="0" dirty="0">
                          <a:latin typeface="Trebuchet MS" panose="020B0603020202020204" pitchFamily="34" charset="0"/>
                        </a:rPr>
                        <a:t>arge contribution</a:t>
                      </a: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D37825"/>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Significant, but lower contribution</a:t>
                      </a: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C3022">
                        <a:lumMod val="40000"/>
                        <a:lumOff val="60000"/>
                      </a:srgbClr>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Possibly</a:t>
                      </a:r>
                      <a:r>
                        <a:rPr lang="en-GB" sz="1000" b="0" baseline="0" dirty="0">
                          <a:latin typeface="Trebuchet MS" panose="020B0603020202020204" pitchFamily="34" charset="0"/>
                        </a:rPr>
                        <a:t> a small</a:t>
                      </a:r>
                      <a:r>
                        <a:rPr lang="en-GB" sz="1000" b="0" dirty="0">
                          <a:latin typeface="Trebuchet MS" panose="020B0603020202020204" pitchFamily="34" charset="0"/>
                        </a:rPr>
                        <a:t>, indirect contribution</a:t>
                      </a: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endParaRPr lang="en-GB" sz="1000" b="0" dirty="0">
                        <a:solidFill>
                          <a:schemeClr val="accent2"/>
                        </a:solidFill>
                        <a:latin typeface="Trebuchet MS" panose="020B0603020202020204" pitchFamily="34" charset="0"/>
                      </a:endParaRP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C3022"/>
                    </a:solidFill>
                  </a:tcPr>
                </a:tc>
                <a:tc>
                  <a:txBody>
                    <a:bodyPr/>
                    <a:lstStyle>
                      <a:lvl1pPr marL="0" algn="l" defTabSz="495285" rtl="0" eaLnBrk="1" latinLnBrk="0" hangingPunct="1">
                        <a:defRPr sz="1950" kern="1200">
                          <a:solidFill>
                            <a:schemeClr val="dk1"/>
                          </a:solidFill>
                          <a:latin typeface="Trebuchet MS"/>
                        </a:defRPr>
                      </a:lvl1pPr>
                      <a:lvl2pPr marL="495285" algn="l" defTabSz="495285" rtl="0" eaLnBrk="1" latinLnBrk="0" hangingPunct="1">
                        <a:defRPr sz="1950" kern="1200">
                          <a:solidFill>
                            <a:schemeClr val="dk1"/>
                          </a:solidFill>
                          <a:latin typeface="Trebuchet MS"/>
                        </a:defRPr>
                      </a:lvl2pPr>
                      <a:lvl3pPr marL="990570" algn="l" defTabSz="495285" rtl="0" eaLnBrk="1" latinLnBrk="0" hangingPunct="1">
                        <a:defRPr sz="1950" kern="1200">
                          <a:solidFill>
                            <a:schemeClr val="dk1"/>
                          </a:solidFill>
                          <a:latin typeface="Trebuchet MS"/>
                        </a:defRPr>
                      </a:lvl3pPr>
                      <a:lvl4pPr marL="1485854" algn="l" defTabSz="495285" rtl="0" eaLnBrk="1" latinLnBrk="0" hangingPunct="1">
                        <a:defRPr sz="1950" kern="1200">
                          <a:solidFill>
                            <a:schemeClr val="dk1"/>
                          </a:solidFill>
                          <a:latin typeface="Trebuchet MS"/>
                        </a:defRPr>
                      </a:lvl4pPr>
                      <a:lvl5pPr marL="1981139" algn="l" defTabSz="495285" rtl="0" eaLnBrk="1" latinLnBrk="0" hangingPunct="1">
                        <a:defRPr sz="1950" kern="1200">
                          <a:solidFill>
                            <a:schemeClr val="dk1"/>
                          </a:solidFill>
                          <a:latin typeface="Trebuchet MS"/>
                        </a:defRPr>
                      </a:lvl5pPr>
                      <a:lvl6pPr marL="2476424" algn="l" defTabSz="495285" rtl="0" eaLnBrk="1" latinLnBrk="0" hangingPunct="1">
                        <a:defRPr sz="1950" kern="1200">
                          <a:solidFill>
                            <a:schemeClr val="dk1"/>
                          </a:solidFill>
                          <a:latin typeface="Trebuchet MS"/>
                        </a:defRPr>
                      </a:lvl6pPr>
                      <a:lvl7pPr marL="2971709" algn="l" defTabSz="495285" rtl="0" eaLnBrk="1" latinLnBrk="0" hangingPunct="1">
                        <a:defRPr sz="1950" kern="1200">
                          <a:solidFill>
                            <a:schemeClr val="dk1"/>
                          </a:solidFill>
                          <a:latin typeface="Trebuchet MS"/>
                        </a:defRPr>
                      </a:lvl7pPr>
                      <a:lvl8pPr marL="3466993" algn="l" defTabSz="495285" rtl="0" eaLnBrk="1" latinLnBrk="0" hangingPunct="1">
                        <a:defRPr sz="1950" kern="1200">
                          <a:solidFill>
                            <a:schemeClr val="dk1"/>
                          </a:solidFill>
                          <a:latin typeface="Trebuchet MS"/>
                        </a:defRPr>
                      </a:lvl8pPr>
                      <a:lvl9pPr marL="3962278" algn="l" defTabSz="495285" rtl="0" eaLnBrk="1" latinLnBrk="0" hangingPunct="1">
                        <a:defRPr sz="1950" kern="1200">
                          <a:solidFill>
                            <a:schemeClr val="dk1"/>
                          </a:solidFill>
                          <a:latin typeface="Trebuchet MS"/>
                        </a:defRPr>
                      </a:lvl9pPr>
                    </a:lstStyle>
                    <a:p>
                      <a:r>
                        <a:rPr lang="en-GB" sz="1000" b="0" dirty="0">
                          <a:latin typeface="Trebuchet MS" panose="020B0603020202020204" pitchFamily="34" charset="0"/>
                        </a:rPr>
                        <a:t>No contribution</a:t>
                      </a:r>
                    </a:p>
                  </a:txBody>
                  <a:tcPr marL="71035" marR="71035" marT="36000" marB="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064570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6E25CD-FC22-4257-B06C-9CAE3C6B27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29835" y="300906"/>
            <a:ext cx="791287" cy="745282"/>
          </a:xfrm>
          <a:prstGeom prst="rect">
            <a:avLst/>
          </a:prstGeom>
        </p:spPr>
      </p:pic>
      <p:pic>
        <p:nvPicPr>
          <p:cNvPr id="5" name="Picture 4">
            <a:extLst>
              <a:ext uri="{FF2B5EF4-FFF2-40B4-BE49-F238E27FC236}">
                <a16:creationId xmlns:a16="http://schemas.microsoft.com/office/drawing/2014/main" id="{A3BE9041-A573-4435-8496-ED8C1A7D9E7C}"/>
              </a:ext>
            </a:extLst>
          </p:cNvPr>
          <p:cNvPicPr>
            <a:picLocks noChangeAspect="1"/>
          </p:cNvPicPr>
          <p:nvPr/>
        </p:nvPicPr>
        <p:blipFill>
          <a:blip r:embed="rId3"/>
          <a:stretch>
            <a:fillRect/>
          </a:stretch>
        </p:blipFill>
        <p:spPr>
          <a:xfrm>
            <a:off x="-859" y="6309312"/>
            <a:ext cx="12192859" cy="548688"/>
          </a:xfrm>
          <a:prstGeom prst="rect">
            <a:avLst/>
          </a:prstGeom>
        </p:spPr>
      </p:pic>
      <p:sp>
        <p:nvSpPr>
          <p:cNvPr id="6" name="Slide Number Placeholder 8">
            <a:extLst>
              <a:ext uri="{FF2B5EF4-FFF2-40B4-BE49-F238E27FC236}">
                <a16:creationId xmlns:a16="http://schemas.microsoft.com/office/drawing/2014/main" id="{3477D4DE-8839-43B0-B06C-9DDC60C375B0}"/>
              </a:ext>
            </a:extLst>
          </p:cNvPr>
          <p:cNvSpPr txBox="1">
            <a:spLocks/>
          </p:cNvSpPr>
          <p:nvPr/>
        </p:nvSpPr>
        <p:spPr>
          <a:xfrm>
            <a:off x="416858" y="6519831"/>
            <a:ext cx="3118989" cy="14930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050" dirty="0">
                <a:solidFill>
                  <a:srgbClr val="4A4A4A"/>
                </a:solidFill>
              </a:rPr>
              <a:t>© Global Counsel 2018</a:t>
            </a:r>
          </a:p>
        </p:txBody>
      </p:sp>
      <p:cxnSp>
        <p:nvCxnSpPr>
          <p:cNvPr id="7" name="Straight Connector 6">
            <a:extLst>
              <a:ext uri="{FF2B5EF4-FFF2-40B4-BE49-F238E27FC236}">
                <a16:creationId xmlns:a16="http://schemas.microsoft.com/office/drawing/2014/main" id="{1537709D-2F4A-4004-AB07-1D17EAF36DA2}"/>
              </a:ext>
            </a:extLst>
          </p:cNvPr>
          <p:cNvCxnSpPr>
            <a:cxnSpLocks/>
          </p:cNvCxnSpPr>
          <p:nvPr/>
        </p:nvCxnSpPr>
        <p:spPr>
          <a:xfrm>
            <a:off x="508000" y="1268413"/>
            <a:ext cx="11313122" cy="0"/>
          </a:xfrm>
          <a:prstGeom prst="line">
            <a:avLst/>
          </a:prstGeom>
          <a:ln w="12700">
            <a:solidFill>
              <a:srgbClr val="465A23"/>
            </a:solidFill>
          </a:ln>
          <a:effectLst/>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19E7DC56-34F3-4680-BFF8-D75C96BBA978}"/>
              </a:ext>
            </a:extLst>
          </p:cNvPr>
          <p:cNvSpPr txBox="1">
            <a:spLocks/>
          </p:cNvSpPr>
          <p:nvPr/>
        </p:nvSpPr>
        <p:spPr>
          <a:xfrm>
            <a:off x="416858" y="387363"/>
            <a:ext cx="8886164" cy="7699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2000" b="1" kern="1200">
                <a:solidFill>
                  <a:schemeClr val="tx1"/>
                </a:solidFill>
                <a:latin typeface="+mj-lt"/>
                <a:ea typeface="+mj-ea"/>
                <a:cs typeface="+mj-cs"/>
              </a:defRPr>
            </a:lvl1pPr>
          </a:lstStyle>
          <a:p>
            <a:pPr algn="l"/>
            <a:r>
              <a:rPr lang="en-GB" dirty="0">
                <a:latin typeface="Trebuchet MS" panose="020B0603020202020204" pitchFamily="34" charset="0"/>
              </a:rPr>
              <a:t>The value of transition</a:t>
            </a:r>
          </a:p>
        </p:txBody>
      </p:sp>
      <p:cxnSp>
        <p:nvCxnSpPr>
          <p:cNvPr id="10" name="Straight Arrow Connector 9">
            <a:extLst>
              <a:ext uri="{FF2B5EF4-FFF2-40B4-BE49-F238E27FC236}">
                <a16:creationId xmlns:a16="http://schemas.microsoft.com/office/drawing/2014/main" id="{A64D0073-9E4D-499E-88B5-300738DE4EF5}"/>
              </a:ext>
            </a:extLst>
          </p:cNvPr>
          <p:cNvCxnSpPr>
            <a:cxnSpLocks/>
            <a:stCxn id="22" idx="2"/>
          </p:cNvCxnSpPr>
          <p:nvPr/>
        </p:nvCxnSpPr>
        <p:spPr>
          <a:xfrm>
            <a:off x="8008563" y="1917124"/>
            <a:ext cx="0" cy="3690684"/>
          </a:xfrm>
          <a:prstGeom prst="straightConnector1">
            <a:avLst/>
          </a:prstGeom>
          <a:ln w="28575">
            <a:solidFill>
              <a:srgbClr val="BBD6EF"/>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3CD94373-D140-4FF2-A4F3-41CF8F15294A}"/>
              </a:ext>
            </a:extLst>
          </p:cNvPr>
          <p:cNvSpPr/>
          <p:nvPr/>
        </p:nvSpPr>
        <p:spPr>
          <a:xfrm>
            <a:off x="7686561" y="5617044"/>
            <a:ext cx="716319" cy="466720"/>
          </a:xfrm>
          <a:prstGeom prst="rect">
            <a:avLst/>
          </a:prstGeom>
          <a:solidFill>
            <a:srgbClr val="92C9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Trebuchet MS" panose="020B0603020202020204" pitchFamily="34" charset="0"/>
              </a:rPr>
              <a:t>Q1 2021</a:t>
            </a:r>
          </a:p>
        </p:txBody>
      </p:sp>
      <p:sp>
        <p:nvSpPr>
          <p:cNvPr id="12" name="Rectangle 11">
            <a:extLst>
              <a:ext uri="{FF2B5EF4-FFF2-40B4-BE49-F238E27FC236}">
                <a16:creationId xmlns:a16="http://schemas.microsoft.com/office/drawing/2014/main" id="{2E6AFC74-CDE1-4962-96A2-6F776CA67530}"/>
              </a:ext>
            </a:extLst>
          </p:cNvPr>
          <p:cNvSpPr/>
          <p:nvPr/>
        </p:nvSpPr>
        <p:spPr>
          <a:xfrm>
            <a:off x="473074" y="1264977"/>
            <a:ext cx="4464686" cy="430887"/>
          </a:xfrm>
          <a:prstGeom prst="rect">
            <a:avLst/>
          </a:prstGeom>
        </p:spPr>
        <p:txBody>
          <a:bodyPr wrap="square">
            <a:spAutoFit/>
          </a:bodyPr>
          <a:lstStyle/>
          <a:p>
            <a:endParaRPr lang="en-GB" sz="1100" dirty="0">
              <a:solidFill>
                <a:srgbClr val="000000"/>
              </a:solidFill>
            </a:endParaRPr>
          </a:p>
          <a:p>
            <a:pPr marL="285750" indent="-285750">
              <a:buFont typeface="Wingdings" panose="05000000000000000000" pitchFamily="2" charset="2"/>
              <a:buChar char="§"/>
            </a:pPr>
            <a:endParaRPr lang="en-GB" sz="1100" dirty="0">
              <a:solidFill>
                <a:srgbClr val="000000"/>
              </a:solidFill>
            </a:endParaRPr>
          </a:p>
        </p:txBody>
      </p:sp>
      <p:sp>
        <p:nvSpPr>
          <p:cNvPr id="13" name="Rectangle 12">
            <a:extLst>
              <a:ext uri="{FF2B5EF4-FFF2-40B4-BE49-F238E27FC236}">
                <a16:creationId xmlns:a16="http://schemas.microsoft.com/office/drawing/2014/main" id="{F12F0531-5256-4634-BAAB-F360721762C4}"/>
              </a:ext>
            </a:extLst>
          </p:cNvPr>
          <p:cNvSpPr/>
          <p:nvPr/>
        </p:nvSpPr>
        <p:spPr>
          <a:xfrm rot="19724196">
            <a:off x="3467100" y="2880360"/>
            <a:ext cx="77724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Trebuchet MS" panose="020B0603020202020204" pitchFamily="34" charset="0"/>
            </a:endParaRPr>
          </a:p>
        </p:txBody>
      </p:sp>
      <p:sp>
        <p:nvSpPr>
          <p:cNvPr id="14" name="TextBox 13">
            <a:extLst>
              <a:ext uri="{FF2B5EF4-FFF2-40B4-BE49-F238E27FC236}">
                <a16:creationId xmlns:a16="http://schemas.microsoft.com/office/drawing/2014/main" id="{911F9188-92D5-4344-9680-380A7C9C079D}"/>
              </a:ext>
            </a:extLst>
          </p:cNvPr>
          <p:cNvSpPr txBox="1"/>
          <p:nvPr/>
        </p:nvSpPr>
        <p:spPr>
          <a:xfrm>
            <a:off x="473074" y="1480420"/>
            <a:ext cx="6010851" cy="4524315"/>
          </a:xfrm>
          <a:prstGeom prst="rect">
            <a:avLst/>
          </a:prstGeom>
          <a:noFill/>
        </p:spPr>
        <p:txBody>
          <a:bodyPr wrap="square" rtlCol="0">
            <a:spAutoFit/>
          </a:bodyPr>
          <a:lstStyle/>
          <a:p>
            <a:pPr marL="285750" indent="-285750">
              <a:buFont typeface="Wingdings" panose="05000000000000000000" pitchFamily="2" charset="2"/>
              <a:buChar char="§"/>
            </a:pPr>
            <a:r>
              <a:rPr lang="en-GB" sz="1600" dirty="0">
                <a:solidFill>
                  <a:srgbClr val="000000"/>
                </a:solidFill>
                <a:latin typeface="Trebuchet MS" panose="020B0603020202020204" pitchFamily="34" charset="0"/>
              </a:rPr>
              <a:t>The UK and the EU have agreed to negotiate a transitional framework to provide time for both sides to adapt to the UK’s exit and to negotiate and ratify a new framework agreement. </a:t>
            </a:r>
          </a:p>
          <a:p>
            <a:pPr marL="285750" indent="-285750">
              <a:buFont typeface="Wingdings" panose="05000000000000000000" pitchFamily="2" charset="2"/>
              <a:buChar char="§"/>
            </a:pPr>
            <a:endParaRPr lang="en-GB" sz="1600" dirty="0">
              <a:solidFill>
                <a:srgbClr val="000000"/>
              </a:solidFill>
              <a:latin typeface="Trebuchet MS" panose="020B0603020202020204" pitchFamily="34" charset="0"/>
            </a:endParaRPr>
          </a:p>
          <a:p>
            <a:pPr marL="285750" indent="-285750">
              <a:buFont typeface="Wingdings" panose="05000000000000000000" pitchFamily="2" charset="2"/>
              <a:buChar char="§"/>
            </a:pPr>
            <a:r>
              <a:rPr lang="en-GB" sz="1600" dirty="0">
                <a:solidFill>
                  <a:srgbClr val="000000"/>
                </a:solidFill>
                <a:latin typeface="Trebuchet MS" panose="020B0603020202020204" pitchFamily="34" charset="0"/>
              </a:rPr>
              <a:t>It is generally expected that this period will be around 2 years, and will probably involve the extension of the status quo for trade between the UK and the EU.</a:t>
            </a:r>
          </a:p>
          <a:p>
            <a:pPr marL="285750" indent="-285750">
              <a:buFont typeface="Wingdings" panose="05000000000000000000" pitchFamily="2" charset="2"/>
              <a:buChar char="§"/>
            </a:pPr>
            <a:endParaRPr lang="en-GB" sz="1600" dirty="0">
              <a:solidFill>
                <a:srgbClr val="000000"/>
              </a:solidFill>
              <a:latin typeface="Trebuchet MS" panose="020B0603020202020204" pitchFamily="34" charset="0"/>
            </a:endParaRPr>
          </a:p>
          <a:p>
            <a:pPr marL="285750" indent="-285750">
              <a:buFont typeface="Wingdings" panose="05000000000000000000" pitchFamily="2" charset="2"/>
              <a:buChar char="§"/>
            </a:pPr>
            <a:r>
              <a:rPr lang="en-GB" sz="1600" dirty="0">
                <a:solidFill>
                  <a:srgbClr val="000000"/>
                </a:solidFill>
                <a:latin typeface="Trebuchet MS" panose="020B0603020202020204" pitchFamily="34" charset="0"/>
              </a:rPr>
              <a:t>This period will provide an important window of opportunity for businesses to review supply chains and internal capabilities and prepare for change. It will also provide vital time for the UK authorities to adapt border protocols and other systems. </a:t>
            </a:r>
          </a:p>
          <a:p>
            <a:pPr marL="285750" indent="-285750">
              <a:buFont typeface="Wingdings" panose="05000000000000000000" pitchFamily="2" charset="2"/>
              <a:buChar char="§"/>
            </a:pPr>
            <a:endParaRPr lang="en-GB" sz="1600" dirty="0">
              <a:solidFill>
                <a:srgbClr val="000000"/>
              </a:solidFill>
              <a:latin typeface="Trebuchet MS" panose="020B0603020202020204" pitchFamily="34" charset="0"/>
            </a:endParaRPr>
          </a:p>
          <a:p>
            <a:pPr marL="285750" indent="-285750">
              <a:buFont typeface="Wingdings" panose="05000000000000000000" pitchFamily="2" charset="2"/>
              <a:buChar char="§"/>
            </a:pPr>
            <a:r>
              <a:rPr lang="en-GB" sz="1600" dirty="0">
                <a:solidFill>
                  <a:srgbClr val="000000"/>
                </a:solidFill>
                <a:latin typeface="Trebuchet MS" panose="020B0603020202020204" pitchFamily="34" charset="0"/>
              </a:rPr>
              <a:t>However, it needs to be borne in mind that this timetable is complex and demanding. </a:t>
            </a:r>
          </a:p>
          <a:p>
            <a:endParaRPr lang="en-GB" sz="1600" dirty="0">
              <a:solidFill>
                <a:srgbClr val="000000"/>
              </a:solidFill>
              <a:latin typeface="Trebuchet MS" panose="020B0603020202020204" pitchFamily="34" charset="0"/>
            </a:endParaRPr>
          </a:p>
        </p:txBody>
      </p:sp>
      <p:cxnSp>
        <p:nvCxnSpPr>
          <p:cNvPr id="15" name="Straight Connector 14">
            <a:extLst>
              <a:ext uri="{FF2B5EF4-FFF2-40B4-BE49-F238E27FC236}">
                <a16:creationId xmlns:a16="http://schemas.microsoft.com/office/drawing/2014/main" id="{3B6D4E6F-9FCD-4E29-9A03-63FF78F9F09E}"/>
              </a:ext>
            </a:extLst>
          </p:cNvPr>
          <p:cNvCxnSpPr/>
          <p:nvPr/>
        </p:nvCxnSpPr>
        <p:spPr>
          <a:xfrm>
            <a:off x="7612305" y="3055108"/>
            <a:ext cx="33432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FB44153-36A8-4382-9070-78A7D7E7EEFD}"/>
              </a:ext>
            </a:extLst>
          </p:cNvPr>
          <p:cNvCxnSpPr/>
          <p:nvPr/>
        </p:nvCxnSpPr>
        <p:spPr>
          <a:xfrm>
            <a:off x="7686561" y="5570864"/>
            <a:ext cx="33432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E1544D9-B070-43C7-9B86-499D6CFEB424}"/>
              </a:ext>
            </a:extLst>
          </p:cNvPr>
          <p:cNvCxnSpPr/>
          <p:nvPr/>
        </p:nvCxnSpPr>
        <p:spPr>
          <a:xfrm>
            <a:off x="7612305" y="2234224"/>
            <a:ext cx="3343275"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95C1A35-7C0E-4EBD-BC70-C990FCBA056C}"/>
              </a:ext>
            </a:extLst>
          </p:cNvPr>
          <p:cNvSpPr txBox="1"/>
          <p:nvPr/>
        </p:nvSpPr>
        <p:spPr>
          <a:xfrm>
            <a:off x="8507654" y="1423101"/>
            <a:ext cx="3343275" cy="4770537"/>
          </a:xfrm>
          <a:prstGeom prst="rect">
            <a:avLst/>
          </a:prstGeom>
          <a:noFill/>
        </p:spPr>
        <p:txBody>
          <a:bodyPr wrap="square" rtlCol="0">
            <a:spAutoFit/>
          </a:bodyPr>
          <a:lstStyle/>
          <a:p>
            <a:r>
              <a:rPr lang="en-GB" sz="1600" dirty="0">
                <a:solidFill>
                  <a:srgbClr val="000000"/>
                </a:solidFill>
                <a:latin typeface="Trebuchet MS" panose="020B0603020202020204" pitchFamily="34" charset="0"/>
              </a:rPr>
              <a:t>The EU and the UK seek to agree terms for transitional arrangements. </a:t>
            </a:r>
          </a:p>
          <a:p>
            <a:endParaRPr lang="en-GB" sz="1600" dirty="0">
              <a:solidFill>
                <a:srgbClr val="000000"/>
              </a:solidFill>
              <a:latin typeface="Trebuchet MS" panose="020B0603020202020204" pitchFamily="34" charset="0"/>
            </a:endParaRPr>
          </a:p>
          <a:p>
            <a:r>
              <a:rPr lang="en-GB" sz="1600" dirty="0">
                <a:solidFill>
                  <a:srgbClr val="000000"/>
                </a:solidFill>
                <a:latin typeface="Trebuchet MS" panose="020B0603020202020204" pitchFamily="34" charset="0"/>
              </a:rPr>
              <a:t>The EU and the UK finalise the terms of the UK’s EU withdrawal</a:t>
            </a:r>
          </a:p>
          <a:p>
            <a:endParaRPr lang="en-GB" sz="1600" dirty="0">
              <a:solidFill>
                <a:srgbClr val="000000"/>
              </a:solidFill>
              <a:latin typeface="Trebuchet MS" panose="020B0603020202020204" pitchFamily="34" charset="0"/>
            </a:endParaRPr>
          </a:p>
          <a:p>
            <a:r>
              <a:rPr lang="en-GB" sz="1600" dirty="0">
                <a:solidFill>
                  <a:srgbClr val="000000"/>
                </a:solidFill>
                <a:latin typeface="Trebuchet MS" panose="020B0603020202020204" pitchFamily="34" charset="0"/>
              </a:rPr>
              <a:t>The UK ‘exits’ the EU, but remains bound by the EU acquis for a period of c2 years. </a:t>
            </a:r>
          </a:p>
          <a:p>
            <a:endParaRPr lang="en-GB" sz="1600" dirty="0">
              <a:solidFill>
                <a:srgbClr val="000000"/>
              </a:solidFill>
              <a:latin typeface="Trebuchet MS" panose="020B0603020202020204" pitchFamily="34" charset="0"/>
            </a:endParaRPr>
          </a:p>
          <a:p>
            <a:r>
              <a:rPr lang="en-GB" sz="1600" dirty="0">
                <a:solidFill>
                  <a:srgbClr val="000000"/>
                </a:solidFill>
                <a:latin typeface="Trebuchet MS" panose="020B0603020202020204" pitchFamily="34" charset="0"/>
              </a:rPr>
              <a:t>Trading conditions remain as they are now for this period. </a:t>
            </a:r>
          </a:p>
          <a:p>
            <a:endParaRPr lang="en-GB" sz="1600" dirty="0">
              <a:solidFill>
                <a:srgbClr val="000000"/>
              </a:solidFill>
              <a:latin typeface="Trebuchet MS" panose="020B0603020202020204" pitchFamily="34" charset="0"/>
            </a:endParaRPr>
          </a:p>
          <a:p>
            <a:r>
              <a:rPr lang="en-GB" sz="1600" dirty="0">
                <a:solidFill>
                  <a:srgbClr val="000000"/>
                </a:solidFill>
                <a:latin typeface="Trebuchet MS" panose="020B0603020202020204" pitchFamily="34" charset="0"/>
              </a:rPr>
              <a:t>The EU and the UK seek to negotiate and ratify a new FTA.</a:t>
            </a:r>
          </a:p>
          <a:p>
            <a:endParaRPr lang="en-GB" sz="1600" dirty="0">
              <a:solidFill>
                <a:srgbClr val="000000"/>
              </a:solidFill>
              <a:latin typeface="Trebuchet MS" panose="020B0603020202020204" pitchFamily="34" charset="0"/>
            </a:endParaRPr>
          </a:p>
          <a:p>
            <a:r>
              <a:rPr lang="en-GB" sz="1600" dirty="0">
                <a:solidFill>
                  <a:srgbClr val="000000"/>
                </a:solidFill>
                <a:latin typeface="Trebuchet MS" panose="020B0603020202020204" pitchFamily="34" charset="0"/>
              </a:rPr>
              <a:t>Transition to the new framework  </a:t>
            </a:r>
          </a:p>
          <a:p>
            <a:endParaRPr lang="en-GB" sz="1600" dirty="0">
              <a:solidFill>
                <a:srgbClr val="000000"/>
              </a:solidFill>
              <a:latin typeface="Trebuchet MS" panose="020B0603020202020204" pitchFamily="34" charset="0"/>
            </a:endParaRPr>
          </a:p>
        </p:txBody>
      </p:sp>
      <p:cxnSp>
        <p:nvCxnSpPr>
          <p:cNvPr id="19" name="Straight Connector 18">
            <a:extLst>
              <a:ext uri="{FF2B5EF4-FFF2-40B4-BE49-F238E27FC236}">
                <a16:creationId xmlns:a16="http://schemas.microsoft.com/office/drawing/2014/main" id="{DEB9BE9D-E545-4CBF-8D1B-C8814686F420}"/>
              </a:ext>
            </a:extLst>
          </p:cNvPr>
          <p:cNvCxnSpPr/>
          <p:nvPr/>
        </p:nvCxnSpPr>
        <p:spPr>
          <a:xfrm>
            <a:off x="7612305" y="1401803"/>
            <a:ext cx="3343275"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826F75C3-ECF8-4795-969E-6719154B7B22}"/>
              </a:ext>
            </a:extLst>
          </p:cNvPr>
          <p:cNvSpPr/>
          <p:nvPr/>
        </p:nvSpPr>
        <p:spPr>
          <a:xfrm>
            <a:off x="7650405" y="3105815"/>
            <a:ext cx="716319" cy="466720"/>
          </a:xfrm>
          <a:prstGeom prst="rect">
            <a:avLst/>
          </a:prstGeom>
          <a:solidFill>
            <a:srgbClr val="92C9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Trebuchet MS" panose="020B0603020202020204" pitchFamily="34" charset="0"/>
              </a:rPr>
              <a:t>March 2019</a:t>
            </a:r>
          </a:p>
        </p:txBody>
      </p:sp>
      <p:sp>
        <p:nvSpPr>
          <p:cNvPr id="21" name="Rectangle 20">
            <a:extLst>
              <a:ext uri="{FF2B5EF4-FFF2-40B4-BE49-F238E27FC236}">
                <a16:creationId xmlns:a16="http://schemas.microsoft.com/office/drawing/2014/main" id="{0E50A62D-9AA8-4E2C-8784-51CF1F1F7B58}"/>
              </a:ext>
            </a:extLst>
          </p:cNvPr>
          <p:cNvSpPr/>
          <p:nvPr/>
        </p:nvSpPr>
        <p:spPr>
          <a:xfrm>
            <a:off x="7650404" y="2284640"/>
            <a:ext cx="716319" cy="466720"/>
          </a:xfrm>
          <a:prstGeom prst="rect">
            <a:avLst/>
          </a:prstGeom>
          <a:solidFill>
            <a:srgbClr val="92C9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Trebuchet MS" panose="020B0603020202020204" pitchFamily="34" charset="0"/>
              </a:rPr>
              <a:t>Q3 2018</a:t>
            </a:r>
          </a:p>
        </p:txBody>
      </p:sp>
      <p:sp>
        <p:nvSpPr>
          <p:cNvPr id="22" name="Rectangle 21">
            <a:extLst>
              <a:ext uri="{FF2B5EF4-FFF2-40B4-BE49-F238E27FC236}">
                <a16:creationId xmlns:a16="http://schemas.microsoft.com/office/drawing/2014/main" id="{55B57C5B-C65D-46C9-B60A-2811A3CC69B2}"/>
              </a:ext>
            </a:extLst>
          </p:cNvPr>
          <p:cNvSpPr/>
          <p:nvPr/>
        </p:nvSpPr>
        <p:spPr>
          <a:xfrm>
            <a:off x="7650403" y="1450404"/>
            <a:ext cx="716319" cy="466720"/>
          </a:xfrm>
          <a:prstGeom prst="rect">
            <a:avLst/>
          </a:prstGeom>
          <a:solidFill>
            <a:srgbClr val="92C9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Trebuchet MS" panose="020B0603020202020204" pitchFamily="34" charset="0"/>
              </a:rPr>
              <a:t>Q1 2018</a:t>
            </a:r>
          </a:p>
        </p:txBody>
      </p:sp>
    </p:spTree>
    <p:extLst>
      <p:ext uri="{BB962C8B-B14F-4D97-AF65-F5344CB8AC3E}">
        <p14:creationId xmlns:p14="http://schemas.microsoft.com/office/powerpoint/2010/main" val="33204582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322</TotalTime>
  <Words>1411</Words>
  <Application>Microsoft Office PowerPoint</Application>
  <PresentationFormat>Widescreen</PresentationFormat>
  <Paragraphs>225</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Trebuchet MS</vt:lpstr>
      <vt:lpstr>Wingdings</vt:lpstr>
      <vt:lpstr>Office Theme</vt:lpstr>
      <vt:lpstr>Preparing for Brexit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 Terry</dc:creator>
  <cp:lastModifiedBy>Leo Ringer</cp:lastModifiedBy>
  <cp:revision>46</cp:revision>
  <dcterms:created xsi:type="dcterms:W3CDTF">2018-01-09T13:15:21Z</dcterms:created>
  <dcterms:modified xsi:type="dcterms:W3CDTF">2018-02-05T14:41:41Z</dcterms:modified>
</cp:coreProperties>
</file>