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82" r:id="rId2"/>
    <p:sldId id="433" r:id="rId3"/>
    <p:sldId id="434" r:id="rId4"/>
    <p:sldId id="435" r:id="rId5"/>
    <p:sldId id="437" r:id="rId6"/>
    <p:sldId id="438" r:id="rId7"/>
    <p:sldId id="439" r:id="rId8"/>
    <p:sldId id="440" r:id="rId9"/>
  </p:sldIdLst>
  <p:sldSz cx="9144000" cy="6858000" type="screen4x3"/>
  <p:notesSz cx="7315200" cy="96012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2751D288-D1B5-419E-B23B-B0C4DEDD7765}">
          <p14:sldIdLst>
            <p14:sldId id="282"/>
            <p14:sldId id="433"/>
            <p14:sldId id="434"/>
            <p14:sldId id="435"/>
            <p14:sldId id="437"/>
            <p14:sldId id="438"/>
            <p14:sldId id="439"/>
            <p14:sldId id="44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00" userDrawn="1">
          <p15:clr>
            <a:srgbClr val="A4A3A4"/>
          </p15:clr>
        </p15:guide>
        <p15:guide id="2" pos="2924" userDrawn="1">
          <p15:clr>
            <a:srgbClr val="A4A3A4"/>
          </p15:clr>
        </p15:guide>
        <p15:guide id="3" orient="horz" pos="2924">
          <p15:clr>
            <a:srgbClr val="A4A3A4"/>
          </p15:clr>
        </p15:guide>
        <p15:guide id="4" pos="2200">
          <p15:clr>
            <a:srgbClr val="A4A3A4"/>
          </p15:clr>
        </p15:guide>
        <p15:guide id="5" orient="horz" pos="2275">
          <p15:clr>
            <a:srgbClr val="A4A3A4"/>
          </p15:clr>
        </p15:guide>
        <p15:guide id="6" orient="horz" pos="3024">
          <p15:clr>
            <a:srgbClr val="A4A3A4"/>
          </p15:clr>
        </p15:guide>
        <p15:guide id="7" pos="3062">
          <p15:clr>
            <a:srgbClr val="A4A3A4"/>
          </p15:clr>
        </p15:guide>
        <p15:guide id="8" pos="230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wner" initials="O" lastIdx="2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5092"/>
    <a:srgbClr val="A1D0F1"/>
    <a:srgbClr val="AFB3B5"/>
    <a:srgbClr val="CECFD1"/>
    <a:srgbClr val="7E7E82"/>
    <a:srgbClr val="2DA5E2"/>
    <a:srgbClr val="173C67"/>
    <a:srgbClr val="2050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7" autoAdjust="0"/>
    <p:restoredTop sz="86376" autoAdjust="0"/>
  </p:normalViewPr>
  <p:slideViewPr>
    <p:cSldViewPr snapToGrid="0" snapToObjects="1">
      <p:cViewPr varScale="1">
        <p:scale>
          <a:sx n="68" d="100"/>
          <a:sy n="68" d="100"/>
        </p:scale>
        <p:origin x="118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70" d="100"/>
          <a:sy n="70" d="100"/>
        </p:scale>
        <p:origin x="-2958" y="-108"/>
      </p:cViewPr>
      <p:guideLst>
        <p:guide orient="horz" pos="2200"/>
        <p:guide pos="2924"/>
        <p:guide orient="horz" pos="2924"/>
        <p:guide pos="2200"/>
        <p:guide orient="horz" pos="2275"/>
        <p:guide orient="horz" pos="3024"/>
        <p:guide pos="3062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1" cy="480060"/>
          </a:xfrm>
          <a:prstGeom prst="rect">
            <a:avLst/>
          </a:prstGeom>
        </p:spPr>
        <p:txBody>
          <a:bodyPr vert="horz" lIns="96659" tIns="48330" rIns="96659" bIns="4833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7315200" cy="480060"/>
          </a:xfrm>
          <a:prstGeom prst="rect">
            <a:avLst/>
          </a:prstGeom>
        </p:spPr>
        <p:txBody>
          <a:bodyPr vert="horz" lIns="96659" tIns="48330" rIns="96659" bIns="4833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100" dirty="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sz="1000" dirty="0">
                <a:latin typeface="+mj-lt"/>
              </a:rPr>
              <a:t>ISSA, </a:t>
            </a:r>
            <a:r>
              <a:rPr lang="en-US" sz="1000" dirty="0">
                <a:latin typeface="+mj-lt"/>
                <a:ea typeface="Lucida Grande"/>
                <a:cs typeface="Lucida Grande"/>
              </a:rPr>
              <a:t>All Rights Reserved 2014</a:t>
            </a:r>
            <a:endParaRPr lang="en-US" sz="1000" dirty="0">
              <a:latin typeface="+mj-lt"/>
            </a:endParaRPr>
          </a:p>
          <a:p>
            <a:pPr>
              <a:defRPr/>
            </a:pPr>
            <a:r>
              <a:rPr lang="en-US" sz="1000" dirty="0">
                <a:latin typeface="+mj-lt"/>
              </a:rPr>
              <a:t>www.issa.com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6842764" y="9119474"/>
            <a:ext cx="470746" cy="480060"/>
          </a:xfrm>
          <a:prstGeom prst="rect">
            <a:avLst/>
          </a:prstGeom>
        </p:spPr>
        <p:txBody>
          <a:bodyPr vert="horz" wrap="square" lIns="96659" tIns="48330" rIns="96659" bIns="4833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alibri" charset="0"/>
              </a:defRPr>
            </a:lvl1pPr>
          </a:lstStyle>
          <a:p>
            <a:pPr>
              <a:defRPr/>
            </a:pPr>
            <a:fld id="{5BCBFB4D-A3FC-49E5-B2C4-8E5691F5DB4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51231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1" cy="480060"/>
          </a:xfrm>
          <a:prstGeom prst="rect">
            <a:avLst/>
          </a:prstGeom>
        </p:spPr>
        <p:txBody>
          <a:bodyPr vert="horz" lIns="96659" tIns="48330" rIns="96659" bIns="4833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1"/>
            <a:ext cx="3169921" cy="480060"/>
          </a:xfrm>
          <a:prstGeom prst="rect">
            <a:avLst/>
          </a:prstGeom>
        </p:spPr>
        <p:txBody>
          <a:bodyPr vert="horz" wrap="square" lIns="96659" tIns="48330" rIns="96659" bIns="4833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alibri" charset="0"/>
              </a:defRPr>
            </a:lvl1pPr>
          </a:lstStyle>
          <a:p>
            <a:pPr>
              <a:defRPr/>
            </a:pPr>
            <a:fld id="{5D55259F-7337-40BE-A74B-64B663C01425}" type="datetime1">
              <a:rPr lang="en-US"/>
              <a:pPr>
                <a:defRPr/>
              </a:pPr>
              <a:t>3/3/2017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9" tIns="48330" rIns="96659" bIns="4833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2"/>
            <a:ext cx="5852160" cy="4320540"/>
          </a:xfrm>
          <a:prstGeom prst="rect">
            <a:avLst/>
          </a:prstGeom>
        </p:spPr>
        <p:txBody>
          <a:bodyPr vert="horz" lIns="96659" tIns="48330" rIns="96659" bIns="4833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1" cy="480060"/>
          </a:xfrm>
          <a:prstGeom prst="rect">
            <a:avLst/>
          </a:prstGeom>
        </p:spPr>
        <p:txBody>
          <a:bodyPr vert="horz" lIns="96659" tIns="48330" rIns="96659" bIns="4833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1" cy="480060"/>
          </a:xfrm>
          <a:prstGeom prst="rect">
            <a:avLst/>
          </a:prstGeom>
        </p:spPr>
        <p:txBody>
          <a:bodyPr vert="horz" wrap="square" lIns="96659" tIns="48330" rIns="96659" bIns="4833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alibri" charset="0"/>
              </a:defRPr>
            </a:lvl1pPr>
          </a:lstStyle>
          <a:p>
            <a:pPr>
              <a:defRPr/>
            </a:pPr>
            <a:fld id="{B30709B3-CE8E-46AA-BD5A-17B9024B6BE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0152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0709B3-CE8E-46AA-BD5A-17B9024B6BED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245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0709B3-CE8E-46AA-BD5A-17B9024B6BED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1635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2. Some say the next generation of younger customers will have a new value system and will judge our worth based on new criteria. </a:t>
            </a:r>
          </a:p>
          <a:p>
            <a:r>
              <a:rPr lang="en-GB" dirty="0"/>
              <a:t>3. CAFM systems and smart buildings provide a new world of data to help us better understand what customers really need. Industry 4.0  in form of workforce management apps, smart machines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0709B3-CE8E-46AA-BD5A-17B9024B6BED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111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2. New are more likely to differentiate than existing players. </a:t>
            </a:r>
          </a:p>
          <a:p>
            <a:r>
              <a:rPr lang="en-GB" dirty="0"/>
              <a:t>6. Data streams are useful and can make a difference in efficiency and value to the customer, but require a new. </a:t>
            </a:r>
          </a:p>
          <a:p>
            <a:r>
              <a:rPr lang="en-GB" dirty="0"/>
              <a:t>7. There is room to differentiate, innovate and compete, but it takes the right amount of management commitment to connect the technology, organisational changes with customer needs in a way to be viewed as a valued partner. Sometimes it’s about picking the right customers for the best fit, not trying to fit all customers.</a:t>
            </a:r>
          </a:p>
          <a:p>
            <a:r>
              <a:rPr lang="en-GB" dirty="0"/>
              <a:t>Replica model performs better than innovators based on his research.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0709B3-CE8E-46AA-BD5A-17B9024B6BED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0329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0709B3-CE8E-46AA-BD5A-17B9024B6BE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2458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0709B3-CE8E-46AA-BD5A-17B9024B6BED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1635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2. Some say the next generation of younger customers will have a new value system and will judge our worth based on new criteria. </a:t>
            </a:r>
          </a:p>
          <a:p>
            <a:r>
              <a:rPr lang="en-GB" dirty="0"/>
              <a:t>3. CAFM systems and smart buildings provide a new world of data to help us better understand what customers really need. Industry 4.0  in form of workforce management apps, smart machines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0709B3-CE8E-46AA-BD5A-17B9024B6BED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1117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2. New are more likely to differentiate than existing players. </a:t>
            </a:r>
          </a:p>
          <a:p>
            <a:r>
              <a:rPr lang="en-GB" dirty="0"/>
              <a:t>6. Data streams are useful and can make a difference in efficiency and value to the customer, but require a new. </a:t>
            </a:r>
          </a:p>
          <a:p>
            <a:r>
              <a:rPr lang="en-GB" dirty="0"/>
              <a:t>7. There is room to differentiate, innovate and compete, but it takes the right amount of management commitment to connect the technology, organisational changes with customer needs in a way to be viewed as a valued partner. Sometimes it’s about picking the right customers for the best fit, not trying to fit all customers.</a:t>
            </a:r>
          </a:p>
          <a:p>
            <a:r>
              <a:rPr lang="en-GB" dirty="0"/>
              <a:t>Replica model performs better than innovators based on his research.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0709B3-CE8E-46AA-BD5A-17B9024B6BED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032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 rot="5400000">
            <a:off x="1393826" y="5353050"/>
            <a:ext cx="1481139" cy="1588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63514" y="4020633"/>
            <a:ext cx="5032573" cy="1311683"/>
          </a:xfrm>
        </p:spPr>
        <p:txBody>
          <a:bodyPr lIns="0" bIns="0"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63511" y="5487502"/>
            <a:ext cx="4625348" cy="792500"/>
          </a:xfrm>
        </p:spPr>
        <p:txBody>
          <a:bodyPr lIns="0"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5175252"/>
            <a:ext cx="2133600" cy="365125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lang="en-US" sz="1800" b="1" kern="120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defRPr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2729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365" y="1845802"/>
            <a:ext cx="8316871" cy="4090359"/>
          </a:xfrm>
        </p:spPr>
        <p:txBody>
          <a:bodyPr/>
          <a:lstStyle>
            <a:lvl1pPr marL="342900" indent="-342900">
              <a:buFont typeface="Wingdings" pitchFamily="2" charset="2"/>
              <a:buChar char="§"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F16F9-4D04-4DB8-9CD1-E3527A55AC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30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 rot="5400000">
            <a:off x="887415" y="3678239"/>
            <a:ext cx="3262313" cy="1588"/>
          </a:xfrm>
          <a:prstGeom prst="line">
            <a:avLst/>
          </a:prstGeom>
          <a:ln w="25400" cap="flat" cmpd="sng" algn="ctr">
            <a:solidFill>
              <a:srgbClr val="0065A4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7075" y="1244601"/>
            <a:ext cx="5353832" cy="2516807"/>
          </a:xfrm>
        </p:spPr>
        <p:txBody>
          <a:bodyPr lIns="0" anchor="b">
            <a:normAutofit/>
          </a:bodyPr>
          <a:lstStyle>
            <a:lvl1pPr algn="l">
              <a:defRPr sz="4000" b="1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7074" y="4215040"/>
            <a:ext cx="4897164" cy="1500187"/>
          </a:xfrm>
        </p:spPr>
        <p:txBody>
          <a:bodyPr lIns="0"/>
          <a:lstStyle>
            <a:lvl1pPr marL="0" indent="0" algn="just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469BD-FC58-4F2F-A315-2BECC73E68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38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C6301-565F-4F37-A029-BD05D80BED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76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4848225" y="2705100"/>
            <a:ext cx="4013200" cy="2870200"/>
          </a:xfrm>
          <a:prstGeom prst="rect">
            <a:avLst/>
          </a:prstGeom>
          <a:gradFill rotWithShape="1">
            <a:gsLst>
              <a:gs pos="0">
                <a:srgbClr val="173C67"/>
              </a:gs>
              <a:gs pos="100000">
                <a:srgbClr val="0065A4"/>
              </a:gs>
            </a:gsLst>
            <a:lin ang="4320000"/>
          </a:gra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095" y="274639"/>
            <a:ext cx="8444019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0706" y="1684337"/>
            <a:ext cx="38369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rgbClr val="0065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0706" y="2705102"/>
            <a:ext cx="3836988" cy="3268663"/>
          </a:xfrm>
        </p:spPr>
        <p:txBody>
          <a:bodyPr>
            <a:normAutofit/>
          </a:bodyPr>
          <a:lstStyle>
            <a:lvl1pPr algn="l">
              <a:lnSpc>
                <a:spcPts val="2660"/>
              </a:lnSpc>
              <a:spcAft>
                <a:spcPts val="600"/>
              </a:spcAft>
              <a:defRPr sz="1800"/>
            </a:lvl1pPr>
            <a:lvl2pPr algn="l">
              <a:lnSpc>
                <a:spcPts val="2660"/>
              </a:lnSpc>
              <a:spcAft>
                <a:spcPts val="600"/>
              </a:spcAft>
              <a:defRPr sz="1600"/>
            </a:lvl2pPr>
            <a:lvl3pPr algn="l">
              <a:lnSpc>
                <a:spcPts val="2660"/>
              </a:lnSpc>
              <a:spcAft>
                <a:spcPts val="600"/>
              </a:spcAft>
              <a:defRPr sz="1400"/>
            </a:lvl3pPr>
            <a:lvl4pPr algn="l">
              <a:lnSpc>
                <a:spcPts val="2660"/>
              </a:lnSpc>
              <a:spcAft>
                <a:spcPts val="600"/>
              </a:spcAft>
              <a:defRPr sz="1200"/>
            </a:lvl4pPr>
            <a:lvl5pPr algn="l">
              <a:lnSpc>
                <a:spcPts val="2660"/>
              </a:lnSpc>
              <a:spcAft>
                <a:spcPts val="600"/>
              </a:spcAft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8225" y="2052639"/>
            <a:ext cx="4013200" cy="652463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75091" y="3086101"/>
            <a:ext cx="3400425" cy="2171700"/>
          </a:xfrm>
        </p:spPr>
        <p:txBody>
          <a:bodyPr lIns="0" tIns="0">
            <a:normAutofit/>
          </a:bodyPr>
          <a:lstStyle>
            <a:lvl1pPr marL="0" indent="0" algn="ctr">
              <a:lnSpc>
                <a:spcPts val="2660"/>
              </a:lnSpc>
              <a:spcAft>
                <a:spcPts val="0"/>
              </a:spcAft>
              <a:buNone/>
              <a:tabLst/>
              <a:defRPr sz="1800">
                <a:solidFill>
                  <a:srgbClr val="FFFFFF"/>
                </a:solidFill>
              </a:defRPr>
            </a:lvl1pPr>
            <a:lvl2pPr marL="0" indent="0" algn="ctr">
              <a:lnSpc>
                <a:spcPts val="2660"/>
              </a:lnSpc>
              <a:spcAft>
                <a:spcPts val="0"/>
              </a:spcAft>
              <a:buNone/>
              <a:tabLst/>
              <a:defRPr sz="1600">
                <a:solidFill>
                  <a:srgbClr val="FFFFFF"/>
                </a:solidFill>
              </a:defRPr>
            </a:lvl2pPr>
            <a:lvl3pPr marL="0" indent="0" algn="ctr">
              <a:lnSpc>
                <a:spcPts val="2660"/>
              </a:lnSpc>
              <a:spcAft>
                <a:spcPts val="0"/>
              </a:spcAft>
              <a:buNone/>
              <a:tabLst/>
              <a:defRPr sz="1400">
                <a:solidFill>
                  <a:srgbClr val="FFFFFF"/>
                </a:solidFill>
              </a:defRPr>
            </a:lvl3pPr>
            <a:lvl4pPr marL="0" indent="0" algn="ctr">
              <a:lnSpc>
                <a:spcPts val="2660"/>
              </a:lnSpc>
              <a:spcAft>
                <a:spcPts val="0"/>
              </a:spcAft>
              <a:buNone/>
              <a:tabLst/>
              <a:defRPr sz="1200">
                <a:solidFill>
                  <a:srgbClr val="FFFFFF"/>
                </a:solidFill>
              </a:defRPr>
            </a:lvl4pPr>
            <a:lvl5pPr marL="0" indent="0" algn="ctr">
              <a:lnSpc>
                <a:spcPts val="2660"/>
              </a:lnSpc>
              <a:spcAft>
                <a:spcPts val="0"/>
              </a:spcAft>
              <a:buNone/>
              <a:tabLst/>
              <a:defRPr sz="1200">
                <a:solidFill>
                  <a:srgbClr val="FFFFFF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A11D4-0493-44EF-BF6F-EBED043421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23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E33A9-E5FF-4360-99AB-D8B54CADC44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8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DDABB-7FE9-4163-909A-4CCC5E389A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42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2" y="273053"/>
            <a:ext cx="5111751" cy="58531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F54AA-BD5B-41E3-8CD2-84B56B34DE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010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44DB7-F143-4C2A-9366-414AA0EFA68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19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33363" y="27463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33363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77278" y="6492876"/>
            <a:ext cx="46672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cs typeface="Arial" charset="0"/>
              </a:defRPr>
            </a:lvl1pPr>
          </a:lstStyle>
          <a:p>
            <a:pPr>
              <a:defRPr/>
            </a:pPr>
            <a:fld id="{14F3C264-DB20-41D5-A552-4A60E2D0F9A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1" r:id="rId2"/>
    <p:sldLayoutId id="2147483728" r:id="rId3"/>
    <p:sldLayoutId id="2147483722" r:id="rId4"/>
    <p:sldLayoutId id="2147483729" r:id="rId5"/>
    <p:sldLayoutId id="2147483723" r:id="rId6"/>
    <p:sldLayoutId id="2147483724" r:id="rId7"/>
    <p:sldLayoutId id="2147483725" r:id="rId8"/>
    <p:sldLayoutId id="2147483726" r:id="rId9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0" kern="1200">
          <a:solidFill>
            <a:srgbClr val="0065A4"/>
          </a:solidFill>
          <a:latin typeface="Arial"/>
          <a:ea typeface="ＭＳ Ｐゴシック" charset="-128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65A4"/>
          </a:solidFill>
          <a:latin typeface="Arial" charset="0"/>
          <a:ea typeface="ＭＳ Ｐゴシック" charset="-128"/>
          <a:cs typeface="Arial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65A4"/>
          </a:solidFill>
          <a:latin typeface="Arial" charset="0"/>
          <a:ea typeface="ＭＳ Ｐゴシック" charset="-128"/>
          <a:cs typeface="Arial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65A4"/>
          </a:solidFill>
          <a:latin typeface="Arial" charset="0"/>
          <a:ea typeface="ＭＳ Ｐゴシック" charset="-128"/>
          <a:cs typeface="Arial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65A4"/>
          </a:solidFill>
          <a:latin typeface="Arial" charset="0"/>
          <a:ea typeface="ＭＳ Ｐゴシック" charset="-128"/>
          <a:cs typeface="Arial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65A4"/>
          </a:solidFill>
          <a:latin typeface="Arial" charset="0"/>
          <a:ea typeface="ＭＳ Ｐゴシック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65A4"/>
          </a:solidFill>
          <a:latin typeface="Arial" charset="0"/>
          <a:ea typeface="ＭＳ Ｐゴシック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65A4"/>
          </a:solidFill>
          <a:latin typeface="Arial" charset="0"/>
          <a:ea typeface="ＭＳ Ｐゴシック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65A4"/>
          </a:solidFill>
          <a:latin typeface="Arial" charset="0"/>
          <a:ea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0065A4"/>
        </a:buClr>
        <a:buSzPct val="89000"/>
        <a:buFont typeface="Wingdings" charset="2"/>
        <a:buChar char="§"/>
        <a:defRPr sz="2000" kern="1200">
          <a:solidFill>
            <a:schemeClr val="tx1"/>
          </a:solidFill>
          <a:latin typeface="Arial"/>
          <a:ea typeface="ＭＳ Ｐゴシック" charset="-128"/>
          <a:cs typeface="Arial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0065A4"/>
        </a:buClr>
        <a:buSzPct val="89000"/>
        <a:buFont typeface="Courier New" charset="0"/>
        <a:buChar char="o"/>
        <a:defRPr sz="1800" kern="1200">
          <a:solidFill>
            <a:schemeClr val="tx1"/>
          </a:solidFill>
          <a:latin typeface="Arial"/>
          <a:ea typeface="ＭＳ Ｐゴシック" charset="-128"/>
          <a:cs typeface="Arial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0065A4"/>
        </a:buClr>
        <a:buSzPct val="89000"/>
        <a:buFont typeface="Courier New" charset="0"/>
        <a:buChar char="o"/>
        <a:defRPr sz="1600" kern="1200">
          <a:solidFill>
            <a:schemeClr val="tx1"/>
          </a:solidFill>
          <a:latin typeface="Arial"/>
          <a:ea typeface="ＭＳ Ｐゴシック" charset="-128"/>
          <a:cs typeface="Arial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0065A4"/>
        </a:buClr>
        <a:buSzPct val="89000"/>
        <a:buFont typeface="Courier New" charset="0"/>
        <a:buChar char="o"/>
        <a:defRPr sz="1400" kern="1200">
          <a:solidFill>
            <a:schemeClr val="tx1"/>
          </a:solidFill>
          <a:latin typeface="Arial"/>
          <a:ea typeface="ＭＳ Ｐゴシック" charset="-128"/>
          <a:cs typeface="Arial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0065A4"/>
        </a:buClr>
        <a:buSzPct val="89000"/>
        <a:buFont typeface="Courier New" charset="0"/>
        <a:buChar char="o"/>
        <a:defRPr sz="1400" kern="1200">
          <a:solidFill>
            <a:schemeClr val="tx1"/>
          </a:solidFill>
          <a:latin typeface="Arial"/>
          <a:ea typeface="ＭＳ Ｐゴシック" charset="-128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extBox 3"/>
          <p:cNvSpPr txBox="1">
            <a:spLocks noChangeArrowheads="1"/>
          </p:cNvSpPr>
          <p:nvPr/>
        </p:nvSpPr>
        <p:spPr bwMode="auto">
          <a:xfrm>
            <a:off x="5767390" y="5278441"/>
            <a:ext cx="14938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sz="1200" b="1" dirty="0">
                <a:solidFill>
                  <a:schemeClr val="bg1"/>
                </a:solidFill>
              </a:rPr>
              <a:t>www.aics.com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76240" y="1534161"/>
            <a:ext cx="3405902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4000" dirty="0">
                <a:solidFill>
                  <a:schemeClr val="accent1">
                    <a:lumMod val="75000"/>
                  </a:schemeClr>
                </a:solidFill>
                <a:latin typeface="Gotham Book"/>
                <a:cs typeface="Gotham Book"/>
              </a:rPr>
              <a:t>ISSA Customer Roundtable Insights</a:t>
            </a:r>
            <a:endParaRPr lang="en-US" sz="4000" baseline="50000" dirty="0">
              <a:solidFill>
                <a:schemeClr val="accent1">
                  <a:lumMod val="75000"/>
                </a:schemeClr>
              </a:solidFill>
              <a:latin typeface="Gotham Book"/>
              <a:cs typeface="Gotham Book"/>
            </a:endParaRPr>
          </a:p>
          <a:p>
            <a:pPr algn="ctr">
              <a:spcAft>
                <a:spcPts val="600"/>
              </a:spcAft>
            </a:pPr>
            <a:r>
              <a:rPr lang="en-US" sz="2000" i="1" dirty="0">
                <a:solidFill>
                  <a:schemeClr val="accent1">
                    <a:lumMod val="75000"/>
                  </a:schemeClr>
                </a:solidFill>
                <a:latin typeface="Gotham Book"/>
                <a:cs typeface="Gotham Book"/>
              </a:rPr>
              <a:t>Trends Update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33" y="774566"/>
            <a:ext cx="4591576" cy="49995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314889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Roundtable Trends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Industry focus is fragmented and no unified voice to the customer</a:t>
            </a:r>
          </a:p>
          <a:p>
            <a:r>
              <a:rPr lang="en-GB" sz="2400" dirty="0"/>
              <a:t>Continuous demand for improvement in a cost-driven market</a:t>
            </a:r>
          </a:p>
          <a:p>
            <a:r>
              <a:rPr lang="en-GB" sz="2400" dirty="0"/>
              <a:t>Need to provide a career path and engage the younger generation</a:t>
            </a:r>
          </a:p>
          <a:p>
            <a:r>
              <a:rPr lang="en-GB" sz="2400" dirty="0"/>
              <a:t>Desire to improve the view of cleaning as improving hygiene</a:t>
            </a:r>
          </a:p>
          <a:p>
            <a:r>
              <a:rPr lang="en-GB" sz="2400" dirty="0"/>
              <a:t>Growing gap between cleaning operatives and management</a:t>
            </a:r>
          </a:p>
          <a:p>
            <a:r>
              <a:rPr lang="en-GB" sz="2400" dirty="0"/>
              <a:t>Socioeconomic pressures mounting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4F16F9-4D04-4DB8-9CD1-E3527A55AC18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9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Roundtable Trends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365" y="1602915"/>
            <a:ext cx="8316871" cy="4090359"/>
          </a:xfrm>
        </p:spPr>
        <p:txBody>
          <a:bodyPr/>
          <a:lstStyle/>
          <a:p>
            <a:r>
              <a:rPr lang="en-GB" sz="2400" dirty="0"/>
              <a:t>Widespread lack of knowledge within purchasing community</a:t>
            </a:r>
          </a:p>
          <a:p>
            <a:r>
              <a:rPr lang="en-GB" sz="2400" dirty="0"/>
              <a:t>Hunger to prove value and educate customers</a:t>
            </a:r>
          </a:p>
          <a:p>
            <a:r>
              <a:rPr lang="en-GB" sz="2400" dirty="0"/>
              <a:t>Some customers ask for help to be smarter buyers</a:t>
            </a:r>
          </a:p>
          <a:p>
            <a:r>
              <a:rPr lang="en-GB" sz="2400" dirty="0"/>
              <a:t>Smart buildings and industry apps offer more data</a:t>
            </a:r>
          </a:p>
          <a:p>
            <a:r>
              <a:rPr lang="en-GB" sz="2400" dirty="0"/>
              <a:t>Difficult to digest technology/innovation</a:t>
            </a:r>
          </a:p>
          <a:p>
            <a:r>
              <a:rPr lang="en-GB" sz="2400" dirty="0"/>
              <a:t>Creativity in management, logistics, solutions</a:t>
            </a:r>
          </a:p>
          <a:p>
            <a:r>
              <a:rPr lang="en-GB" sz="2400" dirty="0"/>
              <a:t>Interest in collaborative investments, diversifying to other services/other regions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4F16F9-4D04-4DB8-9CD1-E3527A55AC18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Strategic Consultant Observations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Move from steady competition to hyper competition</a:t>
            </a:r>
          </a:p>
          <a:p>
            <a:r>
              <a:rPr lang="en-GB" dirty="0"/>
              <a:t>New and non-traditional entrants to the market</a:t>
            </a:r>
          </a:p>
          <a:p>
            <a:r>
              <a:rPr lang="en-GB" dirty="0"/>
              <a:t>Large firms focus on growth, product development, partnerships, management change</a:t>
            </a:r>
          </a:p>
          <a:p>
            <a:r>
              <a:rPr lang="en-GB" dirty="0"/>
              <a:t>Small firms focus on adaptivity and developing well-trained/loyal staff, but struggle for funding to invest properly</a:t>
            </a:r>
          </a:p>
          <a:p>
            <a:r>
              <a:rPr lang="en-GB" dirty="0"/>
              <a:t>Innovation is occurring but lacking a link with the customer</a:t>
            </a:r>
          </a:p>
          <a:p>
            <a:r>
              <a:rPr lang="en-GB" dirty="0"/>
              <a:t>Technology is available but cleaning operations lack the ability to successfully connect/integrate with their operations</a:t>
            </a:r>
          </a:p>
          <a:p>
            <a:r>
              <a:rPr lang="en-GB" dirty="0"/>
              <a:t>Firms need to sharpen and create new business models to succeed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4F16F9-4D04-4DB8-9CD1-E3527A55AC18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23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extBox 3"/>
          <p:cNvSpPr txBox="1">
            <a:spLocks noChangeArrowheads="1"/>
          </p:cNvSpPr>
          <p:nvPr/>
        </p:nvSpPr>
        <p:spPr bwMode="auto">
          <a:xfrm>
            <a:off x="5767390" y="5278441"/>
            <a:ext cx="14938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sz="1200" b="1" dirty="0">
                <a:solidFill>
                  <a:schemeClr val="bg1"/>
                </a:solidFill>
              </a:rPr>
              <a:t>www.aics.com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76240" y="1534161"/>
            <a:ext cx="3405902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4000" dirty="0">
                <a:solidFill>
                  <a:schemeClr val="accent1">
                    <a:lumMod val="75000"/>
                  </a:schemeClr>
                </a:solidFill>
                <a:latin typeface="Gotham Book"/>
                <a:cs typeface="Gotham Book"/>
              </a:rPr>
              <a:t>ISSA </a:t>
            </a:r>
          </a:p>
          <a:p>
            <a:pPr algn="ctr">
              <a:spcAft>
                <a:spcPts val="600"/>
              </a:spcAft>
            </a:pPr>
            <a:r>
              <a:rPr lang="en-US" sz="4000" dirty="0" err="1">
                <a:solidFill>
                  <a:schemeClr val="accent1">
                    <a:lumMod val="75000"/>
                  </a:schemeClr>
                </a:solidFill>
                <a:latin typeface="Gotham Book"/>
                <a:cs typeface="Gotham Book"/>
              </a:rPr>
              <a:t>Einblicke</a:t>
            </a:r>
            <a:r>
              <a:rPr lang="en-US" sz="4000" dirty="0">
                <a:solidFill>
                  <a:schemeClr val="accent1">
                    <a:lumMod val="75000"/>
                  </a:schemeClr>
                </a:solidFill>
                <a:latin typeface="Gotham Book"/>
                <a:cs typeface="Gotham Book"/>
              </a:rPr>
              <a:t> und </a:t>
            </a:r>
            <a:r>
              <a:rPr lang="en-US" sz="4000" dirty="0" err="1">
                <a:solidFill>
                  <a:schemeClr val="accent1">
                    <a:lumMod val="75000"/>
                  </a:schemeClr>
                </a:solidFill>
                <a:latin typeface="Gotham Book"/>
                <a:cs typeface="Gotham Book"/>
              </a:rPr>
              <a:t>Erkenntnisse</a:t>
            </a:r>
            <a:r>
              <a:rPr lang="en-US" sz="4000" dirty="0">
                <a:solidFill>
                  <a:schemeClr val="accent1">
                    <a:lumMod val="75000"/>
                  </a:schemeClr>
                </a:solidFill>
                <a:latin typeface="Gotham Book"/>
                <a:cs typeface="Gotham Book"/>
              </a:rPr>
              <a:t> </a:t>
            </a:r>
          </a:p>
          <a:p>
            <a:pPr algn="ctr">
              <a:spcAft>
                <a:spcPts val="600"/>
              </a:spcAft>
            </a:pPr>
            <a:r>
              <a:rPr lang="en-US" sz="2000" i="1" dirty="0">
                <a:solidFill>
                  <a:schemeClr val="accent1">
                    <a:lumMod val="75000"/>
                  </a:schemeClr>
                </a:solidFill>
                <a:latin typeface="Gotham Book"/>
                <a:cs typeface="Gotham Book"/>
              </a:rPr>
              <a:t>Trend Update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33" y="774566"/>
            <a:ext cx="4591576" cy="49995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314889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Trends der </a:t>
            </a:r>
            <a:r>
              <a:rPr lang="en-GB" dirty="0" err="1"/>
              <a:t>Diskussionsrunden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363" y="1641521"/>
            <a:ext cx="8316871" cy="4647074"/>
          </a:xfrm>
        </p:spPr>
        <p:txBody>
          <a:bodyPr/>
          <a:lstStyle/>
          <a:p>
            <a:r>
              <a:rPr lang="en-GB" sz="2400" dirty="0"/>
              <a:t>Der </a:t>
            </a:r>
            <a:r>
              <a:rPr lang="en-GB" sz="2400" dirty="0" err="1"/>
              <a:t>Fokus</a:t>
            </a:r>
            <a:r>
              <a:rPr lang="en-GB" sz="2400" dirty="0"/>
              <a:t> der </a:t>
            </a:r>
            <a:r>
              <a:rPr lang="en-GB" sz="2400" dirty="0" err="1"/>
              <a:t>Branche</a:t>
            </a:r>
            <a:r>
              <a:rPr lang="en-GB" sz="2400" dirty="0"/>
              <a:t> </a:t>
            </a:r>
            <a:r>
              <a:rPr lang="en-GB" sz="2400" dirty="0" err="1"/>
              <a:t>ist</a:t>
            </a:r>
            <a:r>
              <a:rPr lang="en-GB" sz="2400" dirty="0"/>
              <a:t> stark </a:t>
            </a:r>
            <a:r>
              <a:rPr lang="en-GB" sz="2400" dirty="0" err="1"/>
              <a:t>fragmentiert</a:t>
            </a:r>
            <a:r>
              <a:rPr lang="en-GB" sz="2400" dirty="0"/>
              <a:t> und </a:t>
            </a:r>
            <a:r>
              <a:rPr lang="en-GB" sz="2400" dirty="0" err="1"/>
              <a:t>ist</a:t>
            </a:r>
            <a:r>
              <a:rPr lang="en-GB" sz="2400" dirty="0"/>
              <a:t> </a:t>
            </a:r>
            <a:r>
              <a:rPr lang="en-GB" sz="2400" dirty="0" err="1"/>
              <a:t>nicht</a:t>
            </a:r>
            <a:r>
              <a:rPr lang="en-GB" sz="2400" dirty="0"/>
              <a:t> </a:t>
            </a:r>
            <a:r>
              <a:rPr lang="en-GB" sz="2400" dirty="0" err="1"/>
              <a:t>als</a:t>
            </a:r>
            <a:r>
              <a:rPr lang="en-GB" sz="2400" dirty="0"/>
              <a:t> </a:t>
            </a:r>
            <a:r>
              <a:rPr lang="en-GB" sz="2400" dirty="0" err="1"/>
              <a:t>homogene</a:t>
            </a:r>
            <a:r>
              <a:rPr lang="en-GB" sz="2400" dirty="0"/>
              <a:t> </a:t>
            </a:r>
            <a:r>
              <a:rPr lang="en-GB" sz="2400" dirty="0" err="1"/>
              <a:t>Einheit</a:t>
            </a:r>
            <a:r>
              <a:rPr lang="en-GB" sz="2400" dirty="0"/>
              <a:t> </a:t>
            </a:r>
            <a:r>
              <a:rPr lang="en-GB" sz="2400" dirty="0" err="1"/>
              <a:t>fuer</a:t>
            </a:r>
            <a:r>
              <a:rPr lang="en-GB" sz="2400" dirty="0"/>
              <a:t> die </a:t>
            </a:r>
            <a:r>
              <a:rPr lang="en-GB" sz="2400" dirty="0" err="1"/>
              <a:t>Kunden</a:t>
            </a:r>
            <a:r>
              <a:rPr lang="en-GB" sz="2400" dirty="0"/>
              <a:t> </a:t>
            </a:r>
            <a:r>
              <a:rPr lang="en-GB" sz="2400" dirty="0" err="1"/>
              <a:t>wahrnehmbar</a:t>
            </a:r>
            <a:r>
              <a:rPr lang="en-GB" sz="2400" dirty="0"/>
              <a:t>.</a:t>
            </a:r>
          </a:p>
          <a:p>
            <a:r>
              <a:rPr lang="en-GB" sz="2400" dirty="0" err="1"/>
              <a:t>Anhaltende</a:t>
            </a:r>
            <a:r>
              <a:rPr lang="en-GB" sz="2400" dirty="0"/>
              <a:t> </a:t>
            </a:r>
            <a:r>
              <a:rPr lang="en-GB" sz="2400" dirty="0" err="1"/>
              <a:t>Nachfrage</a:t>
            </a:r>
            <a:r>
              <a:rPr lang="en-GB" sz="2400" dirty="0"/>
              <a:t> </a:t>
            </a:r>
            <a:r>
              <a:rPr lang="en-GB" sz="2400" dirty="0" err="1"/>
              <a:t>nach</a:t>
            </a:r>
            <a:r>
              <a:rPr lang="en-GB" sz="2400" dirty="0"/>
              <a:t> </a:t>
            </a:r>
            <a:r>
              <a:rPr lang="en-GB" sz="2400" dirty="0" err="1"/>
              <a:t>Verbesserung</a:t>
            </a:r>
            <a:r>
              <a:rPr lang="en-GB" sz="2400" dirty="0"/>
              <a:t> </a:t>
            </a:r>
            <a:r>
              <a:rPr lang="en-GB" sz="2400" dirty="0" err="1"/>
              <a:t>im</a:t>
            </a:r>
            <a:r>
              <a:rPr lang="en-GB" sz="2400" dirty="0"/>
              <a:t> </a:t>
            </a:r>
            <a:r>
              <a:rPr lang="en-GB" sz="2400" dirty="0" err="1"/>
              <a:t>preisgesteuerten</a:t>
            </a:r>
            <a:r>
              <a:rPr lang="en-GB" sz="2400" dirty="0"/>
              <a:t>/</a:t>
            </a:r>
            <a:r>
              <a:rPr lang="en-GB" sz="2400" dirty="0" err="1"/>
              <a:t>getriebenen</a:t>
            </a:r>
            <a:r>
              <a:rPr lang="en-GB" sz="2400" dirty="0"/>
              <a:t> </a:t>
            </a:r>
            <a:r>
              <a:rPr lang="en-GB" sz="2400" dirty="0" err="1"/>
              <a:t>Markt</a:t>
            </a:r>
            <a:endParaRPr lang="en-GB" sz="2400" dirty="0"/>
          </a:p>
          <a:p>
            <a:r>
              <a:rPr lang="en-GB" sz="2400" dirty="0" err="1"/>
              <a:t>Notwendigkeit</a:t>
            </a:r>
            <a:r>
              <a:rPr lang="en-GB" sz="2400" dirty="0"/>
              <a:t> </a:t>
            </a:r>
            <a:r>
              <a:rPr lang="en-GB" sz="2400" dirty="0" err="1"/>
              <a:t>berufliche</a:t>
            </a:r>
            <a:r>
              <a:rPr lang="en-GB" sz="2400" dirty="0"/>
              <a:t> </a:t>
            </a:r>
            <a:r>
              <a:rPr lang="en-GB" sz="2400" dirty="0" err="1"/>
              <a:t>Wege</a:t>
            </a:r>
            <a:r>
              <a:rPr lang="en-GB" sz="2400" dirty="0"/>
              <a:t> </a:t>
            </a:r>
            <a:r>
              <a:rPr lang="en-GB" sz="2400" dirty="0" err="1"/>
              <a:t>zu</a:t>
            </a:r>
            <a:r>
              <a:rPr lang="en-GB" sz="2400" dirty="0"/>
              <a:t> </a:t>
            </a:r>
            <a:r>
              <a:rPr lang="en-GB" sz="2400" dirty="0" err="1"/>
              <a:t>schaffen</a:t>
            </a:r>
            <a:r>
              <a:rPr lang="en-GB" sz="2400" dirty="0"/>
              <a:t> und der </a:t>
            </a:r>
            <a:r>
              <a:rPr lang="en-GB" sz="2400" dirty="0" err="1"/>
              <a:t>Einbindung</a:t>
            </a:r>
            <a:r>
              <a:rPr lang="en-GB" sz="2400" dirty="0"/>
              <a:t> der </a:t>
            </a:r>
            <a:r>
              <a:rPr lang="en-GB" sz="2400" dirty="0" err="1"/>
              <a:t>jüngeren</a:t>
            </a:r>
            <a:r>
              <a:rPr lang="en-GB" sz="2400" dirty="0"/>
              <a:t> Generation </a:t>
            </a:r>
          </a:p>
          <a:p>
            <a:r>
              <a:rPr lang="en-GB" sz="2400" dirty="0"/>
              <a:t>Der </a:t>
            </a:r>
            <a:r>
              <a:rPr lang="en-GB" sz="2400" dirty="0" err="1"/>
              <a:t>Wunsch</a:t>
            </a:r>
            <a:r>
              <a:rPr lang="en-GB" sz="2400" dirty="0"/>
              <a:t>, </a:t>
            </a:r>
            <a:r>
              <a:rPr lang="en-GB" sz="2400" dirty="0" err="1"/>
              <a:t>dass</a:t>
            </a:r>
            <a:r>
              <a:rPr lang="en-GB" sz="2400" dirty="0"/>
              <a:t> </a:t>
            </a:r>
            <a:r>
              <a:rPr lang="en-GB" sz="2400" dirty="0" err="1"/>
              <a:t>Reinigung</a:t>
            </a:r>
            <a:r>
              <a:rPr lang="en-GB" sz="2400" dirty="0"/>
              <a:t> </a:t>
            </a:r>
            <a:r>
              <a:rPr lang="en-GB" sz="2400" dirty="0" err="1"/>
              <a:t>als</a:t>
            </a:r>
            <a:r>
              <a:rPr lang="en-GB" sz="2400" dirty="0"/>
              <a:t> </a:t>
            </a:r>
            <a:r>
              <a:rPr lang="en-GB" sz="2400" dirty="0" err="1"/>
              <a:t>Beitrag</a:t>
            </a:r>
            <a:r>
              <a:rPr lang="en-GB" sz="2400" dirty="0"/>
              <a:t> </a:t>
            </a:r>
            <a:r>
              <a:rPr lang="en-GB" sz="2400" dirty="0" err="1"/>
              <a:t>fuer</a:t>
            </a:r>
            <a:r>
              <a:rPr lang="en-GB" sz="2400" dirty="0"/>
              <a:t> </a:t>
            </a:r>
            <a:r>
              <a:rPr lang="en-GB" sz="2400" dirty="0" err="1"/>
              <a:t>eine</a:t>
            </a:r>
            <a:r>
              <a:rPr lang="en-GB" sz="2400" dirty="0"/>
              <a:t> </a:t>
            </a:r>
            <a:r>
              <a:rPr lang="en-GB" sz="2400" dirty="0" err="1"/>
              <a:t>verbesserte</a:t>
            </a:r>
            <a:r>
              <a:rPr lang="en-GB" sz="2400" dirty="0"/>
              <a:t> Hygiene </a:t>
            </a:r>
            <a:r>
              <a:rPr lang="en-GB" sz="2400" dirty="0" err="1"/>
              <a:t>angesehen</a:t>
            </a:r>
            <a:r>
              <a:rPr lang="en-GB" sz="2400" dirty="0"/>
              <a:t> </a:t>
            </a:r>
            <a:r>
              <a:rPr lang="en-GB" sz="2400" dirty="0" err="1"/>
              <a:t>wird</a:t>
            </a:r>
            <a:endParaRPr lang="en-GB" sz="2400" dirty="0"/>
          </a:p>
          <a:p>
            <a:r>
              <a:rPr lang="en-GB" sz="2400" dirty="0" err="1"/>
              <a:t>Wachsende</a:t>
            </a:r>
            <a:r>
              <a:rPr lang="en-GB" sz="2400" dirty="0"/>
              <a:t> </a:t>
            </a:r>
            <a:r>
              <a:rPr lang="en-GB" sz="2400" dirty="0" err="1"/>
              <a:t>Diskrepanz</a:t>
            </a:r>
            <a:r>
              <a:rPr lang="en-GB" sz="2400" dirty="0"/>
              <a:t> </a:t>
            </a:r>
            <a:r>
              <a:rPr lang="en-GB" sz="2400" dirty="0" err="1"/>
              <a:t>zwischen</a:t>
            </a:r>
            <a:r>
              <a:rPr lang="en-GB" sz="2400" dirty="0"/>
              <a:t> </a:t>
            </a:r>
            <a:r>
              <a:rPr lang="en-GB" sz="2400" dirty="0" err="1"/>
              <a:t>Reinigungspersonal</a:t>
            </a:r>
            <a:r>
              <a:rPr lang="en-GB" sz="2400" dirty="0"/>
              <a:t> und Management</a:t>
            </a:r>
          </a:p>
          <a:p>
            <a:r>
              <a:rPr lang="en-GB" sz="2400" dirty="0" err="1"/>
              <a:t>Sozioökologisch</a:t>
            </a:r>
            <a:r>
              <a:rPr lang="en-GB" sz="2400" dirty="0"/>
              <a:t> </a:t>
            </a:r>
            <a:r>
              <a:rPr lang="en-GB" sz="2400" dirty="0" err="1"/>
              <a:t>steigender</a:t>
            </a:r>
            <a:r>
              <a:rPr lang="en-GB" sz="2400" dirty="0"/>
              <a:t> </a:t>
            </a:r>
            <a:r>
              <a:rPr lang="en-GB" sz="2400" dirty="0" err="1"/>
              <a:t>Druck</a:t>
            </a:r>
            <a:endParaRPr lang="en-GB" sz="2400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4F16F9-4D04-4DB8-9CD1-E3527A55AC18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9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Trends der </a:t>
            </a:r>
            <a:r>
              <a:rPr lang="en-GB" dirty="0" err="1"/>
              <a:t>Diskussionsrunden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365" y="1602915"/>
            <a:ext cx="8316871" cy="4624890"/>
          </a:xfrm>
        </p:spPr>
        <p:txBody>
          <a:bodyPr/>
          <a:lstStyle/>
          <a:p>
            <a:r>
              <a:rPr lang="en-GB" sz="2400" dirty="0" err="1"/>
              <a:t>Weitverbreitete</a:t>
            </a:r>
            <a:r>
              <a:rPr lang="en-GB" sz="2400" dirty="0"/>
              <a:t> </a:t>
            </a:r>
            <a:r>
              <a:rPr lang="en-GB" sz="2400" dirty="0" err="1"/>
              <a:t>Unwissenheit</a:t>
            </a:r>
            <a:r>
              <a:rPr lang="en-GB" sz="2400" dirty="0"/>
              <a:t> der </a:t>
            </a:r>
            <a:r>
              <a:rPr lang="en-GB" sz="2400" dirty="0" err="1"/>
              <a:t>Nachfrager</a:t>
            </a:r>
            <a:endParaRPr lang="en-GB" sz="2400" dirty="0"/>
          </a:p>
          <a:p>
            <a:r>
              <a:rPr lang="en-GB" sz="2400" dirty="0"/>
              <a:t>Motivation </a:t>
            </a:r>
            <a:r>
              <a:rPr lang="en-GB" sz="2400" dirty="0" err="1"/>
              <a:t>sich</a:t>
            </a:r>
            <a:r>
              <a:rPr lang="en-GB" sz="2400" dirty="0"/>
              <a:t> </a:t>
            </a:r>
            <a:r>
              <a:rPr lang="en-GB" sz="2400" dirty="0" err="1"/>
              <a:t>zu</a:t>
            </a:r>
            <a:r>
              <a:rPr lang="en-GB" sz="2400" dirty="0"/>
              <a:t> </a:t>
            </a:r>
            <a:r>
              <a:rPr lang="en-GB" sz="2400" dirty="0" err="1"/>
              <a:t>beweisen</a:t>
            </a:r>
            <a:r>
              <a:rPr lang="en-GB" sz="2400" dirty="0"/>
              <a:t> und </a:t>
            </a:r>
            <a:r>
              <a:rPr lang="en-GB" sz="2400" dirty="0" err="1"/>
              <a:t>Kunden</a:t>
            </a:r>
            <a:r>
              <a:rPr lang="en-GB" sz="2400" dirty="0"/>
              <a:t> </a:t>
            </a:r>
            <a:r>
              <a:rPr lang="en-GB" sz="2400" dirty="0" err="1"/>
              <a:t>aufzuklären</a:t>
            </a:r>
            <a:endParaRPr lang="en-GB" sz="2400" dirty="0"/>
          </a:p>
          <a:p>
            <a:r>
              <a:rPr lang="en-GB" sz="2400" dirty="0"/>
              <a:t>Die </a:t>
            </a:r>
            <a:r>
              <a:rPr lang="en-GB" sz="2400" dirty="0" err="1"/>
              <a:t>Bitte</a:t>
            </a:r>
            <a:r>
              <a:rPr lang="en-GB" sz="2400" dirty="0"/>
              <a:t> der </a:t>
            </a:r>
            <a:r>
              <a:rPr lang="en-GB" sz="2400" dirty="0" err="1"/>
              <a:t>Kunden</a:t>
            </a:r>
            <a:r>
              <a:rPr lang="en-GB" sz="2400" dirty="0"/>
              <a:t> um </a:t>
            </a:r>
            <a:r>
              <a:rPr lang="en-GB" sz="2400" dirty="0" err="1"/>
              <a:t>Unterstützung</a:t>
            </a:r>
            <a:r>
              <a:rPr lang="en-GB" sz="2400" dirty="0"/>
              <a:t>, um </a:t>
            </a:r>
            <a:r>
              <a:rPr lang="en-GB" sz="2400" dirty="0" err="1"/>
              <a:t>kompetente</a:t>
            </a:r>
            <a:r>
              <a:rPr lang="en-GB" sz="2400" dirty="0"/>
              <a:t> </a:t>
            </a:r>
            <a:r>
              <a:rPr lang="en-GB" sz="2400" dirty="0" err="1"/>
              <a:t>Käufer</a:t>
            </a:r>
            <a:r>
              <a:rPr lang="en-GB" sz="2400" dirty="0"/>
              <a:t> </a:t>
            </a:r>
            <a:r>
              <a:rPr lang="en-GB" sz="2400" dirty="0" err="1"/>
              <a:t>zu</a:t>
            </a:r>
            <a:r>
              <a:rPr lang="en-GB" sz="2400" dirty="0"/>
              <a:t> </a:t>
            </a:r>
            <a:r>
              <a:rPr lang="en-GB" sz="2400" dirty="0" err="1"/>
              <a:t>werden</a:t>
            </a:r>
            <a:endParaRPr lang="en-GB" sz="2400" dirty="0"/>
          </a:p>
          <a:p>
            <a:r>
              <a:rPr lang="en-GB" sz="2400" dirty="0" err="1"/>
              <a:t>Größere</a:t>
            </a:r>
            <a:r>
              <a:rPr lang="en-GB" sz="2400" dirty="0"/>
              <a:t> </a:t>
            </a:r>
            <a:r>
              <a:rPr lang="en-GB" sz="2400" dirty="0" err="1"/>
              <a:t>Datenmengen</a:t>
            </a:r>
            <a:r>
              <a:rPr lang="en-GB" sz="2400" dirty="0"/>
              <a:t> </a:t>
            </a:r>
            <a:r>
              <a:rPr lang="en-GB" sz="2400" dirty="0" err="1"/>
              <a:t>durch</a:t>
            </a:r>
            <a:r>
              <a:rPr lang="en-GB" sz="2400" dirty="0"/>
              <a:t> </a:t>
            </a:r>
            <a:r>
              <a:rPr lang="en-GB" sz="2400" dirty="0" err="1"/>
              <a:t>intelligente</a:t>
            </a:r>
            <a:r>
              <a:rPr lang="en-GB" sz="2400" dirty="0"/>
              <a:t> </a:t>
            </a:r>
            <a:r>
              <a:rPr lang="en-GB" sz="2400" dirty="0" err="1"/>
              <a:t>Gebäude</a:t>
            </a:r>
            <a:r>
              <a:rPr lang="en-GB" sz="2400" dirty="0"/>
              <a:t> und </a:t>
            </a:r>
            <a:r>
              <a:rPr lang="en-GB" sz="2400" dirty="0" err="1"/>
              <a:t>branchenbezogene</a:t>
            </a:r>
            <a:r>
              <a:rPr lang="en-GB" sz="2400" dirty="0"/>
              <a:t> Apps</a:t>
            </a:r>
          </a:p>
          <a:p>
            <a:r>
              <a:rPr lang="en-GB" sz="2400" dirty="0" err="1"/>
              <a:t>Anspruchsvolle</a:t>
            </a:r>
            <a:r>
              <a:rPr lang="en-GB" sz="2400" dirty="0"/>
              <a:t> </a:t>
            </a:r>
            <a:r>
              <a:rPr lang="en-GB" sz="2400" dirty="0" err="1"/>
              <a:t>zu</a:t>
            </a:r>
            <a:r>
              <a:rPr lang="en-GB" sz="2400" dirty="0"/>
              <a:t> </a:t>
            </a:r>
            <a:r>
              <a:rPr lang="en-GB" sz="2400" dirty="0" err="1"/>
              <a:t>verwertende</a:t>
            </a:r>
            <a:r>
              <a:rPr lang="en-GB" sz="2400" dirty="0"/>
              <a:t> </a:t>
            </a:r>
            <a:r>
              <a:rPr lang="en-GB" sz="2400" dirty="0" err="1"/>
              <a:t>Technologien</a:t>
            </a:r>
            <a:r>
              <a:rPr lang="en-GB" sz="2400" dirty="0"/>
              <a:t>/</a:t>
            </a:r>
            <a:r>
              <a:rPr lang="en-GB" sz="2400" dirty="0" err="1"/>
              <a:t>Innovationen</a:t>
            </a:r>
            <a:r>
              <a:rPr lang="en-GB" sz="2400" dirty="0"/>
              <a:t>, </a:t>
            </a:r>
            <a:r>
              <a:rPr lang="en-GB" sz="2400" dirty="0" err="1"/>
              <a:t>schwierige</a:t>
            </a:r>
            <a:r>
              <a:rPr lang="en-GB" sz="2400" dirty="0"/>
              <a:t> </a:t>
            </a:r>
            <a:r>
              <a:rPr lang="en-GB" sz="2400" dirty="0" err="1"/>
              <a:t>Umsetzung</a:t>
            </a:r>
            <a:endParaRPr lang="en-GB" sz="2400" dirty="0"/>
          </a:p>
          <a:p>
            <a:r>
              <a:rPr lang="en-GB" sz="2400" dirty="0" err="1"/>
              <a:t>Kreativität</a:t>
            </a:r>
            <a:r>
              <a:rPr lang="en-GB" sz="2400" dirty="0"/>
              <a:t> in Management, </a:t>
            </a:r>
            <a:r>
              <a:rPr lang="en-GB" sz="2400" dirty="0" err="1"/>
              <a:t>Logistik</a:t>
            </a:r>
            <a:r>
              <a:rPr lang="en-GB" sz="2400" dirty="0"/>
              <a:t>, </a:t>
            </a:r>
            <a:r>
              <a:rPr lang="en-GB" sz="2400" dirty="0" err="1"/>
              <a:t>Lösungen</a:t>
            </a:r>
            <a:endParaRPr lang="en-GB" sz="2400" dirty="0"/>
          </a:p>
          <a:p>
            <a:r>
              <a:rPr lang="en-GB" sz="2400" dirty="0" err="1"/>
              <a:t>Interesse</a:t>
            </a:r>
            <a:r>
              <a:rPr lang="en-GB" sz="2400" dirty="0"/>
              <a:t> an </a:t>
            </a:r>
            <a:r>
              <a:rPr lang="en-GB" sz="2400" dirty="0" err="1"/>
              <a:t>kollektiven</a:t>
            </a:r>
            <a:r>
              <a:rPr lang="en-GB" sz="2400" dirty="0"/>
              <a:t> </a:t>
            </a:r>
            <a:r>
              <a:rPr lang="en-GB" sz="2400" dirty="0" err="1"/>
              <a:t>Investionen</a:t>
            </a:r>
            <a:r>
              <a:rPr lang="en-GB" sz="2400" dirty="0"/>
              <a:t>, Expansion </a:t>
            </a:r>
            <a:r>
              <a:rPr lang="en-GB" sz="2400" dirty="0" err="1"/>
              <a:t>hin</a:t>
            </a:r>
            <a:r>
              <a:rPr lang="en-GB" sz="2400" dirty="0"/>
              <a:t> </a:t>
            </a:r>
            <a:r>
              <a:rPr lang="en-GB" sz="2400" dirty="0" err="1"/>
              <a:t>zu</a:t>
            </a:r>
            <a:r>
              <a:rPr lang="en-GB" sz="2400" dirty="0"/>
              <a:t> </a:t>
            </a:r>
            <a:r>
              <a:rPr lang="en-GB" sz="2400" dirty="0" err="1"/>
              <a:t>anderen</a:t>
            </a:r>
            <a:r>
              <a:rPr lang="en-GB" sz="2400" dirty="0"/>
              <a:t> </a:t>
            </a:r>
            <a:r>
              <a:rPr lang="en-GB" sz="2400" dirty="0" err="1"/>
              <a:t>Dienstleistungen</a:t>
            </a:r>
            <a:r>
              <a:rPr lang="en-GB" sz="2400" dirty="0"/>
              <a:t>/</a:t>
            </a:r>
            <a:r>
              <a:rPr lang="en-GB" sz="2400" dirty="0" err="1"/>
              <a:t>anderen</a:t>
            </a:r>
            <a:r>
              <a:rPr lang="en-GB" sz="2400" dirty="0"/>
              <a:t> </a:t>
            </a:r>
            <a:r>
              <a:rPr lang="en-GB" sz="2400" dirty="0" err="1"/>
              <a:t>Regionen</a:t>
            </a:r>
            <a:endParaRPr lang="en-GB" sz="2400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4F16F9-4D04-4DB8-9CD1-E3527A55AC18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Beobachtung</a:t>
            </a:r>
            <a:r>
              <a:rPr lang="en-GB" dirty="0"/>
              <a:t> </a:t>
            </a:r>
            <a:r>
              <a:rPr lang="en-GB" dirty="0" err="1"/>
              <a:t>strategischer</a:t>
            </a:r>
            <a:r>
              <a:rPr lang="en-GB"/>
              <a:t> Consultants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407" y="1417639"/>
            <a:ext cx="8316871" cy="4090359"/>
          </a:xfrm>
        </p:spPr>
        <p:txBody>
          <a:bodyPr/>
          <a:lstStyle/>
          <a:p>
            <a:r>
              <a:rPr lang="de-DE" dirty="0"/>
              <a:t>Dynamische Konkurenzsituation mit intensivem Wettbewerb</a:t>
            </a:r>
          </a:p>
          <a:p>
            <a:r>
              <a:rPr lang="de-DE" dirty="0"/>
              <a:t>Neue und nichttraditionelle Einsteiger in den Markt</a:t>
            </a:r>
          </a:p>
          <a:p>
            <a:r>
              <a:rPr lang="de-DE" dirty="0"/>
              <a:t>Große Firmen konzentrieren sich auf Wachstum, Produktentwicsklung, Firmenpartnerschaften, Wechsel des Managements</a:t>
            </a:r>
          </a:p>
          <a:p>
            <a:r>
              <a:rPr lang="de-DE" dirty="0"/>
              <a:t>Kleine Firmen konzentrieren sich auf Adaptionsfähigkeit und auf die Entwicklung kompetenter/loyaler Mitarbeiter, müssen jedoch um finanzielle Mittel kämpfen, um dementsprechend investieren zu können</a:t>
            </a:r>
          </a:p>
          <a:p>
            <a:r>
              <a:rPr lang="de-DE" dirty="0"/>
              <a:t>Innovationen sind vorhanden allerdings fehlt den Kunden der Bezug zu diesen</a:t>
            </a:r>
          </a:p>
          <a:p>
            <a:r>
              <a:rPr lang="de-DE" dirty="0"/>
              <a:t>Technologien sind verfügbar, aber Reinigungsbetrieben mangelt es an der Fähigkeit, diese erfolgreich in Arbeitsabläufe zu integrieren</a:t>
            </a:r>
          </a:p>
          <a:p>
            <a:r>
              <a:rPr lang="de-DE" dirty="0"/>
              <a:t>Unternehmen müssen sich immer neu erfinden und neue Geschäftsmodelle erstellen, um erfolgreich zu sein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4F16F9-4D04-4DB8-9CD1-E3527A55AC18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23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795</Words>
  <Application>Microsoft Office PowerPoint</Application>
  <PresentationFormat>On-screen Show (4:3)</PresentationFormat>
  <Paragraphs>83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ＭＳ Ｐゴシック</vt:lpstr>
      <vt:lpstr>Arial</vt:lpstr>
      <vt:lpstr>Calibri</vt:lpstr>
      <vt:lpstr>Courier New</vt:lpstr>
      <vt:lpstr>Gotham Book</vt:lpstr>
      <vt:lpstr>Lucida Grande</vt:lpstr>
      <vt:lpstr>Wingdings</vt:lpstr>
      <vt:lpstr>Office Theme</vt:lpstr>
      <vt:lpstr>PowerPoint Presentation</vt:lpstr>
      <vt:lpstr>Roundtable Trends</vt:lpstr>
      <vt:lpstr>Roundtable Trends</vt:lpstr>
      <vt:lpstr>Strategic Consultant Observations</vt:lpstr>
      <vt:lpstr>PowerPoint Presentation</vt:lpstr>
      <vt:lpstr>Trends der Diskussionsrunden</vt:lpstr>
      <vt:lpstr>Trends der Diskussionsrunden</vt:lpstr>
      <vt:lpstr>Beobachtung strategischer Consultants</vt:lpstr>
    </vt:vector>
  </TitlesOfParts>
  <Manager>Dave Frank</Manager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Value of Cleaning 3.0</dc:title>
  <dc:creator>American Institute for Cleaning Sciences</dc:creator>
  <cp:lastModifiedBy>Ricarda Schlegel</cp:lastModifiedBy>
  <cp:revision>1059</cp:revision>
  <cp:lastPrinted>2016-10-14T09:13:21Z</cp:lastPrinted>
  <dcterms:created xsi:type="dcterms:W3CDTF">2011-07-15T14:50:14Z</dcterms:created>
  <dcterms:modified xsi:type="dcterms:W3CDTF">2017-03-03T09:23:44Z</dcterms:modified>
</cp:coreProperties>
</file>