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89750" cy="10021888"/>
  <p:embeddedFontLst>
    <p:embeddedFont>
      <p:font typeface="Roboto" panose="020B060402020202020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
      <p:font typeface="Lato" panose="020F050202020403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082" autoAdjust="0"/>
  </p:normalViewPr>
  <p:slideViewPr>
    <p:cSldViewPr>
      <p:cViewPr>
        <p:scale>
          <a:sx n="90" d="100"/>
          <a:sy n="90" d="100"/>
        </p:scale>
        <p:origin x="-816" y="4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sz="quarter" idx="1"/>
          </p:nvPr>
        </p:nvSpPr>
        <p:spPr>
          <a:xfrm>
            <a:off x="3902597" y="0"/>
            <a:ext cx="2985558" cy="501094"/>
          </a:xfrm>
          <a:prstGeom prst="rect">
            <a:avLst/>
          </a:prstGeom>
        </p:spPr>
        <p:txBody>
          <a:bodyPr vert="horz" lIns="96634" tIns="48317" rIns="96634" bIns="48317" rtlCol="0"/>
          <a:lstStyle>
            <a:lvl1pPr algn="r">
              <a:defRPr sz="1300"/>
            </a:lvl1pPr>
          </a:lstStyle>
          <a:p>
            <a:fld id="{BAB1D2A3-BED7-4FD0-B9A4-1BA6B0348B65}" type="datetimeFigureOut">
              <a:rPr lang="en-GB" smtClean="0"/>
              <a:t>05/02/2018</a:t>
            </a:fld>
            <a:endParaRPr lang="en-GB"/>
          </a:p>
        </p:txBody>
      </p:sp>
      <p:sp>
        <p:nvSpPr>
          <p:cNvPr id="4" name="Footer Placeholder 3"/>
          <p:cNvSpPr>
            <a:spLocks noGrp="1"/>
          </p:cNvSpPr>
          <p:nvPr>
            <p:ph type="ftr" sz="quarter" idx="2"/>
          </p:nvPr>
        </p:nvSpPr>
        <p:spPr>
          <a:xfrm>
            <a:off x="0" y="9519054"/>
            <a:ext cx="2985558" cy="501094"/>
          </a:xfrm>
          <a:prstGeom prst="rect">
            <a:avLst/>
          </a:prstGeom>
        </p:spPr>
        <p:txBody>
          <a:bodyPr vert="horz" lIns="96634" tIns="48317" rIns="96634" bIns="48317" rtlCol="0" anchor="b"/>
          <a:lstStyle>
            <a:lvl1pPr algn="l">
              <a:defRPr sz="1300"/>
            </a:lvl1pPr>
          </a:lstStyle>
          <a:p>
            <a:endParaRPr lang="en-GB"/>
          </a:p>
        </p:txBody>
      </p:sp>
      <p:sp>
        <p:nvSpPr>
          <p:cNvPr id="5" name="Slide Number Placeholder 4"/>
          <p:cNvSpPr>
            <a:spLocks noGrp="1"/>
          </p:cNvSpPr>
          <p:nvPr>
            <p:ph type="sldNum" sz="quarter" idx="3"/>
          </p:nvPr>
        </p:nvSpPr>
        <p:spPr>
          <a:xfrm>
            <a:off x="3902597" y="9519054"/>
            <a:ext cx="2985558" cy="501094"/>
          </a:xfrm>
          <a:prstGeom prst="rect">
            <a:avLst/>
          </a:prstGeom>
        </p:spPr>
        <p:txBody>
          <a:bodyPr vert="horz" lIns="96634" tIns="48317" rIns="96634" bIns="48317" rtlCol="0" anchor="b"/>
          <a:lstStyle>
            <a:lvl1pPr algn="r">
              <a:defRPr sz="1300"/>
            </a:lvl1pPr>
          </a:lstStyle>
          <a:p>
            <a:fld id="{A4812921-5E8A-4488-BA1C-C75E39770D3A}" type="slidenum">
              <a:rPr lang="en-GB" smtClean="0"/>
              <a:t>‹#›</a:t>
            </a:fld>
            <a:endParaRPr lang="en-GB"/>
          </a:p>
        </p:txBody>
      </p:sp>
    </p:spTree>
    <p:extLst>
      <p:ext uri="{BB962C8B-B14F-4D97-AF65-F5344CB8AC3E}">
        <p14:creationId xmlns:p14="http://schemas.microsoft.com/office/powerpoint/2010/main" val="2299359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85558" cy="502834"/>
          </a:xfrm>
          <a:prstGeom prst="rect">
            <a:avLst/>
          </a:prstGeom>
          <a:noFill/>
          <a:ln>
            <a:noFill/>
          </a:ln>
        </p:spPr>
        <p:txBody>
          <a:bodyPr spcFirstLastPara="1" wrap="square" lIns="96618" tIns="96618" rIns="96618" bIns="96618" anchor="t" anchorCtr="0"/>
          <a:lstStyle>
            <a:lvl1pPr marL="0" marR="0" lvl="0"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1pPr>
            <a:lvl2pPr marL="483169" marR="0" lvl="1"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2pPr>
            <a:lvl3pPr marL="966338" marR="0" lvl="2"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3pPr>
            <a:lvl4pPr marL="1449507" marR="0" lvl="3"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4pPr>
            <a:lvl5pPr marL="1932676" marR="0" lvl="4"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5pPr>
            <a:lvl6pPr marL="2415845" marR="0" lvl="5"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6pPr>
            <a:lvl7pPr marL="3382183" marR="0" lvl="6"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7pPr>
            <a:lvl8pPr marL="4831690" marR="0" lvl="7"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8pPr>
            <a:lvl9pPr marL="6764365" marR="0" lvl="8"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02596" y="0"/>
            <a:ext cx="2985558" cy="502834"/>
          </a:xfrm>
          <a:prstGeom prst="rect">
            <a:avLst/>
          </a:prstGeom>
          <a:noFill/>
          <a:ln>
            <a:noFill/>
          </a:ln>
        </p:spPr>
        <p:txBody>
          <a:bodyPr spcFirstLastPara="1" wrap="square" lIns="96618" tIns="96618" rIns="96618" bIns="96618" anchor="t" anchorCtr="0"/>
          <a:lstStyle>
            <a:lvl1pPr marL="0" marR="0" lvl="0" indent="0" algn="r" rtl="0">
              <a:lnSpc>
                <a:spcPct val="100000"/>
              </a:lnSpc>
              <a:spcBef>
                <a:spcPts val="0"/>
              </a:spcBef>
              <a:spcAft>
                <a:spcPts val="0"/>
              </a:spcAft>
              <a:buSzPts val="1400"/>
              <a:buNone/>
              <a:defRPr sz="1300" b="0" i="0" u="none" strike="noStrike" cap="none">
                <a:solidFill>
                  <a:srgbClr val="000000"/>
                </a:solidFill>
                <a:latin typeface="Calibri"/>
                <a:ea typeface="Calibri"/>
                <a:cs typeface="Calibri"/>
                <a:sym typeface="Calibri"/>
              </a:defRPr>
            </a:lvl1pPr>
            <a:lvl2pPr marL="483169" marR="0" lvl="1"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2pPr>
            <a:lvl3pPr marL="966338" marR="0" lvl="2"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3pPr>
            <a:lvl4pPr marL="1449507" marR="0" lvl="3"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4pPr>
            <a:lvl5pPr marL="1932676" marR="0" lvl="4"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5pPr>
            <a:lvl6pPr marL="2415845" marR="0" lvl="5"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6pPr>
            <a:lvl7pPr marL="3382183" marR="0" lvl="6"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7pPr>
            <a:lvl8pPr marL="4831690" marR="0" lvl="7"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8pPr>
            <a:lvl9pPr marL="6764365" marR="0" lvl="8"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med" len="med"/>
            <a:tailEnd type="none" w="med" len="med"/>
          </a:ln>
        </p:spPr>
      </p:sp>
      <p:sp>
        <p:nvSpPr>
          <p:cNvPr id="6" name="Shape 6"/>
          <p:cNvSpPr txBox="1">
            <a:spLocks noGrp="1"/>
          </p:cNvSpPr>
          <p:nvPr>
            <p:ph type="body" idx="1"/>
          </p:nvPr>
        </p:nvSpPr>
        <p:spPr>
          <a:xfrm>
            <a:off x="688975" y="4823034"/>
            <a:ext cx="5511800" cy="3946118"/>
          </a:xfrm>
          <a:prstGeom prst="rect">
            <a:avLst/>
          </a:prstGeom>
          <a:noFill/>
          <a:ln>
            <a:noFill/>
          </a:ln>
        </p:spPr>
        <p:txBody>
          <a:bodyPr spcFirstLastPara="1" wrap="square" lIns="96618" tIns="96618" rIns="96618" bIns="96618"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Shape 7"/>
          <p:cNvSpPr txBox="1">
            <a:spLocks noGrp="1"/>
          </p:cNvSpPr>
          <p:nvPr>
            <p:ph type="ftr" idx="11"/>
          </p:nvPr>
        </p:nvSpPr>
        <p:spPr>
          <a:xfrm>
            <a:off x="0" y="9519054"/>
            <a:ext cx="2985558" cy="502834"/>
          </a:xfrm>
          <a:prstGeom prst="rect">
            <a:avLst/>
          </a:prstGeom>
          <a:noFill/>
          <a:ln>
            <a:noFill/>
          </a:ln>
        </p:spPr>
        <p:txBody>
          <a:bodyPr spcFirstLastPara="1" wrap="square" lIns="96618" tIns="96618" rIns="96618" bIns="96618" anchor="b" anchorCtr="0"/>
          <a:lstStyle>
            <a:lvl1pPr marL="0" marR="0" lvl="0"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1pPr>
            <a:lvl2pPr marL="483169" marR="0" lvl="1"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2pPr>
            <a:lvl3pPr marL="966338" marR="0" lvl="2"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3pPr>
            <a:lvl4pPr marL="1449507" marR="0" lvl="3"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4pPr>
            <a:lvl5pPr marL="1932676" marR="0" lvl="4"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5pPr>
            <a:lvl6pPr marL="2415845" marR="0" lvl="5"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6pPr>
            <a:lvl7pPr marL="3382183" marR="0" lvl="6"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7pPr>
            <a:lvl8pPr marL="4831690" marR="0" lvl="7"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8pPr>
            <a:lvl9pPr marL="6764365" marR="0" lvl="8" indent="0" algn="l" rtl="0">
              <a:lnSpc>
                <a:spcPct val="100000"/>
              </a:lnSpc>
              <a:spcBef>
                <a:spcPts val="0"/>
              </a:spcBef>
              <a:spcAft>
                <a:spcPts val="0"/>
              </a:spcAft>
              <a:buSzPts val="1400"/>
              <a:buNone/>
              <a:defRPr sz="1900" b="0" i="0" u="none" strike="noStrike" cap="none">
                <a:solidFill>
                  <a:srgbClr val="000000"/>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02596" y="9519054"/>
            <a:ext cx="2985558" cy="502834"/>
          </a:xfrm>
          <a:prstGeom prst="rect">
            <a:avLst/>
          </a:prstGeom>
          <a:noFill/>
          <a:ln>
            <a:noFill/>
          </a:ln>
        </p:spPr>
        <p:txBody>
          <a:bodyPr spcFirstLastPara="1" wrap="square" lIns="96618" tIns="48296" rIns="96618" bIns="48296" anchor="b" anchorCtr="0">
            <a:noAutofit/>
          </a:bodyPr>
          <a:lstStyle/>
          <a:p>
            <a:pPr algn="r">
              <a:buClr>
                <a:srgbClr val="000000"/>
              </a:buClr>
            </a:pPr>
            <a:fld id="{00000000-1234-1234-1234-123412341234}" type="slidenum">
              <a:rPr lang="en-US" sz="1300" smtClean="0">
                <a:latin typeface="Calibri"/>
                <a:ea typeface="Calibri"/>
                <a:cs typeface="Calibri"/>
                <a:sym typeface="Calibri"/>
              </a:rPr>
              <a:pPr algn="r">
                <a:buClr>
                  <a:srgbClr val="000000"/>
                </a:buClr>
              </a:pPr>
              <a:t>‹#›</a:t>
            </a:fld>
            <a:endParaRPr lang="en-US"/>
          </a:p>
        </p:txBody>
      </p:sp>
    </p:spTree>
    <p:extLst>
      <p:ext uri="{BB962C8B-B14F-4D97-AF65-F5344CB8AC3E}">
        <p14:creationId xmlns:p14="http://schemas.microsoft.com/office/powerpoint/2010/main" val="348879154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86" name="Shape 86"/>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57" name="Shape 157"/>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lnSpc>
                <a:spcPct val="115000"/>
              </a:lnSpc>
            </a:pPr>
            <a:endParaRPr/>
          </a:p>
        </p:txBody>
      </p:sp>
      <p:sp>
        <p:nvSpPr>
          <p:cNvPr id="166" name="Shape 166"/>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74" name="Shape 174"/>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lnSpc>
                <a:spcPct val="115000"/>
              </a:lnSpc>
            </a:pPr>
            <a:endParaRPr/>
          </a:p>
        </p:txBody>
      </p:sp>
      <p:sp>
        <p:nvSpPr>
          <p:cNvPr id="184" name="Shape 184"/>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lnSpc>
                <a:spcPct val="115000"/>
              </a:lnSpc>
            </a:pPr>
            <a:endParaRPr/>
          </a:p>
        </p:txBody>
      </p:sp>
      <p:sp>
        <p:nvSpPr>
          <p:cNvPr id="193" name="Shape 193"/>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202" name="Shape 202"/>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93" name="Shape 93"/>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99" name="Shape 99"/>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05" name="Shape 105"/>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15" name="Shape 115"/>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21" name="Shape 121"/>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301981" indent="-301981">
              <a:buFont typeface="Arial" panose="020B0604020202020204" pitchFamily="34" charset="0"/>
              <a:buChar char="•"/>
            </a:pPr>
            <a:r>
              <a:rPr lang="en-GB" dirty="0" smtClean="0"/>
              <a:t>We wanted to challenge our own assumptions</a:t>
            </a:r>
          </a:p>
          <a:p>
            <a:pPr marL="301981" indent="-301981">
              <a:buFont typeface="Arial" panose="020B0604020202020204" pitchFamily="34" charset="0"/>
              <a:buChar char="•"/>
            </a:pPr>
            <a:r>
              <a:rPr lang="en-GB" dirty="0" smtClean="0"/>
              <a:t>There are many blogs from thought leaders who say millennials want the Google type office or the Kardashian lifestyle</a:t>
            </a:r>
          </a:p>
          <a:p>
            <a:pPr marL="301981" indent="-301981">
              <a:buFont typeface="Arial" panose="020B0604020202020204" pitchFamily="34" charset="0"/>
              <a:buChar char="•"/>
            </a:pPr>
            <a:r>
              <a:rPr lang="en-GB" dirty="0" smtClean="0"/>
              <a:t>We went back to source – to young people</a:t>
            </a:r>
          </a:p>
          <a:p>
            <a:pPr marL="301981" indent="-301981">
              <a:buFont typeface="Arial" panose="020B0604020202020204" pitchFamily="34" charset="0"/>
              <a:buChar char="•"/>
            </a:pPr>
            <a:r>
              <a:rPr lang="en-GB" dirty="0" smtClean="0"/>
              <a:t>We</a:t>
            </a:r>
            <a:r>
              <a:rPr lang="en-GB" baseline="0" dirty="0" smtClean="0"/>
              <a:t> ran focus groups with university students and young people being supported by initiatives including Prince’s Trust</a:t>
            </a:r>
          </a:p>
          <a:p>
            <a:pPr marL="301981" indent="-301981">
              <a:buFont typeface="Arial" panose="020B0604020202020204" pitchFamily="34" charset="0"/>
              <a:buChar char="•"/>
            </a:pPr>
            <a:r>
              <a:rPr lang="en-GB" baseline="0" dirty="0" smtClean="0"/>
              <a:t>First thing we found out is that 80% of young people will access a companies website regardless of where they first saw a job posting </a:t>
            </a:r>
            <a:endParaRPr dirty="0"/>
          </a:p>
        </p:txBody>
      </p:sp>
      <p:sp>
        <p:nvSpPr>
          <p:cNvPr id="128" name="Shape 128"/>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39" name="Shape 139"/>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8975" y="4823034"/>
            <a:ext cx="5511800" cy="3946283"/>
          </a:xfrm>
          <a:prstGeom prst="rect">
            <a:avLst/>
          </a:prstGeom>
        </p:spPr>
        <p:txBody>
          <a:bodyPr spcFirstLastPara="1" wrap="square" lIns="96618" tIns="96618" rIns="96618" bIns="96618" anchor="t" anchorCtr="0">
            <a:noAutofit/>
          </a:bodyPr>
          <a:lstStyle/>
          <a:p>
            <a:pPr marL="0" indent="0"/>
            <a:endParaRPr/>
          </a:p>
        </p:txBody>
      </p:sp>
      <p:sp>
        <p:nvSpPr>
          <p:cNvPr id="148" name="Shape 148"/>
          <p:cNvSpPr>
            <a:spLocks noGrp="1" noRot="1" noChangeAspect="1"/>
          </p:cNvSpPr>
          <p:nvPr>
            <p:ph type="sldImg" idx="2"/>
          </p:nvPr>
        </p:nvSpPr>
        <p:spPr>
          <a:xfrm>
            <a:off x="438150" y="1252538"/>
            <a:ext cx="6013450" cy="3382962"/>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body" idx="1"/>
          </p:nvPr>
        </p:nvSpPr>
        <p:spPr>
          <a:xfrm>
            <a:off x="457200" y="1200150"/>
            <a:ext cx="8229600" cy="3394075"/>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body" idx="1"/>
          </p:nvPr>
        </p:nvSpPr>
        <p:spPr>
          <a:xfrm>
            <a:off x="457200" y="1000125"/>
            <a:ext cx="4038600" cy="2828925"/>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2"/>
          </p:nvPr>
        </p:nvSpPr>
        <p:spPr>
          <a:xfrm>
            <a:off x="4648200" y="1000125"/>
            <a:ext cx="4038600" cy="2828925"/>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722313" y="3305176"/>
            <a:ext cx="7772400" cy="1021557"/>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40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1"/>
          </p:nvPr>
        </p:nvSpPr>
        <p:spPr>
          <a:xfrm>
            <a:off x="722313" y="2180035"/>
            <a:ext cx="7772400" cy="1125140"/>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rgbClr val="888888"/>
              </a:buClr>
              <a:buSzPts val="32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2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24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20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1"/>
        <p:cNvGrpSpPr/>
        <p:nvPr/>
      </p:nvGrpSpPr>
      <p:grpSpPr>
        <a:xfrm>
          <a:off x="0" y="0"/>
          <a:ext cx="0" cy="0"/>
          <a:chOff x="0" y="0"/>
          <a:chExt cx="0" cy="0"/>
        </a:xfrm>
      </p:grpSpPr>
      <p:sp>
        <p:nvSpPr>
          <p:cNvPr id="22" name="Shape 22"/>
          <p:cNvSpPr txBox="1">
            <a:spLocks noGrp="1"/>
          </p:cNvSpPr>
          <p:nvPr>
            <p:ph type="ctrTitle"/>
          </p:nvPr>
        </p:nvSpPr>
        <p:spPr>
          <a:xfrm>
            <a:off x="685800" y="1597820"/>
            <a:ext cx="7772400" cy="1102519"/>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ubTitle" idx="1"/>
          </p:nvPr>
        </p:nvSpPr>
        <p:spPr>
          <a:xfrm>
            <a:off x="1371600" y="2914650"/>
            <a:ext cx="6400800" cy="1314450"/>
          </a:xfrm>
          <a:prstGeom prst="rect">
            <a:avLst/>
          </a:prstGeom>
          <a:noFill/>
          <a:ln>
            <a:noFill/>
          </a:ln>
        </p:spPr>
        <p:txBody>
          <a:bodyPr spcFirstLastPara="1" wrap="square" lIns="91425" tIns="91425" rIns="91425" bIns="91425" anchor="t" anchorCtr="0"/>
          <a:lstStyle>
            <a:lvl1pPr marL="0" marR="0" lvl="0" indent="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rot="5400000">
            <a:off x="5829300" y="971550"/>
            <a:ext cx="3657600" cy="20574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1"/>
          </p:nvPr>
        </p:nvSpPr>
        <p:spPr>
          <a:xfrm rot="5400000">
            <a:off x="1638300" y="-1009650"/>
            <a:ext cx="3657600" cy="60198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body" idx="1"/>
          </p:nvPr>
        </p:nvSpPr>
        <p:spPr>
          <a:xfrm rot="5400000">
            <a:off x="2874962" y="-1217613"/>
            <a:ext cx="3394075" cy="82296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1792288" y="3600450"/>
            <a:ext cx="5486400" cy="425054"/>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1" name="Shape 41"/>
          <p:cNvSpPr>
            <a:spLocks noGrp="1"/>
          </p:cNvSpPr>
          <p:nvPr>
            <p:ph type="pic" idx="2"/>
          </p:nvPr>
        </p:nvSpPr>
        <p:spPr>
          <a:xfrm>
            <a:off x="1792288" y="459581"/>
            <a:ext cx="5486400" cy="3086100"/>
          </a:xfrm>
          <a:prstGeom prst="rect">
            <a:avLst/>
          </a:prstGeom>
          <a:noFill/>
          <a:ln>
            <a:noFill/>
          </a:ln>
        </p:spPr>
        <p:txBody>
          <a:bodyPr spcFirstLastPara="1" wrap="square" lIns="91425" tIns="91425" rIns="91425" bIns="91425" anchor="t" anchorCtr="0"/>
          <a:lstStyle>
            <a:lvl1pPr marL="0" marR="0" lvl="0" indent="0" algn="l" rtl="0">
              <a:spcBef>
                <a:spcPts val="64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1792288" y="4025504"/>
            <a:ext cx="5486400" cy="603646"/>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32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28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24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457202" y="204788"/>
            <a:ext cx="3008313" cy="871538"/>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1"/>
          </p:nvPr>
        </p:nvSpPr>
        <p:spPr>
          <a:xfrm>
            <a:off x="3575050" y="204788"/>
            <a:ext cx="5111750" cy="4389835"/>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2"/>
          </p:nvPr>
        </p:nvSpPr>
        <p:spPr>
          <a:xfrm>
            <a:off x="457202" y="1076326"/>
            <a:ext cx="3008313" cy="3518297"/>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32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28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24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20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1"/>
          </p:nvPr>
        </p:nvSpPr>
        <p:spPr>
          <a:xfrm>
            <a:off x="457200" y="1151335"/>
            <a:ext cx="4040188" cy="47982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32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8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1631156"/>
            <a:ext cx="4040188" cy="2963466"/>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7" y="1151335"/>
            <a:ext cx="4041775" cy="479822"/>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32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8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2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7" y="1631156"/>
            <a:ext cx="4041775" cy="2963466"/>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Shape 11"/>
          <p:cNvSpPr txBox="1">
            <a:spLocks noGrp="1"/>
          </p:cNvSpPr>
          <p:nvPr>
            <p:ph type="body" idx="1"/>
          </p:nvPr>
        </p:nvSpPr>
        <p:spPr>
          <a:xfrm>
            <a:off x="457200" y="1200150"/>
            <a:ext cx="8229600" cy="3394075"/>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57200" y="4767262"/>
            <a:ext cx="2133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124200" y="4767262"/>
            <a:ext cx="2895600" cy="2746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4767262"/>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Font typeface="Calibri"/>
              <a:buNone/>
              <a:defRPr sz="1200" b="0" i="0" u="none" strike="noStrike" cap="none">
                <a:solidFill>
                  <a:srgbClr val="898989"/>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jemma.redden@accessgeneration.co.uk" TargetMode="External"/><Relationship Id="rId5" Type="http://schemas.openxmlformats.org/officeDocument/2006/relationships/hyperlink" Target="mailto:chris.tarry@accessgeneration.co.uk" TargetMode="External"/><Relationship Id="rId4" Type="http://schemas.openxmlformats.org/officeDocument/2006/relationships/hyperlink" Target="http://www.accessgeneration.co.u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accessgeneration.co.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Shape 88"/>
          <p:cNvPicPr preferRelativeResize="0"/>
          <p:nvPr/>
        </p:nvPicPr>
        <p:blipFill rotWithShape="1">
          <a:blip r:embed="rId3">
            <a:alphaModFix/>
          </a:blip>
          <a:srcRect/>
          <a:stretch/>
        </p:blipFill>
        <p:spPr>
          <a:xfrm>
            <a:off x="0" y="-20637"/>
            <a:ext cx="9215400" cy="5184900"/>
          </a:xfrm>
          <a:prstGeom prst="rect">
            <a:avLst/>
          </a:prstGeom>
          <a:noFill/>
          <a:ln>
            <a:noFill/>
          </a:ln>
        </p:spPr>
      </p:pic>
      <p:sp>
        <p:nvSpPr>
          <p:cNvPr id="89" name="Shape 89"/>
          <p:cNvSpPr txBox="1"/>
          <p:nvPr/>
        </p:nvSpPr>
        <p:spPr>
          <a:xfrm>
            <a:off x="242975" y="1527175"/>
            <a:ext cx="8729700" cy="93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Font typeface="Lato"/>
              <a:buNone/>
            </a:pPr>
            <a:r>
              <a:rPr lang="en-US" sz="3000">
                <a:solidFill>
                  <a:srgbClr val="FFFFFF"/>
                </a:solidFill>
                <a:latin typeface="Lato"/>
                <a:ea typeface="Lato"/>
                <a:cs typeface="Lato"/>
                <a:sym typeface="Lato"/>
              </a:rPr>
              <a:t>Becoming an Employer of Choice </a:t>
            </a:r>
            <a:br>
              <a:rPr lang="en-US" sz="3000">
                <a:solidFill>
                  <a:srgbClr val="FFFFFF"/>
                </a:solidFill>
                <a:latin typeface="Lato"/>
                <a:ea typeface="Lato"/>
                <a:cs typeface="Lato"/>
                <a:sym typeface="Lato"/>
              </a:rPr>
            </a:br>
            <a:r>
              <a:rPr lang="en-US" sz="3000">
                <a:solidFill>
                  <a:srgbClr val="FFFFFF"/>
                </a:solidFill>
                <a:latin typeface="Lato"/>
                <a:ea typeface="Lato"/>
                <a:cs typeface="Lato"/>
                <a:sym typeface="Lato"/>
              </a:rPr>
              <a:t>for the New Generation</a:t>
            </a:r>
            <a:endParaRPr sz="3000">
              <a:solidFill>
                <a:srgbClr val="FFFFFF"/>
              </a:solidFill>
              <a:latin typeface="Lato"/>
              <a:ea typeface="Lato"/>
              <a:cs typeface="Lato"/>
              <a:sym typeface="Lato"/>
            </a:endParaRPr>
          </a:p>
        </p:txBody>
      </p:sp>
      <p:sp>
        <p:nvSpPr>
          <p:cNvPr id="90" name="Shape 90"/>
          <p:cNvSpPr txBox="1"/>
          <p:nvPr/>
        </p:nvSpPr>
        <p:spPr>
          <a:xfrm>
            <a:off x="130150" y="4479000"/>
            <a:ext cx="3746100" cy="56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Font typeface="Lato"/>
              <a:buNone/>
            </a:pPr>
            <a:r>
              <a:rPr lang="en-US" sz="1200" b="0" i="0" u="none" strike="noStrike" cap="none">
                <a:solidFill>
                  <a:schemeClr val="lt1"/>
                </a:solidFill>
                <a:latin typeface="Lato"/>
                <a:ea typeface="Lato"/>
                <a:cs typeface="Lato"/>
                <a:sym typeface="Lato"/>
              </a:rPr>
              <a:t>Prepared by: Chris Tarry &amp; Jemma Redden</a:t>
            </a:r>
            <a:endParaRPr sz="1200">
              <a:solidFill>
                <a:schemeClr val="lt1"/>
              </a:solidFill>
              <a:latin typeface="Lato"/>
              <a:ea typeface="Lato"/>
              <a:cs typeface="Lato"/>
              <a:sym typeface="Lato"/>
            </a:endParaRPr>
          </a:p>
          <a:p>
            <a:pPr marL="0" marR="0" lvl="0" indent="0" algn="l" rtl="0">
              <a:lnSpc>
                <a:spcPct val="100000"/>
              </a:lnSpc>
              <a:spcBef>
                <a:spcPts val="0"/>
              </a:spcBef>
              <a:spcAft>
                <a:spcPts val="0"/>
              </a:spcAft>
              <a:buClr>
                <a:schemeClr val="lt1"/>
              </a:buClr>
              <a:buFont typeface="Lato"/>
              <a:buNone/>
            </a:pPr>
            <a:r>
              <a:rPr lang="en-US" sz="1200">
                <a:solidFill>
                  <a:schemeClr val="lt1"/>
                </a:solidFill>
                <a:latin typeface="Lato"/>
                <a:ea typeface="Lato"/>
                <a:cs typeface="Lato"/>
                <a:sym typeface="Lato"/>
              </a:rPr>
              <a:t>February 2018</a:t>
            </a:r>
            <a:endParaRPr sz="1200">
              <a:solidFill>
                <a:schemeClr val="lt1"/>
              </a:solidFill>
              <a:latin typeface="Lato"/>
              <a:ea typeface="Lato"/>
              <a:cs typeface="Lato"/>
              <a:sym typeface="Lato"/>
            </a:endParaRPr>
          </a:p>
          <a:p>
            <a:pPr marL="0" marR="0" lvl="0" indent="0" algn="l" rtl="0">
              <a:lnSpc>
                <a:spcPct val="100000"/>
              </a:lnSpc>
              <a:spcBef>
                <a:spcPts val="0"/>
              </a:spcBef>
              <a:spcAft>
                <a:spcPts val="0"/>
              </a:spcAft>
              <a:buClr>
                <a:schemeClr val="lt1"/>
              </a:buClr>
              <a:buFont typeface="Lato"/>
              <a:buNone/>
            </a:pPr>
            <a:r>
              <a:rPr lang="en-US" sz="1200">
                <a:solidFill>
                  <a:schemeClr val="lt1"/>
                </a:solidFill>
                <a:latin typeface="Lato"/>
                <a:ea typeface="Lato"/>
                <a:cs typeface="Lato"/>
                <a:sym typeface="Lato"/>
              </a:rPr>
              <a:t>Prepared for: ISSA</a:t>
            </a:r>
            <a:endParaRPr sz="1200">
              <a:solidFill>
                <a:schemeClr val="lt1"/>
              </a:solidFill>
              <a:latin typeface="Lato"/>
              <a:ea typeface="Lato"/>
              <a:cs typeface="Lato"/>
              <a:sym typeface="Lato"/>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Shape 159"/>
          <p:cNvPicPr preferRelativeResize="0"/>
          <p:nvPr/>
        </p:nvPicPr>
        <p:blipFill rotWithShape="1">
          <a:blip r:embed="rId3">
            <a:alphaModFix/>
          </a:blip>
          <a:srcRect/>
          <a:stretch/>
        </p:blipFill>
        <p:spPr>
          <a:xfrm>
            <a:off x="0" y="-41275"/>
            <a:ext cx="9215400" cy="5184900"/>
          </a:xfrm>
          <a:prstGeom prst="rect">
            <a:avLst/>
          </a:prstGeom>
          <a:noFill/>
          <a:ln>
            <a:noFill/>
          </a:ln>
        </p:spPr>
      </p:pic>
      <p:sp>
        <p:nvSpPr>
          <p:cNvPr id="160" name="Shape 160"/>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61" name="Shape 161"/>
          <p:cNvSpPr txBox="1"/>
          <p:nvPr/>
        </p:nvSpPr>
        <p:spPr>
          <a:xfrm>
            <a:off x="1995250" y="2235150"/>
            <a:ext cx="5702400" cy="67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242F37"/>
              </a:buClr>
              <a:buFont typeface="Lato"/>
              <a:buNone/>
            </a:pPr>
            <a:r>
              <a:rPr lang="en-US" sz="3000">
                <a:solidFill>
                  <a:srgbClr val="DA131B"/>
                </a:solidFill>
                <a:latin typeface="Lato"/>
                <a:ea typeface="Lato"/>
                <a:cs typeface="Lato"/>
                <a:sym typeface="Lato"/>
              </a:rPr>
              <a:t>Four out of five businesses failed to promote their employer brand</a:t>
            </a:r>
            <a:endParaRPr sz="3000">
              <a:solidFill>
                <a:srgbClr val="DA131B"/>
              </a:solidFill>
            </a:endParaRPr>
          </a:p>
        </p:txBody>
      </p:sp>
      <p:pic>
        <p:nvPicPr>
          <p:cNvPr id="162" name="Shape 162" descr="AG_02.png"/>
          <p:cNvPicPr preferRelativeResize="0"/>
          <p:nvPr/>
        </p:nvPicPr>
        <p:blipFill rotWithShape="1">
          <a:blip r:embed="rId4">
            <a:alphaModFix/>
          </a:blip>
          <a:srcRect/>
          <a:stretch/>
        </p:blipFill>
        <p:spPr>
          <a:xfrm>
            <a:off x="3750175" y="363575"/>
            <a:ext cx="1715050" cy="1715050"/>
          </a:xfrm>
          <a:prstGeom prst="rect">
            <a:avLst/>
          </a:prstGeom>
          <a:noFill/>
          <a:ln>
            <a:noFill/>
          </a:ln>
        </p:spPr>
      </p:pic>
      <p:sp>
        <p:nvSpPr>
          <p:cNvPr id="163" name="Shape 163"/>
          <p:cNvSpPr txBox="1"/>
          <p:nvPr/>
        </p:nvSpPr>
        <p:spPr>
          <a:xfrm>
            <a:off x="1795575" y="3851575"/>
            <a:ext cx="6252600" cy="43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i="1">
                <a:solidFill>
                  <a:srgbClr val="DA131B"/>
                </a:solidFill>
              </a:rPr>
              <a:t>“Businesses all say the same thing, like they all invest in their people. But I want to know what that means and how it will help me get to the next level in my career”</a:t>
            </a:r>
            <a:endParaRPr sz="1600" i="1">
              <a:solidFill>
                <a:srgbClr val="DA131B"/>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69" name="Shape 169"/>
          <p:cNvSpPr txBox="1"/>
          <p:nvPr/>
        </p:nvSpPr>
        <p:spPr>
          <a:xfrm>
            <a:off x="590550" y="1350962"/>
            <a:ext cx="5702400" cy="22734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0" marR="0" lvl="0" indent="0" algn="l" rtl="0">
              <a:lnSpc>
                <a:spcPct val="100000"/>
              </a:lnSpc>
              <a:spcBef>
                <a:spcPts val="0"/>
              </a:spcBef>
              <a:spcAft>
                <a:spcPts val="0"/>
              </a:spcAft>
              <a:buNone/>
            </a:pPr>
            <a:endParaRPr sz="2400" b="0" i="0" u="none">
              <a:solidFill>
                <a:srgbClr val="FFFFFF"/>
              </a:solidFill>
              <a:latin typeface="Arial"/>
              <a:ea typeface="Arial"/>
              <a:cs typeface="Arial"/>
              <a:sym typeface="Arial"/>
            </a:endParaRPr>
          </a:p>
        </p:txBody>
      </p:sp>
      <p:pic>
        <p:nvPicPr>
          <p:cNvPr id="170" name="Shape 170"/>
          <p:cNvPicPr preferRelativeResize="0"/>
          <p:nvPr/>
        </p:nvPicPr>
        <p:blipFill rotWithShape="1">
          <a:blip r:embed="rId3">
            <a:alphaModFix/>
          </a:blip>
          <a:srcRect/>
          <a:stretch/>
        </p:blipFill>
        <p:spPr>
          <a:xfrm>
            <a:off x="0" y="-20637"/>
            <a:ext cx="9215400" cy="5184900"/>
          </a:xfrm>
          <a:prstGeom prst="rect">
            <a:avLst/>
          </a:prstGeom>
          <a:noFill/>
          <a:ln>
            <a:noFill/>
          </a:ln>
        </p:spPr>
      </p:pic>
      <p:sp>
        <p:nvSpPr>
          <p:cNvPr id="171" name="Shape 171"/>
          <p:cNvSpPr txBox="1"/>
          <p:nvPr/>
        </p:nvSpPr>
        <p:spPr>
          <a:xfrm>
            <a:off x="471575" y="152400"/>
            <a:ext cx="5886600" cy="3000000"/>
          </a:xfrm>
          <a:prstGeom prst="rect">
            <a:avLst/>
          </a:prstGeom>
          <a:noFill/>
          <a:ln>
            <a:noFill/>
          </a:ln>
        </p:spPr>
        <p:txBody>
          <a:bodyPr spcFirstLastPara="1" wrap="square" lIns="91425" tIns="91425" rIns="91425" bIns="91425" anchor="ctr" anchorCtr="0">
            <a:noAutofit/>
          </a:bodyPr>
          <a:lstStyle/>
          <a:p>
            <a:pPr marL="368300" marR="1282700" lvl="0" indent="88900" algn="ctr" rtl="0">
              <a:lnSpc>
                <a:spcPct val="115000"/>
              </a:lnSpc>
              <a:spcBef>
                <a:spcPts val="0"/>
              </a:spcBef>
              <a:spcAft>
                <a:spcPts val="0"/>
              </a:spcAft>
              <a:buNone/>
            </a:pPr>
            <a:endParaRPr sz="2400" b="1" dirty="0">
              <a:solidFill>
                <a:srgbClr val="333333"/>
              </a:solidFill>
              <a:highlight>
                <a:schemeClr val="lt1"/>
              </a:highlight>
              <a:latin typeface="Lato"/>
              <a:ea typeface="Lato"/>
              <a:cs typeface="Lato"/>
              <a:sym typeface="Lato"/>
            </a:endParaRPr>
          </a:p>
          <a:p>
            <a:pPr marL="0" marR="1282700" lvl="0" indent="0" rtl="0">
              <a:lnSpc>
                <a:spcPct val="115000"/>
              </a:lnSpc>
              <a:spcBef>
                <a:spcPts val="6400"/>
              </a:spcBef>
              <a:spcAft>
                <a:spcPts val="0"/>
              </a:spcAft>
              <a:buNone/>
            </a:pPr>
            <a:r>
              <a:rPr lang="en-US" sz="1800" b="1" dirty="0">
                <a:solidFill>
                  <a:srgbClr val="333333"/>
                </a:solidFill>
                <a:highlight>
                  <a:schemeClr val="lt1"/>
                </a:highlight>
                <a:latin typeface="Lato"/>
                <a:ea typeface="Lato"/>
                <a:cs typeface="Lato"/>
                <a:sym typeface="Lato"/>
              </a:rPr>
              <a:t>Are you confident that your company is represented online the way you would want?</a:t>
            </a:r>
            <a:endParaRPr sz="1800" b="1" dirty="0">
              <a:solidFill>
                <a:srgbClr val="333333"/>
              </a:solidFill>
              <a:highlight>
                <a:schemeClr val="lt1"/>
              </a:highlight>
              <a:latin typeface="Lato"/>
              <a:ea typeface="Lato"/>
              <a:cs typeface="Lato"/>
              <a:sym typeface="Lato"/>
            </a:endParaRPr>
          </a:p>
          <a:p>
            <a:pPr marL="0" marR="1282700" lvl="0" indent="0" rtl="0">
              <a:lnSpc>
                <a:spcPct val="115000"/>
              </a:lnSpc>
              <a:spcBef>
                <a:spcPts val="6400"/>
              </a:spcBef>
              <a:spcAft>
                <a:spcPts val="6400"/>
              </a:spcAft>
              <a:buNone/>
            </a:pPr>
            <a:r>
              <a:rPr lang="en-US" sz="1800" b="1" dirty="0">
                <a:solidFill>
                  <a:srgbClr val="333333"/>
                </a:solidFill>
                <a:highlight>
                  <a:schemeClr val="lt1"/>
                </a:highlight>
                <a:latin typeface="Lato"/>
                <a:ea typeface="Lato"/>
                <a:cs typeface="Lato"/>
                <a:sym typeface="Lato"/>
              </a:rPr>
              <a:t>Who is accountable for the quality of your job or careers section of your website?</a:t>
            </a:r>
            <a:endParaRPr sz="1800" b="1" dirty="0">
              <a:solidFill>
                <a:srgbClr val="333333"/>
              </a:solidFill>
              <a:highlight>
                <a:schemeClr val="lt1"/>
              </a:highlight>
              <a:latin typeface="Lato"/>
              <a:ea typeface="Lato"/>
              <a:cs typeface="Lato"/>
              <a:sym typeface="Lato"/>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Shape 176"/>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177" name="Shape 177"/>
          <p:cNvSpPr txBox="1">
            <a:spLocks noGrp="1"/>
          </p:cNvSpPr>
          <p:nvPr>
            <p:ph type="ctrTitle"/>
          </p:nvPr>
        </p:nvSpPr>
        <p:spPr>
          <a:xfrm>
            <a:off x="638625" y="127350"/>
            <a:ext cx="82770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dirty="0">
                <a:solidFill>
                  <a:srgbClr val="000000"/>
                </a:solidFill>
                <a:latin typeface="Lato"/>
                <a:ea typeface="Lato"/>
                <a:cs typeface="Lato"/>
                <a:sym typeface="Lato"/>
              </a:rPr>
              <a:t>The strategic solution  </a:t>
            </a:r>
            <a:endParaRPr sz="2400" b="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2400" b="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dirty="0">
              <a:solidFill>
                <a:srgbClr val="DA131B"/>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dirty="0">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dirty="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dirty="0">
              <a:solidFill>
                <a:srgbClr val="000000"/>
              </a:solidFill>
              <a:latin typeface="Arial"/>
              <a:ea typeface="Arial"/>
              <a:cs typeface="Arial"/>
              <a:sym typeface="Arial"/>
            </a:endParaRPr>
          </a:p>
        </p:txBody>
      </p:sp>
      <p:sp>
        <p:nvSpPr>
          <p:cNvPr id="178" name="Shape 178"/>
          <p:cNvSpPr/>
          <p:nvPr/>
        </p:nvSpPr>
        <p:spPr>
          <a:xfrm>
            <a:off x="638625" y="1348625"/>
            <a:ext cx="3057600" cy="2914500"/>
          </a:xfrm>
          <a:prstGeom prst="ellipse">
            <a:avLst/>
          </a:prstGeom>
          <a:solidFill>
            <a:srgbClr val="DA131B"/>
          </a:solidFill>
          <a:ln w="9525" cap="flat" cmpd="sng">
            <a:solidFill>
              <a:srgbClr val="DA131B"/>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solidFill>
                  <a:srgbClr val="F3F3F3"/>
                </a:solidFill>
              </a:rPr>
              <a:t>Attraction</a:t>
            </a:r>
            <a:endParaRPr sz="2400" dirty="0">
              <a:solidFill>
                <a:srgbClr val="F3F3F3"/>
              </a:solidFill>
            </a:endParaRPr>
          </a:p>
          <a:p>
            <a:pPr marL="0" lvl="0" indent="0" algn="ctr" rtl="0">
              <a:spcBef>
                <a:spcPts val="0"/>
              </a:spcBef>
              <a:spcAft>
                <a:spcPts val="0"/>
              </a:spcAft>
              <a:buNone/>
            </a:pPr>
            <a:endParaRPr sz="1800" dirty="0">
              <a:solidFill>
                <a:srgbClr val="F3F3F3"/>
              </a:solidFill>
            </a:endParaRPr>
          </a:p>
          <a:p>
            <a:pPr marL="0" lvl="0" indent="0" algn="ctr" rtl="0">
              <a:spcBef>
                <a:spcPts val="0"/>
              </a:spcBef>
              <a:spcAft>
                <a:spcPts val="0"/>
              </a:spcAft>
              <a:buNone/>
            </a:pPr>
            <a:r>
              <a:rPr lang="en-US" sz="1800" dirty="0">
                <a:solidFill>
                  <a:srgbClr val="F3F3F3"/>
                </a:solidFill>
              </a:rPr>
              <a:t>Promote your industry sector</a:t>
            </a:r>
            <a:endParaRPr sz="1800" dirty="0">
              <a:solidFill>
                <a:srgbClr val="F3F3F3"/>
              </a:solidFill>
            </a:endParaRPr>
          </a:p>
          <a:p>
            <a:pPr marL="0" lvl="0" indent="0" algn="ctr" rtl="0">
              <a:spcBef>
                <a:spcPts val="0"/>
              </a:spcBef>
              <a:spcAft>
                <a:spcPts val="0"/>
              </a:spcAft>
              <a:buNone/>
            </a:pPr>
            <a:endParaRPr sz="1800" dirty="0">
              <a:solidFill>
                <a:srgbClr val="F3F3F3"/>
              </a:solidFill>
            </a:endParaRPr>
          </a:p>
          <a:p>
            <a:pPr marL="0" lvl="0" indent="0" algn="ctr" rtl="0">
              <a:spcBef>
                <a:spcPts val="0"/>
              </a:spcBef>
              <a:spcAft>
                <a:spcPts val="0"/>
              </a:spcAft>
              <a:buNone/>
            </a:pPr>
            <a:r>
              <a:rPr lang="en-US" sz="1800" dirty="0">
                <a:solidFill>
                  <a:srgbClr val="F3F3F3"/>
                </a:solidFill>
              </a:rPr>
              <a:t>Promote your purpose and role in society</a:t>
            </a:r>
            <a:endParaRPr sz="1800" dirty="0">
              <a:solidFill>
                <a:srgbClr val="F3F3F3"/>
              </a:solidFill>
            </a:endParaRPr>
          </a:p>
        </p:txBody>
      </p:sp>
      <p:sp>
        <p:nvSpPr>
          <p:cNvPr id="179" name="Shape 179"/>
          <p:cNvSpPr/>
          <p:nvPr/>
        </p:nvSpPr>
        <p:spPr>
          <a:xfrm>
            <a:off x="3976500" y="1855775"/>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3F3F3"/>
                </a:solidFill>
              </a:rPr>
              <a:t>Innovation</a:t>
            </a:r>
            <a:endParaRPr>
              <a:solidFill>
                <a:srgbClr val="F3F3F3"/>
              </a:solidFill>
            </a:endParaRPr>
          </a:p>
          <a:p>
            <a:pPr marL="0" lvl="0" indent="0" algn="ctr" rtl="0">
              <a:spcBef>
                <a:spcPts val="0"/>
              </a:spcBef>
              <a:spcAft>
                <a:spcPts val="0"/>
              </a:spcAft>
              <a:buNone/>
            </a:pPr>
            <a:endParaRPr>
              <a:solidFill>
                <a:srgbClr val="F3F3F3"/>
              </a:solidFill>
            </a:endParaRPr>
          </a:p>
          <a:p>
            <a:pPr marL="0" lvl="0" indent="0" algn="ctr" rtl="0">
              <a:spcBef>
                <a:spcPts val="0"/>
              </a:spcBef>
              <a:spcAft>
                <a:spcPts val="0"/>
              </a:spcAft>
              <a:buNone/>
            </a:pPr>
            <a:r>
              <a:rPr lang="en-US">
                <a:solidFill>
                  <a:srgbClr val="F3F3F3"/>
                </a:solidFill>
              </a:rPr>
              <a:t>Use of technology</a:t>
            </a:r>
            <a:endParaRPr>
              <a:solidFill>
                <a:srgbClr val="F3F3F3"/>
              </a:solidFill>
            </a:endParaRPr>
          </a:p>
          <a:p>
            <a:pPr marL="0" lvl="0" indent="0" algn="ctr" rtl="0">
              <a:spcBef>
                <a:spcPts val="0"/>
              </a:spcBef>
              <a:spcAft>
                <a:spcPts val="0"/>
              </a:spcAft>
              <a:buNone/>
            </a:pPr>
            <a:endParaRPr>
              <a:solidFill>
                <a:srgbClr val="F3F3F3"/>
              </a:solidFill>
            </a:endParaRPr>
          </a:p>
          <a:p>
            <a:pPr marL="0" lvl="0" indent="0" algn="ctr" rtl="0">
              <a:spcBef>
                <a:spcPts val="0"/>
              </a:spcBef>
              <a:spcAft>
                <a:spcPts val="0"/>
              </a:spcAft>
              <a:buNone/>
            </a:pPr>
            <a:r>
              <a:rPr lang="en-US">
                <a:solidFill>
                  <a:srgbClr val="F3F3F3"/>
                </a:solidFill>
              </a:rPr>
              <a:t>New ways of working</a:t>
            </a:r>
            <a:endParaRPr>
              <a:solidFill>
                <a:srgbClr val="F3F3F3"/>
              </a:solidFill>
            </a:endParaRPr>
          </a:p>
        </p:txBody>
      </p:sp>
      <p:sp>
        <p:nvSpPr>
          <p:cNvPr id="180" name="Shape 180"/>
          <p:cNvSpPr/>
          <p:nvPr/>
        </p:nvSpPr>
        <p:spPr>
          <a:xfrm>
            <a:off x="5986500" y="2682100"/>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3F3F3"/>
                </a:solidFill>
              </a:rPr>
              <a:t>Progression</a:t>
            </a:r>
            <a:endParaRPr>
              <a:solidFill>
                <a:srgbClr val="F3F3F3"/>
              </a:solidFill>
            </a:endParaRPr>
          </a:p>
          <a:p>
            <a:pPr marL="0" lvl="0" indent="0" algn="ctr" rtl="0">
              <a:spcBef>
                <a:spcPts val="0"/>
              </a:spcBef>
              <a:spcAft>
                <a:spcPts val="0"/>
              </a:spcAft>
              <a:buNone/>
            </a:pPr>
            <a:endParaRPr>
              <a:solidFill>
                <a:srgbClr val="F3F3F3"/>
              </a:solidFill>
            </a:endParaRPr>
          </a:p>
          <a:p>
            <a:pPr marL="0" lvl="0" indent="0" algn="ctr" rtl="0">
              <a:spcBef>
                <a:spcPts val="0"/>
              </a:spcBef>
              <a:spcAft>
                <a:spcPts val="0"/>
              </a:spcAft>
              <a:buNone/>
            </a:pPr>
            <a:r>
              <a:rPr lang="en-US">
                <a:solidFill>
                  <a:srgbClr val="F3F3F3"/>
                </a:solidFill>
              </a:rPr>
              <a:t>Investing in training and development</a:t>
            </a:r>
            <a:endParaRPr>
              <a:solidFill>
                <a:srgbClr val="F3F3F3"/>
              </a:solidFill>
            </a:endParaRPr>
          </a:p>
        </p:txBody>
      </p:sp>
      <p:sp>
        <p:nvSpPr>
          <p:cNvPr id="181" name="Shape 181"/>
          <p:cNvSpPr/>
          <p:nvPr/>
        </p:nvSpPr>
        <p:spPr>
          <a:xfrm>
            <a:off x="5805575" y="654539"/>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a:solidFill>
                  <a:srgbClr val="F3F3F3"/>
                </a:solidFill>
              </a:rPr>
              <a:t>Engagement</a:t>
            </a:r>
            <a:endParaRPr>
              <a:solidFill>
                <a:srgbClr val="F3F3F3"/>
              </a:solidFill>
            </a:endParaRPr>
          </a:p>
          <a:p>
            <a:pPr marL="0" lvl="0" indent="0" algn="ctr" rtl="0">
              <a:spcBef>
                <a:spcPts val="0"/>
              </a:spcBef>
              <a:spcAft>
                <a:spcPts val="0"/>
              </a:spcAft>
              <a:buNone/>
            </a:pPr>
            <a:endParaRPr>
              <a:solidFill>
                <a:srgbClr val="F3F3F3"/>
              </a:solidFill>
            </a:endParaRPr>
          </a:p>
          <a:p>
            <a:pPr marL="0" lvl="0" indent="0" algn="ctr" rtl="0">
              <a:spcBef>
                <a:spcPts val="0"/>
              </a:spcBef>
              <a:spcAft>
                <a:spcPts val="0"/>
              </a:spcAft>
              <a:buNone/>
            </a:pPr>
            <a:r>
              <a:rPr lang="en-US">
                <a:solidFill>
                  <a:srgbClr val="F3F3F3"/>
                </a:solidFill>
              </a:rPr>
              <a:t>Involve employees in problem solving</a:t>
            </a:r>
            <a:endParaRPr>
              <a:solidFill>
                <a:srgbClr val="F3F3F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p:bldP spid="179" grpId="0" animBg="1"/>
      <p:bldP spid="180" grpId="0" animBg="1"/>
      <p:bldP spid="18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87" name="Shape 187"/>
          <p:cNvSpPr txBox="1"/>
          <p:nvPr/>
        </p:nvSpPr>
        <p:spPr>
          <a:xfrm>
            <a:off x="590550" y="1350962"/>
            <a:ext cx="5702400" cy="22734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0" marR="0" lvl="0" indent="0" algn="l" rtl="0">
              <a:lnSpc>
                <a:spcPct val="100000"/>
              </a:lnSpc>
              <a:spcBef>
                <a:spcPts val="0"/>
              </a:spcBef>
              <a:spcAft>
                <a:spcPts val="0"/>
              </a:spcAft>
              <a:buNone/>
            </a:pPr>
            <a:endParaRPr sz="2400" b="0" i="0" u="none">
              <a:solidFill>
                <a:srgbClr val="FFFFFF"/>
              </a:solidFill>
              <a:latin typeface="Arial"/>
              <a:ea typeface="Arial"/>
              <a:cs typeface="Arial"/>
              <a:sym typeface="Arial"/>
            </a:endParaRPr>
          </a:p>
        </p:txBody>
      </p:sp>
      <p:pic>
        <p:nvPicPr>
          <p:cNvPr id="188" name="Shape 188"/>
          <p:cNvPicPr preferRelativeResize="0"/>
          <p:nvPr/>
        </p:nvPicPr>
        <p:blipFill rotWithShape="1">
          <a:blip r:embed="rId3">
            <a:alphaModFix/>
          </a:blip>
          <a:srcRect/>
          <a:stretch/>
        </p:blipFill>
        <p:spPr>
          <a:xfrm>
            <a:off x="0" y="-41275"/>
            <a:ext cx="9215400" cy="5184900"/>
          </a:xfrm>
          <a:prstGeom prst="rect">
            <a:avLst/>
          </a:prstGeom>
          <a:noFill/>
          <a:ln>
            <a:noFill/>
          </a:ln>
        </p:spPr>
      </p:pic>
      <p:sp>
        <p:nvSpPr>
          <p:cNvPr id="189" name="Shape 189"/>
          <p:cNvSpPr txBox="1"/>
          <p:nvPr/>
        </p:nvSpPr>
        <p:spPr>
          <a:xfrm>
            <a:off x="214300" y="392100"/>
            <a:ext cx="7701000" cy="673200"/>
          </a:xfrm>
          <a:prstGeom prst="rect">
            <a:avLst/>
          </a:prstGeom>
          <a:noFill/>
          <a:ln>
            <a:noFill/>
          </a:ln>
        </p:spPr>
        <p:txBody>
          <a:bodyPr spcFirstLastPara="1" wrap="square" lIns="91425" tIns="45700" rIns="91425" bIns="45700" anchor="t" anchorCtr="0">
            <a:noAutofit/>
          </a:bodyPr>
          <a:lstStyle/>
          <a:p>
            <a:pPr marL="368300" marR="1282700" lvl="0" indent="0" rtl="0">
              <a:lnSpc>
                <a:spcPct val="115000"/>
              </a:lnSpc>
              <a:spcBef>
                <a:spcPts val="0"/>
              </a:spcBef>
              <a:spcAft>
                <a:spcPts val="0"/>
              </a:spcAft>
              <a:buClr>
                <a:schemeClr val="dk1"/>
              </a:buClr>
              <a:buSzPts val="1100"/>
              <a:buFont typeface="Arial"/>
              <a:buNone/>
            </a:pPr>
            <a:r>
              <a:rPr lang="en-US" sz="2400" b="1" dirty="0">
                <a:solidFill>
                  <a:srgbClr val="333333"/>
                </a:solidFill>
                <a:highlight>
                  <a:schemeClr val="lt1"/>
                </a:highlight>
                <a:latin typeface="Lato"/>
                <a:ea typeface="Lato"/>
                <a:cs typeface="Lato"/>
                <a:sym typeface="Lato"/>
              </a:rPr>
              <a:t>Top tips to become an employer of choice</a:t>
            </a:r>
            <a:endParaRPr sz="2400" b="1" dirty="0">
              <a:solidFill>
                <a:schemeClr val="dk1"/>
              </a:solidFill>
              <a:latin typeface="Lato"/>
              <a:ea typeface="Lato"/>
              <a:cs typeface="Lato"/>
              <a:sym typeface="Lato"/>
            </a:endParaRPr>
          </a:p>
          <a:p>
            <a:pPr marL="0" marR="0" lvl="0" indent="0" algn="l" rtl="0">
              <a:lnSpc>
                <a:spcPct val="100000"/>
              </a:lnSpc>
              <a:spcBef>
                <a:spcPts val="6400"/>
              </a:spcBef>
              <a:spcAft>
                <a:spcPts val="0"/>
              </a:spcAft>
              <a:buClr>
                <a:srgbClr val="242F37"/>
              </a:buClr>
              <a:buFont typeface="Lato"/>
              <a:buNone/>
            </a:pPr>
            <a:endParaRPr sz="2400" dirty="0">
              <a:solidFill>
                <a:srgbClr val="242F37"/>
              </a:solidFill>
              <a:latin typeface="Lato"/>
              <a:ea typeface="Lato"/>
              <a:cs typeface="Lato"/>
              <a:sym typeface="Lato"/>
            </a:endParaRPr>
          </a:p>
        </p:txBody>
      </p:sp>
      <p:sp>
        <p:nvSpPr>
          <p:cNvPr id="190" name="Shape 190"/>
          <p:cNvSpPr txBox="1"/>
          <p:nvPr/>
        </p:nvSpPr>
        <p:spPr>
          <a:xfrm>
            <a:off x="214300" y="1210000"/>
            <a:ext cx="8735700" cy="28395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None/>
            </a:pPr>
            <a:endParaRPr sz="1800"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mj-lt"/>
              <a:buAutoNum type="arabicPeriod"/>
            </a:pPr>
            <a:r>
              <a:rPr lang="en-US" sz="1800" b="1" dirty="0">
                <a:solidFill>
                  <a:schemeClr val="dk1"/>
                </a:solidFill>
                <a:latin typeface="Lato"/>
                <a:ea typeface="Lato"/>
                <a:cs typeface="Lato"/>
                <a:sym typeface="Lato"/>
              </a:rPr>
              <a:t>Think local </a:t>
            </a:r>
            <a:r>
              <a:rPr lang="en-US" sz="1800" dirty="0">
                <a:solidFill>
                  <a:schemeClr val="dk1"/>
                </a:solidFill>
                <a:latin typeface="Lato"/>
                <a:ea typeface="Lato"/>
                <a:cs typeface="Lato"/>
                <a:sym typeface="Lato"/>
              </a:rPr>
              <a:t>- even if you are multinational or national you need to think </a:t>
            </a:r>
            <a:r>
              <a:rPr lang="en-US" sz="1800" dirty="0" smtClean="0">
                <a:solidFill>
                  <a:schemeClr val="dk1"/>
                </a:solidFill>
                <a:latin typeface="Lato"/>
                <a:ea typeface="Lato"/>
                <a:cs typeface="Lato"/>
                <a:sym typeface="Lato"/>
              </a:rPr>
              <a:t>local</a:t>
            </a:r>
          </a:p>
          <a:p>
            <a:pPr marL="457200" lvl="0" indent="-342900" rtl="0">
              <a:spcBef>
                <a:spcPts val="0"/>
              </a:spcBef>
              <a:spcAft>
                <a:spcPts val="0"/>
              </a:spcAft>
              <a:buClr>
                <a:schemeClr val="dk1"/>
              </a:buClr>
              <a:buSzPts val="1800"/>
              <a:buFont typeface="+mj-lt"/>
              <a:buAutoNum type="arabicPeriod"/>
            </a:pPr>
            <a:endParaRPr lang="en-US" sz="1800"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mj-lt"/>
              <a:buAutoNum type="arabicPeriod"/>
            </a:pPr>
            <a:r>
              <a:rPr lang="en-US" sz="1800" b="1" dirty="0" smtClean="0">
                <a:solidFill>
                  <a:schemeClr val="dk1"/>
                </a:solidFill>
                <a:latin typeface="Lato"/>
                <a:ea typeface="Lato"/>
                <a:cs typeface="Lato"/>
                <a:sym typeface="Lato"/>
              </a:rPr>
              <a:t>Treat </a:t>
            </a:r>
            <a:r>
              <a:rPr lang="en-US" sz="1800" b="1" dirty="0">
                <a:solidFill>
                  <a:schemeClr val="dk1"/>
                </a:solidFill>
                <a:latin typeface="Lato"/>
                <a:ea typeface="Lato"/>
                <a:cs typeface="Lato"/>
                <a:sym typeface="Lato"/>
              </a:rPr>
              <a:t>candidates as customers</a:t>
            </a:r>
            <a:r>
              <a:rPr lang="en-US" sz="1800" dirty="0">
                <a:solidFill>
                  <a:schemeClr val="dk1"/>
                </a:solidFill>
                <a:latin typeface="Lato"/>
                <a:ea typeface="Lato"/>
                <a:cs typeface="Lato"/>
                <a:sym typeface="Lato"/>
              </a:rPr>
              <a:t> - are there any unnecessary barriers in the </a:t>
            </a:r>
            <a:r>
              <a:rPr lang="en-US" sz="1800" dirty="0" smtClean="0">
                <a:solidFill>
                  <a:schemeClr val="dk1"/>
                </a:solidFill>
                <a:latin typeface="Lato"/>
                <a:ea typeface="Lato"/>
                <a:cs typeface="Lato"/>
                <a:sym typeface="Lato"/>
              </a:rPr>
              <a:t>way?</a:t>
            </a:r>
          </a:p>
          <a:p>
            <a:pPr marL="457200" lvl="0" indent="-342900" rtl="0">
              <a:spcBef>
                <a:spcPts val="0"/>
              </a:spcBef>
              <a:spcAft>
                <a:spcPts val="0"/>
              </a:spcAft>
              <a:buClr>
                <a:schemeClr val="dk1"/>
              </a:buClr>
              <a:buSzPts val="1800"/>
              <a:buFont typeface="+mj-lt"/>
              <a:buAutoNum type="arabicPeriod"/>
            </a:pPr>
            <a:endParaRPr lang="en-US" sz="1800"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mj-lt"/>
              <a:buAutoNum type="arabicPeriod"/>
            </a:pPr>
            <a:r>
              <a:rPr lang="en-US" sz="1800" b="1" dirty="0" smtClean="0">
                <a:solidFill>
                  <a:schemeClr val="dk1"/>
                </a:solidFill>
                <a:latin typeface="Lato"/>
                <a:ea typeface="Lato"/>
                <a:cs typeface="Lato"/>
                <a:sym typeface="Lato"/>
              </a:rPr>
              <a:t>Promote </a:t>
            </a:r>
            <a:r>
              <a:rPr lang="en-US" sz="1800" b="1" dirty="0">
                <a:solidFill>
                  <a:schemeClr val="dk1"/>
                </a:solidFill>
                <a:latin typeface="Lato"/>
                <a:ea typeface="Lato"/>
                <a:cs typeface="Lato"/>
                <a:sym typeface="Lato"/>
              </a:rPr>
              <a:t>your purpose </a:t>
            </a:r>
            <a:r>
              <a:rPr lang="en-US" sz="1800" dirty="0">
                <a:solidFill>
                  <a:schemeClr val="dk1"/>
                </a:solidFill>
                <a:latin typeface="Lato"/>
                <a:ea typeface="Lato"/>
                <a:cs typeface="Lato"/>
                <a:sym typeface="Lato"/>
              </a:rPr>
              <a:t>- what do you do for society?</a:t>
            </a:r>
            <a:endParaRPr sz="1800" dirty="0">
              <a:solidFill>
                <a:schemeClr val="dk1"/>
              </a:solidFill>
              <a:latin typeface="Lato"/>
              <a:ea typeface="Lato"/>
              <a:cs typeface="Lato"/>
              <a:sym typeface="Lato"/>
            </a:endParaRPr>
          </a:p>
          <a:p>
            <a:pPr marL="0" marR="0" lvl="0" indent="0" algn="l" rtl="0">
              <a:lnSpc>
                <a:spcPct val="120000"/>
              </a:lnSpc>
              <a:spcBef>
                <a:spcPts val="0"/>
              </a:spcBef>
              <a:spcAft>
                <a:spcPts val="0"/>
              </a:spcAft>
              <a:buNone/>
            </a:pPr>
            <a:r>
              <a:rPr lang="en-US" i="1" u="none" dirty="0">
                <a:solidFill>
                  <a:schemeClr val="dk1"/>
                </a:solidFill>
                <a:latin typeface="Lato"/>
                <a:ea typeface="Lato"/>
                <a:cs typeface="Lato"/>
                <a:sym typeface="Lato"/>
              </a:rPr>
              <a:t/>
            </a:r>
            <a:br>
              <a:rPr lang="en-US" i="1" u="none" dirty="0">
                <a:solidFill>
                  <a:schemeClr val="dk1"/>
                </a:solidFill>
                <a:latin typeface="Lato"/>
                <a:ea typeface="Lato"/>
                <a:cs typeface="Lato"/>
                <a:sym typeface="Lato"/>
              </a:rPr>
            </a:br>
            <a:endParaRPr dirty="0">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96" name="Shape 196"/>
          <p:cNvSpPr txBox="1"/>
          <p:nvPr/>
        </p:nvSpPr>
        <p:spPr>
          <a:xfrm>
            <a:off x="590550" y="1350962"/>
            <a:ext cx="5702400" cy="22734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457200" marR="0" lvl="0" indent="-457200" algn="l" rtl="0">
              <a:lnSpc>
                <a:spcPct val="100000"/>
              </a:lnSpc>
              <a:spcBef>
                <a:spcPts val="0"/>
              </a:spcBef>
              <a:spcAft>
                <a:spcPts val="0"/>
              </a:spcAft>
              <a:buClr>
                <a:srgbClr val="FFFFFF"/>
              </a:buClr>
              <a:buSzPts val="2400"/>
              <a:buFont typeface="Calibri"/>
              <a:buAutoNum type="arabicPeriod"/>
            </a:pPr>
            <a:r>
              <a:rPr lang="en-US" sz="2400" b="0" i="0" u="none">
                <a:solidFill>
                  <a:srgbClr val="FFFFFF"/>
                </a:solidFill>
                <a:latin typeface="Arial"/>
                <a:ea typeface="Arial"/>
                <a:cs typeface="Arial"/>
                <a:sym typeface="Arial"/>
              </a:rPr>
              <a:t>Bullet example</a:t>
            </a:r>
            <a:endParaRPr/>
          </a:p>
          <a:p>
            <a:pPr marL="0" marR="0" lvl="0" indent="0" algn="l" rtl="0">
              <a:lnSpc>
                <a:spcPct val="100000"/>
              </a:lnSpc>
              <a:spcBef>
                <a:spcPts val="0"/>
              </a:spcBef>
              <a:spcAft>
                <a:spcPts val="0"/>
              </a:spcAft>
              <a:buNone/>
            </a:pPr>
            <a:endParaRPr sz="2400" b="0" i="0" u="none">
              <a:solidFill>
                <a:srgbClr val="FFFFFF"/>
              </a:solidFill>
              <a:latin typeface="Arial"/>
              <a:ea typeface="Arial"/>
              <a:cs typeface="Arial"/>
              <a:sym typeface="Arial"/>
            </a:endParaRPr>
          </a:p>
        </p:txBody>
      </p:sp>
      <p:pic>
        <p:nvPicPr>
          <p:cNvPr id="197" name="Shape 197"/>
          <p:cNvPicPr preferRelativeResize="0"/>
          <p:nvPr/>
        </p:nvPicPr>
        <p:blipFill rotWithShape="1">
          <a:blip r:embed="rId3">
            <a:alphaModFix/>
          </a:blip>
          <a:srcRect/>
          <a:stretch/>
        </p:blipFill>
        <p:spPr>
          <a:xfrm>
            <a:off x="0" y="-41275"/>
            <a:ext cx="9215400" cy="5184900"/>
          </a:xfrm>
          <a:prstGeom prst="rect">
            <a:avLst/>
          </a:prstGeom>
          <a:noFill/>
          <a:ln>
            <a:noFill/>
          </a:ln>
        </p:spPr>
      </p:pic>
      <p:sp>
        <p:nvSpPr>
          <p:cNvPr id="198" name="Shape 198"/>
          <p:cNvSpPr txBox="1"/>
          <p:nvPr/>
        </p:nvSpPr>
        <p:spPr>
          <a:xfrm>
            <a:off x="214300" y="392100"/>
            <a:ext cx="8635500" cy="673200"/>
          </a:xfrm>
          <a:prstGeom prst="rect">
            <a:avLst/>
          </a:prstGeom>
          <a:noFill/>
          <a:ln>
            <a:noFill/>
          </a:ln>
        </p:spPr>
        <p:txBody>
          <a:bodyPr spcFirstLastPara="1" wrap="square" lIns="91425" tIns="45700" rIns="91425" bIns="45700" anchor="t" anchorCtr="0">
            <a:noAutofit/>
          </a:bodyPr>
          <a:lstStyle/>
          <a:p>
            <a:pPr marL="368300" marR="1282700" lvl="0" indent="0" rtl="0">
              <a:lnSpc>
                <a:spcPct val="115000"/>
              </a:lnSpc>
              <a:spcBef>
                <a:spcPts val="0"/>
              </a:spcBef>
              <a:spcAft>
                <a:spcPts val="0"/>
              </a:spcAft>
              <a:buClr>
                <a:schemeClr val="dk1"/>
              </a:buClr>
              <a:buSzPts val="1100"/>
              <a:buFont typeface="Arial"/>
              <a:buNone/>
            </a:pPr>
            <a:r>
              <a:rPr lang="en-US" sz="2400" b="1" dirty="0">
                <a:solidFill>
                  <a:srgbClr val="333333"/>
                </a:solidFill>
                <a:highlight>
                  <a:schemeClr val="lt1"/>
                </a:highlight>
                <a:latin typeface="Lato"/>
                <a:ea typeface="Lato"/>
                <a:cs typeface="Lato"/>
                <a:sym typeface="Lato"/>
              </a:rPr>
              <a:t>Would you like to know how accessible your company is for the next generation?</a:t>
            </a:r>
            <a:endParaRPr sz="2400" b="1" dirty="0">
              <a:solidFill>
                <a:schemeClr val="dk1"/>
              </a:solidFill>
              <a:latin typeface="Lato"/>
              <a:ea typeface="Lato"/>
              <a:cs typeface="Lato"/>
              <a:sym typeface="Lato"/>
            </a:endParaRPr>
          </a:p>
          <a:p>
            <a:pPr marL="0" marR="0" lvl="0" indent="0" algn="l" rtl="0">
              <a:lnSpc>
                <a:spcPct val="100000"/>
              </a:lnSpc>
              <a:spcBef>
                <a:spcPts val="6400"/>
              </a:spcBef>
              <a:spcAft>
                <a:spcPts val="0"/>
              </a:spcAft>
              <a:buClr>
                <a:srgbClr val="242F37"/>
              </a:buClr>
              <a:buFont typeface="Lato"/>
              <a:buNone/>
            </a:pPr>
            <a:endParaRPr sz="2400" dirty="0">
              <a:solidFill>
                <a:srgbClr val="242F37"/>
              </a:solidFill>
              <a:latin typeface="Lato"/>
              <a:ea typeface="Lato"/>
              <a:cs typeface="Lato"/>
              <a:sym typeface="Lato"/>
            </a:endParaRPr>
          </a:p>
        </p:txBody>
      </p:sp>
      <p:sp>
        <p:nvSpPr>
          <p:cNvPr id="199" name="Shape 199"/>
          <p:cNvSpPr txBox="1"/>
          <p:nvPr/>
        </p:nvSpPr>
        <p:spPr>
          <a:xfrm>
            <a:off x="314400" y="1210000"/>
            <a:ext cx="8635500" cy="28395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chemeClr val="dk1"/>
              </a:buClr>
              <a:buFont typeface="Lato"/>
              <a:buNone/>
            </a:pPr>
            <a:endParaRPr dirty="0">
              <a:solidFill>
                <a:schemeClr val="dk1"/>
              </a:solidFill>
              <a:latin typeface="Lato"/>
              <a:ea typeface="Lato"/>
              <a:cs typeface="Lato"/>
              <a:sym typeface="Lato"/>
            </a:endParaRPr>
          </a:p>
          <a:p>
            <a:pPr marL="0" lvl="0" indent="0" rtl="0">
              <a:spcBef>
                <a:spcPts val="0"/>
              </a:spcBef>
              <a:spcAft>
                <a:spcPts val="0"/>
              </a:spcAft>
              <a:buClr>
                <a:schemeClr val="dk1"/>
              </a:buClr>
              <a:buFont typeface="Lato"/>
              <a:buNone/>
            </a:pPr>
            <a:endParaRPr dirty="0">
              <a:solidFill>
                <a:schemeClr val="dk1"/>
              </a:solidFill>
              <a:latin typeface="Lato"/>
              <a:ea typeface="Lato"/>
              <a:cs typeface="Lato"/>
              <a:sym typeface="Lato"/>
            </a:endParaRPr>
          </a:p>
          <a:p>
            <a:pPr marL="0" lvl="0" indent="0" rtl="0">
              <a:spcBef>
                <a:spcPts val="0"/>
              </a:spcBef>
              <a:spcAft>
                <a:spcPts val="0"/>
              </a:spcAft>
              <a:buClr>
                <a:schemeClr val="dk1"/>
              </a:buClr>
              <a:buFont typeface="Lato"/>
              <a:buNone/>
            </a:pPr>
            <a:r>
              <a:rPr lang="en-US" sz="1800" dirty="0">
                <a:solidFill>
                  <a:schemeClr val="dk1"/>
                </a:solidFill>
                <a:latin typeface="Lato"/>
                <a:ea typeface="Lato"/>
                <a:cs typeface="Lato"/>
                <a:sym typeface="Lato"/>
              </a:rPr>
              <a:t>We can offer you the following:</a:t>
            </a:r>
            <a:endParaRPr sz="1800" dirty="0">
              <a:solidFill>
                <a:schemeClr val="dk1"/>
              </a:solidFill>
              <a:latin typeface="Lato"/>
              <a:ea typeface="Lato"/>
              <a:cs typeface="Lato"/>
              <a:sym typeface="Lato"/>
            </a:endParaRPr>
          </a:p>
          <a:p>
            <a:pPr marL="0" lvl="0" indent="0" rtl="0">
              <a:spcBef>
                <a:spcPts val="0"/>
              </a:spcBef>
              <a:spcAft>
                <a:spcPts val="0"/>
              </a:spcAft>
              <a:buClr>
                <a:schemeClr val="dk1"/>
              </a:buClr>
              <a:buFont typeface="Lato"/>
              <a:buNone/>
            </a:pPr>
            <a:endParaRPr b="1" i="1"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Lato"/>
              <a:buAutoNum type="arabicPeriod"/>
            </a:pPr>
            <a:r>
              <a:rPr lang="en-US" sz="1800" dirty="0">
                <a:solidFill>
                  <a:schemeClr val="dk1"/>
                </a:solidFill>
                <a:latin typeface="Lato"/>
                <a:ea typeface="Lato"/>
                <a:cs typeface="Lato"/>
                <a:sym typeface="Lato"/>
              </a:rPr>
              <a:t>Provide an employer attractiveness index score (based on criteria set by 100 young people)</a:t>
            </a:r>
            <a:endParaRPr sz="1800"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Lato"/>
              <a:buAutoNum type="arabicPeriod"/>
            </a:pPr>
            <a:r>
              <a:rPr lang="en-US" sz="1800" dirty="0">
                <a:solidFill>
                  <a:schemeClr val="dk1"/>
                </a:solidFill>
                <a:latin typeface="Lato"/>
                <a:ea typeface="Lato"/>
                <a:cs typeface="Lato"/>
                <a:sym typeface="Lato"/>
              </a:rPr>
              <a:t>Provide an assessment of how accessible your business is for young people </a:t>
            </a:r>
            <a:endParaRPr sz="1800" dirty="0">
              <a:solidFill>
                <a:schemeClr val="dk1"/>
              </a:solidFill>
              <a:latin typeface="Lato"/>
              <a:ea typeface="Lato"/>
              <a:cs typeface="Lato"/>
              <a:sym typeface="Lato"/>
            </a:endParaRPr>
          </a:p>
          <a:p>
            <a:pPr marL="457200" lvl="0" indent="-342900" rtl="0">
              <a:spcBef>
                <a:spcPts val="0"/>
              </a:spcBef>
              <a:spcAft>
                <a:spcPts val="0"/>
              </a:spcAft>
              <a:buClr>
                <a:schemeClr val="dk1"/>
              </a:buClr>
              <a:buSzPts val="1800"/>
              <a:buFont typeface="Lato"/>
              <a:buAutoNum type="arabicPeriod"/>
            </a:pPr>
            <a:r>
              <a:rPr lang="en-US" sz="1800" dirty="0">
                <a:solidFill>
                  <a:schemeClr val="dk1"/>
                </a:solidFill>
                <a:latin typeface="Lato"/>
                <a:ea typeface="Lato"/>
                <a:cs typeface="Lato"/>
                <a:sym typeface="Lato"/>
              </a:rPr>
              <a:t>Training workshops on what you need to do and what online content is required  to attract young people to your business</a:t>
            </a:r>
            <a:r>
              <a:rPr lang="en-US" b="1" dirty="0">
                <a:solidFill>
                  <a:srgbClr val="DA131B"/>
                </a:solidFill>
                <a:latin typeface="Lato"/>
                <a:ea typeface="Lato"/>
                <a:cs typeface="Lato"/>
                <a:sym typeface="Lato"/>
              </a:rPr>
              <a:t/>
            </a:r>
            <a:br>
              <a:rPr lang="en-US" b="1" dirty="0">
                <a:solidFill>
                  <a:srgbClr val="DA131B"/>
                </a:solidFill>
                <a:latin typeface="Lato"/>
                <a:ea typeface="Lato"/>
                <a:cs typeface="Lato"/>
                <a:sym typeface="Lato"/>
              </a:rPr>
            </a:br>
            <a:endParaRPr b="1" dirty="0">
              <a:solidFill>
                <a:srgbClr val="DA131B"/>
              </a:solidFill>
              <a:latin typeface="Lato"/>
              <a:ea typeface="Lato"/>
              <a:cs typeface="Lato"/>
              <a:sym typeface="Lato"/>
            </a:endParaRPr>
          </a:p>
          <a:p>
            <a:pPr marL="0" lvl="0" indent="0" rtl="0">
              <a:spcBef>
                <a:spcPts val="0"/>
              </a:spcBef>
              <a:spcAft>
                <a:spcPts val="0"/>
              </a:spcAft>
              <a:buNone/>
            </a:pPr>
            <a:r>
              <a:rPr lang="en-US" b="1" dirty="0">
                <a:solidFill>
                  <a:srgbClr val="DA131B"/>
                </a:solidFill>
                <a:latin typeface="Lato"/>
                <a:ea typeface="Lato"/>
                <a:cs typeface="Lato"/>
                <a:sym typeface="Lato"/>
              </a:rPr>
              <a:t>	</a:t>
            </a:r>
            <a:endParaRPr b="1" dirty="0">
              <a:solidFill>
                <a:srgbClr val="DA131B"/>
              </a:solidFill>
              <a:latin typeface="Lato"/>
              <a:ea typeface="Lato"/>
              <a:cs typeface="Lato"/>
              <a:sym typeface="Lato"/>
            </a:endParaRPr>
          </a:p>
          <a:p>
            <a:pPr marL="457200" lvl="0" indent="457200" rtl="0">
              <a:spcBef>
                <a:spcPts val="0"/>
              </a:spcBef>
              <a:spcAft>
                <a:spcPts val="0"/>
              </a:spcAft>
              <a:buNone/>
            </a:pPr>
            <a:r>
              <a:rPr lang="en-US" b="1" dirty="0">
                <a:solidFill>
                  <a:srgbClr val="DA131B"/>
                </a:solidFill>
                <a:latin typeface="Lato"/>
                <a:ea typeface="Lato"/>
                <a:cs typeface="Lato"/>
                <a:sym typeface="Lato"/>
              </a:rPr>
              <a:t>Contact information</a:t>
            </a:r>
            <a:endParaRPr b="1" dirty="0">
              <a:solidFill>
                <a:srgbClr val="DA131B"/>
              </a:solidFill>
              <a:latin typeface="Lato"/>
              <a:ea typeface="Lato"/>
              <a:cs typeface="Lato"/>
              <a:sym typeface="Lato"/>
            </a:endParaRPr>
          </a:p>
          <a:p>
            <a:pPr marL="457200" marR="0" lvl="0" indent="457200" algn="l" rtl="0">
              <a:lnSpc>
                <a:spcPct val="120000"/>
              </a:lnSpc>
              <a:spcBef>
                <a:spcPts val="0"/>
              </a:spcBef>
              <a:spcAft>
                <a:spcPts val="0"/>
              </a:spcAft>
              <a:buClr>
                <a:schemeClr val="dk1"/>
              </a:buClr>
              <a:buFont typeface="Calibri"/>
              <a:buNone/>
            </a:pPr>
            <a:r>
              <a:rPr lang="en-US" u="sng" dirty="0">
                <a:solidFill>
                  <a:schemeClr val="hlink"/>
                </a:solidFill>
                <a:latin typeface="Lato"/>
                <a:ea typeface="Lato"/>
                <a:cs typeface="Lato"/>
                <a:sym typeface="Lato"/>
                <a:hlinkClick r:id="rId4"/>
              </a:rPr>
              <a:t>www.accessgeneration.co.uk</a:t>
            </a:r>
            <a:r>
              <a:rPr lang="en-US" dirty="0">
                <a:solidFill>
                  <a:schemeClr val="dk1"/>
                </a:solidFill>
                <a:latin typeface="Lato"/>
                <a:ea typeface="Lato"/>
                <a:cs typeface="Lato"/>
                <a:sym typeface="Lato"/>
              </a:rPr>
              <a:t> </a:t>
            </a:r>
            <a:endParaRPr dirty="0">
              <a:solidFill>
                <a:schemeClr val="dk1"/>
              </a:solidFill>
              <a:latin typeface="Lato"/>
              <a:ea typeface="Lato"/>
              <a:cs typeface="Lato"/>
              <a:sym typeface="Lato"/>
            </a:endParaRPr>
          </a:p>
          <a:p>
            <a:pPr marL="457200" marR="0" lvl="0" indent="457200" algn="l" rtl="0">
              <a:lnSpc>
                <a:spcPct val="120000"/>
              </a:lnSpc>
              <a:spcBef>
                <a:spcPts val="0"/>
              </a:spcBef>
              <a:spcAft>
                <a:spcPts val="0"/>
              </a:spcAft>
              <a:buClr>
                <a:schemeClr val="dk1"/>
              </a:buClr>
              <a:buFont typeface="Calibri"/>
              <a:buNone/>
            </a:pPr>
            <a:r>
              <a:rPr lang="en-US" dirty="0">
                <a:solidFill>
                  <a:schemeClr val="dk1"/>
                </a:solidFill>
                <a:latin typeface="Lato"/>
                <a:ea typeface="Lato"/>
                <a:cs typeface="Lato"/>
                <a:sym typeface="Lato"/>
              </a:rPr>
              <a:t>Chris Tarry - 07976403301 </a:t>
            </a:r>
            <a:r>
              <a:rPr lang="en-US" u="sng" dirty="0">
                <a:solidFill>
                  <a:schemeClr val="hlink"/>
                </a:solidFill>
                <a:latin typeface="Lato"/>
                <a:ea typeface="Lato"/>
                <a:cs typeface="Lato"/>
                <a:sym typeface="Lato"/>
                <a:hlinkClick r:id="rId5"/>
              </a:rPr>
              <a:t>chris.tarry@accessgeneration.co.uk</a:t>
            </a:r>
            <a:endParaRPr dirty="0">
              <a:solidFill>
                <a:schemeClr val="dk1"/>
              </a:solidFill>
              <a:latin typeface="Lato"/>
              <a:ea typeface="Lato"/>
              <a:cs typeface="Lato"/>
              <a:sym typeface="Lato"/>
            </a:endParaRPr>
          </a:p>
          <a:p>
            <a:pPr marL="457200" marR="0" lvl="0" indent="457200" algn="l" rtl="0">
              <a:lnSpc>
                <a:spcPct val="120000"/>
              </a:lnSpc>
              <a:spcBef>
                <a:spcPts val="0"/>
              </a:spcBef>
              <a:spcAft>
                <a:spcPts val="0"/>
              </a:spcAft>
              <a:buClr>
                <a:schemeClr val="dk1"/>
              </a:buClr>
              <a:buFont typeface="Calibri"/>
              <a:buNone/>
            </a:pPr>
            <a:r>
              <a:rPr lang="en-US" dirty="0">
                <a:solidFill>
                  <a:schemeClr val="dk1"/>
                </a:solidFill>
                <a:latin typeface="Lato"/>
                <a:ea typeface="Lato"/>
                <a:cs typeface="Lato"/>
                <a:sym typeface="Lato"/>
              </a:rPr>
              <a:t>Jemma Redden - 07709063458 </a:t>
            </a:r>
            <a:r>
              <a:rPr lang="en-US" u="sng" dirty="0">
                <a:solidFill>
                  <a:schemeClr val="hlink"/>
                </a:solidFill>
                <a:latin typeface="Lato"/>
                <a:ea typeface="Lato"/>
                <a:cs typeface="Lato"/>
                <a:sym typeface="Lato"/>
                <a:hlinkClick r:id="rId6"/>
              </a:rPr>
              <a:t>jemma.redden@accessgeneration.co.uk</a:t>
            </a:r>
            <a:r>
              <a:rPr lang="en-US" dirty="0">
                <a:solidFill>
                  <a:schemeClr val="dk1"/>
                </a:solidFill>
                <a:latin typeface="Lato"/>
                <a:ea typeface="Lato"/>
                <a:cs typeface="Lato"/>
                <a:sym typeface="Lato"/>
              </a:rPr>
              <a:t> </a:t>
            </a:r>
            <a:endParaRPr dirty="0">
              <a:solidFill>
                <a:schemeClr val="dk1"/>
              </a:solidFill>
              <a:latin typeface="Lato"/>
              <a:ea typeface="Lato"/>
              <a:cs typeface="Lato"/>
              <a:sym typeface="Lato"/>
            </a:endParaRPr>
          </a:p>
          <a:p>
            <a:pPr marL="0" marR="0" lvl="0" indent="0" algn="l" rtl="0">
              <a:lnSpc>
                <a:spcPct val="120000"/>
              </a:lnSpc>
              <a:spcBef>
                <a:spcPts val="0"/>
              </a:spcBef>
              <a:spcAft>
                <a:spcPts val="0"/>
              </a:spcAft>
              <a:buClr>
                <a:schemeClr val="dk1"/>
              </a:buClr>
              <a:buFont typeface="Calibri"/>
              <a:buNone/>
            </a:pPr>
            <a:endParaRPr i="1" u="none" dirty="0">
              <a:solidFill>
                <a:schemeClr val="dk1"/>
              </a:solidFill>
              <a:latin typeface="Lato"/>
              <a:ea typeface="Lato"/>
              <a:cs typeface="Lato"/>
              <a:sym typeface="Lato"/>
            </a:endParaRPr>
          </a:p>
          <a:p>
            <a:pPr marL="0" marR="0" lvl="0" indent="0" algn="l" rtl="0">
              <a:lnSpc>
                <a:spcPct val="120000"/>
              </a:lnSpc>
              <a:spcBef>
                <a:spcPts val="0"/>
              </a:spcBef>
              <a:spcAft>
                <a:spcPts val="0"/>
              </a:spcAft>
              <a:buClr>
                <a:schemeClr val="dk1"/>
              </a:buClr>
              <a:buFont typeface="Calibri"/>
              <a:buNone/>
            </a:pPr>
            <a:endParaRPr i="1" u="none" dirty="0">
              <a:solidFill>
                <a:schemeClr val="dk1"/>
              </a:solidFill>
              <a:latin typeface="Lato"/>
              <a:ea typeface="Lato"/>
              <a:cs typeface="Lato"/>
              <a:sym typeface="Lato"/>
            </a:endParaRPr>
          </a:p>
          <a:p>
            <a:pPr marL="0" marR="0" lvl="0" indent="0" algn="l" rtl="0">
              <a:lnSpc>
                <a:spcPct val="120000"/>
              </a:lnSpc>
              <a:spcBef>
                <a:spcPts val="0"/>
              </a:spcBef>
              <a:spcAft>
                <a:spcPts val="0"/>
              </a:spcAft>
              <a:buClr>
                <a:schemeClr val="dk1"/>
              </a:buClr>
              <a:buFont typeface="Calibri"/>
              <a:buNone/>
            </a:pPr>
            <a:endParaRPr i="1" u="none" dirty="0">
              <a:solidFill>
                <a:schemeClr val="dk1"/>
              </a:solidFill>
              <a:latin typeface="Lato"/>
              <a:ea typeface="Lato"/>
              <a:cs typeface="Lato"/>
              <a:sym typeface="Lato"/>
            </a:endParaRPr>
          </a:p>
          <a:p>
            <a:pPr marL="0" marR="0" lvl="0" indent="0" algn="l" rtl="0">
              <a:lnSpc>
                <a:spcPct val="120000"/>
              </a:lnSpc>
              <a:spcBef>
                <a:spcPts val="0"/>
              </a:spcBef>
              <a:spcAft>
                <a:spcPts val="0"/>
              </a:spcAft>
              <a:buClr>
                <a:schemeClr val="dk1"/>
              </a:buClr>
              <a:buFont typeface="Calibri"/>
              <a:buNone/>
            </a:pPr>
            <a:endParaRPr i="1" u="none" dirty="0">
              <a:solidFill>
                <a:schemeClr val="dk1"/>
              </a:solidFill>
              <a:latin typeface="Lato"/>
              <a:ea typeface="Lato"/>
              <a:cs typeface="Lato"/>
              <a:sym typeface="Lato"/>
            </a:endParaRPr>
          </a:p>
          <a:p>
            <a:pPr marL="0" marR="0" lvl="0" indent="0" algn="l" rtl="0">
              <a:lnSpc>
                <a:spcPct val="120000"/>
              </a:lnSpc>
              <a:spcBef>
                <a:spcPts val="0"/>
              </a:spcBef>
              <a:spcAft>
                <a:spcPts val="0"/>
              </a:spcAft>
              <a:buClr>
                <a:schemeClr val="dk1"/>
              </a:buClr>
              <a:buFont typeface="Lato"/>
              <a:buNone/>
            </a:pPr>
            <a:r>
              <a:rPr lang="en-US" i="1" u="none" dirty="0">
                <a:solidFill>
                  <a:schemeClr val="dk1"/>
                </a:solidFill>
                <a:latin typeface="Lato"/>
                <a:ea typeface="Lato"/>
                <a:cs typeface="Lato"/>
                <a:sym typeface="Lato"/>
              </a:rPr>
              <a:t/>
            </a:r>
            <a:br>
              <a:rPr lang="en-US" i="1" u="none" dirty="0">
                <a:solidFill>
                  <a:schemeClr val="dk1"/>
                </a:solidFill>
                <a:latin typeface="Lato"/>
                <a:ea typeface="Lato"/>
                <a:cs typeface="Lato"/>
                <a:sym typeface="Lato"/>
              </a:rPr>
            </a:br>
            <a:endParaRPr dirty="0">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Shape 204"/>
          <p:cNvPicPr preferRelativeResize="0"/>
          <p:nvPr/>
        </p:nvPicPr>
        <p:blipFill rotWithShape="1">
          <a:blip r:embed="rId3">
            <a:alphaModFix/>
          </a:blip>
          <a:srcRect/>
          <a:stretch/>
        </p:blipFill>
        <p:spPr>
          <a:xfrm>
            <a:off x="0" y="-20637"/>
            <a:ext cx="9215400" cy="5184900"/>
          </a:xfrm>
          <a:prstGeom prst="rect">
            <a:avLst/>
          </a:prstGeom>
          <a:noFill/>
          <a:ln>
            <a:noFill/>
          </a:ln>
        </p:spPr>
      </p:pic>
      <p:sp>
        <p:nvSpPr>
          <p:cNvPr id="205" name="Shape 205"/>
          <p:cNvSpPr txBox="1"/>
          <p:nvPr/>
        </p:nvSpPr>
        <p:spPr>
          <a:xfrm>
            <a:off x="242975" y="1527175"/>
            <a:ext cx="8729700" cy="93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Font typeface="Lato"/>
              <a:buNone/>
            </a:pPr>
            <a:r>
              <a:rPr lang="en-US" sz="3000">
                <a:solidFill>
                  <a:srgbClr val="FFFFFF"/>
                </a:solidFill>
                <a:latin typeface="Lato"/>
                <a:ea typeface="Lato"/>
                <a:cs typeface="Lato"/>
                <a:sym typeface="Lato"/>
              </a:rPr>
              <a:t>Any questions?</a:t>
            </a:r>
            <a:endParaRPr sz="3000">
              <a:solidFill>
                <a:srgbClr val="FFFFFF"/>
              </a:solidFill>
              <a:latin typeface="Lato"/>
              <a:ea typeface="Lato"/>
              <a:cs typeface="Lato"/>
              <a:sym typeface="Lato"/>
            </a:endParaRPr>
          </a:p>
          <a:p>
            <a:pPr marL="0" marR="0" lvl="0" indent="0" algn="ctr" rtl="0">
              <a:lnSpc>
                <a:spcPct val="100000"/>
              </a:lnSpc>
              <a:spcBef>
                <a:spcPts val="0"/>
              </a:spcBef>
              <a:spcAft>
                <a:spcPts val="0"/>
              </a:spcAft>
              <a:buClr>
                <a:srgbClr val="FFFFFF"/>
              </a:buClr>
              <a:buFont typeface="Lato"/>
              <a:buNone/>
            </a:pPr>
            <a:endParaRPr sz="3000">
              <a:solidFill>
                <a:srgbClr val="FFFFFF"/>
              </a:solidFill>
              <a:latin typeface="Lato"/>
              <a:ea typeface="Lato"/>
              <a:cs typeface="Lato"/>
              <a:sym typeface="Lato"/>
            </a:endParaRPr>
          </a:p>
          <a:p>
            <a:pPr marL="0" marR="0" lvl="0" indent="0" algn="ctr" rtl="0">
              <a:lnSpc>
                <a:spcPct val="100000"/>
              </a:lnSpc>
              <a:spcBef>
                <a:spcPts val="0"/>
              </a:spcBef>
              <a:spcAft>
                <a:spcPts val="0"/>
              </a:spcAft>
              <a:buClr>
                <a:srgbClr val="FFFFFF"/>
              </a:buClr>
              <a:buFont typeface="Lato"/>
              <a:buNone/>
            </a:pPr>
            <a:r>
              <a:rPr lang="en-US" sz="3000">
                <a:solidFill>
                  <a:srgbClr val="FFFFFF"/>
                </a:solidFill>
                <a:latin typeface="Lato"/>
                <a:ea typeface="Lato"/>
                <a:cs typeface="Lato"/>
                <a:sym typeface="Lato"/>
              </a:rPr>
              <a:t>Thank you for your time</a:t>
            </a:r>
            <a:endParaRPr sz="3000">
              <a:solidFill>
                <a:srgbClr val="FFFFFF"/>
              </a:solidFill>
              <a:latin typeface="Lato"/>
              <a:ea typeface="Lato"/>
              <a:cs typeface="Lato"/>
              <a:sym typeface="Lato"/>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Shape 95"/>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96" name="Shape 96"/>
          <p:cNvSpPr txBox="1">
            <a:spLocks noGrp="1"/>
          </p:cNvSpPr>
          <p:nvPr>
            <p:ph type="ctrTitle"/>
          </p:nvPr>
        </p:nvSpPr>
        <p:spPr>
          <a:xfrm>
            <a:off x="638625" y="127350"/>
            <a:ext cx="82770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a:solidFill>
                  <a:srgbClr val="000000"/>
                </a:solidFill>
                <a:latin typeface="Lato"/>
                <a:ea typeface="Lato"/>
                <a:cs typeface="Lato"/>
                <a:sym typeface="Lato"/>
              </a:rPr>
              <a:t>Agenda</a:t>
            </a:r>
            <a:endParaRPr sz="2400" b="1">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Introduction - Access Generation CIC</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What businesses are saying…</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457200" lvl="0" indent="-342900" algn="l" rtl="0">
              <a:spcBef>
                <a:spcPts val="0"/>
              </a:spcBef>
              <a:spcAft>
                <a:spcPts val="0"/>
              </a:spcAft>
              <a:buSzPts val="1800"/>
              <a:buFont typeface="Lato"/>
              <a:buChar char="●"/>
            </a:pPr>
            <a:r>
              <a:rPr lang="en-US" sz="1800">
                <a:latin typeface="Lato"/>
                <a:ea typeface="Lato"/>
                <a:cs typeface="Lato"/>
                <a:sym typeface="Lato"/>
              </a:rPr>
              <a:t>Current challenges</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Our research findings</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457200" marR="0" lvl="0" indent="-342900" algn="l" rtl="0">
              <a:lnSpc>
                <a:spcPct val="100000"/>
              </a:lnSpc>
              <a:spcBef>
                <a:spcPts val="0"/>
              </a:spcBef>
              <a:spcAft>
                <a:spcPts val="0"/>
              </a:spcAft>
              <a:buClr>
                <a:srgbClr val="000000"/>
              </a:buClr>
              <a:buSzPts val="1800"/>
              <a:buFont typeface="Lato"/>
              <a:buChar char="●"/>
            </a:pPr>
            <a:r>
              <a:rPr lang="en-US" sz="1800">
                <a:solidFill>
                  <a:srgbClr val="000000"/>
                </a:solidFill>
                <a:latin typeface="Lato"/>
                <a:ea typeface="Lato"/>
                <a:cs typeface="Lato"/>
                <a:sym typeface="Lato"/>
              </a:rPr>
              <a:t>The strategic solution</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457200" lvl="0" indent="-342900" algn="l" rtl="0">
              <a:spcBef>
                <a:spcPts val="0"/>
              </a:spcBef>
              <a:spcAft>
                <a:spcPts val="0"/>
              </a:spcAft>
              <a:buSzPts val="1800"/>
              <a:buFont typeface="Lato"/>
              <a:buChar char="●"/>
            </a:pPr>
            <a:r>
              <a:rPr lang="en-US" sz="1800">
                <a:latin typeface="Lato"/>
                <a:ea typeface="Lato"/>
                <a:cs typeface="Lato"/>
                <a:sym typeface="Lato"/>
              </a:rPr>
              <a:t>Top takeaways to become an employer of choice</a:t>
            </a: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Shape 101"/>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102" name="Shape 102"/>
          <p:cNvSpPr txBox="1">
            <a:spLocks noGrp="1"/>
          </p:cNvSpPr>
          <p:nvPr>
            <p:ph type="ctrTitle"/>
          </p:nvPr>
        </p:nvSpPr>
        <p:spPr>
          <a:xfrm>
            <a:off x="638625" y="127350"/>
            <a:ext cx="82770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a:solidFill>
                  <a:srgbClr val="000000"/>
                </a:solidFill>
                <a:latin typeface="Lato"/>
                <a:ea typeface="Lato"/>
                <a:cs typeface="Lato"/>
                <a:sym typeface="Lato"/>
              </a:rPr>
              <a:t>Introducing Access Generation CIC</a:t>
            </a:r>
            <a:endParaRPr sz="2400" b="1">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800">
                <a:solidFill>
                  <a:srgbClr val="000000"/>
                </a:solidFill>
                <a:latin typeface="Lato"/>
                <a:ea typeface="Lato"/>
                <a:cs typeface="Lato"/>
                <a:sym typeface="Lato"/>
              </a:rPr>
              <a:t>Access</a:t>
            </a:r>
            <a:r>
              <a:rPr lang="en-US" sz="1800">
                <a:latin typeface="Lato"/>
                <a:ea typeface="Lato"/>
                <a:cs typeface="Lato"/>
                <a:sym typeface="Lato"/>
              </a:rPr>
              <a:t> </a:t>
            </a:r>
            <a:r>
              <a:rPr lang="en-US" sz="1800">
                <a:solidFill>
                  <a:srgbClr val="000000"/>
                </a:solidFill>
                <a:latin typeface="Lato"/>
                <a:ea typeface="Lato"/>
                <a:cs typeface="Lato"/>
                <a:sym typeface="Lato"/>
              </a:rPr>
              <a:t>Generation</a:t>
            </a:r>
            <a:r>
              <a:rPr lang="en-US" sz="1800">
                <a:latin typeface="Lato"/>
                <a:ea typeface="Lato"/>
                <a:cs typeface="Lato"/>
                <a:sym typeface="Lato"/>
              </a:rPr>
              <a:t> CIC is a social enterprise and our primary aim is to encourage businesses to employ inexperienced young people (16 to 24 year olds) by providing straightforward free practical guidance online at</a:t>
            </a:r>
            <a:r>
              <a:rPr lang="en-US" sz="1800">
                <a:latin typeface="Lato"/>
                <a:ea typeface="Lato"/>
                <a:cs typeface="Lato"/>
                <a:sym typeface="Lato"/>
                <a:hlinkClick r:id="rId4"/>
              </a:rPr>
              <a:t> </a:t>
            </a:r>
            <a:r>
              <a:rPr lang="en-US" sz="1800" u="sng">
                <a:solidFill>
                  <a:schemeClr val="hlink"/>
                </a:solidFill>
                <a:latin typeface="Lato"/>
                <a:ea typeface="Lato"/>
                <a:cs typeface="Lato"/>
                <a:sym typeface="Lato"/>
                <a:hlinkClick r:id="rId4"/>
              </a:rPr>
              <a:t>www.accessgeneration.co.uk</a:t>
            </a:r>
            <a:endParaRPr/>
          </a:p>
          <a:p>
            <a:pPr marL="0" lvl="0" indent="0" algn="l" rtl="0">
              <a:lnSpc>
                <a:spcPct val="115000"/>
              </a:lnSpc>
              <a:spcBef>
                <a:spcPts val="0"/>
              </a:spcBef>
              <a:spcAft>
                <a:spcPts val="0"/>
              </a:spcAft>
              <a:buClr>
                <a:schemeClr val="dk1"/>
              </a:buClr>
              <a:buSzPts val="1100"/>
              <a:buFont typeface="Arial"/>
              <a:buNone/>
            </a:pPr>
            <a:endParaRPr sz="1800" u="sng">
              <a:solidFill>
                <a:schemeClr val="hlink"/>
              </a:solidFill>
              <a:latin typeface="Lato"/>
              <a:ea typeface="Lato"/>
              <a:cs typeface="Lato"/>
              <a:sym typeface="Lato"/>
              <a:hlinkClick r:id="rId4"/>
            </a:endParaRPr>
          </a:p>
          <a:p>
            <a:pPr marL="0" lvl="0" indent="0" algn="l" rtl="0">
              <a:lnSpc>
                <a:spcPct val="115000"/>
              </a:lnSpc>
              <a:spcBef>
                <a:spcPts val="0"/>
              </a:spcBef>
              <a:spcAft>
                <a:spcPts val="0"/>
              </a:spcAft>
              <a:buClr>
                <a:schemeClr val="dk1"/>
              </a:buClr>
              <a:buSzPts val="1100"/>
              <a:buFont typeface="Arial"/>
              <a:buNone/>
            </a:pPr>
            <a:r>
              <a:rPr lang="en-US" sz="1800">
                <a:latin typeface="Lato"/>
                <a:ea typeface="Lato"/>
                <a:cs typeface="Lato"/>
                <a:sym typeface="Lato"/>
              </a:rPr>
              <a:t>We help businesses build their own pool of talent and become an employer of choice for young people.</a:t>
            </a:r>
            <a:endParaRPr sz="1800">
              <a:solidFill>
                <a:srgbClr val="000000"/>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800">
              <a:solidFill>
                <a:srgbClr val="000000"/>
              </a:solidFill>
              <a:latin typeface="Lato"/>
              <a:ea typeface="Lato"/>
              <a:cs typeface="Lato"/>
              <a:sym typeface="Lato"/>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Shape 107"/>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108" name="Shape 108"/>
          <p:cNvSpPr txBox="1">
            <a:spLocks noGrp="1"/>
          </p:cNvSpPr>
          <p:nvPr>
            <p:ph type="ctrTitle"/>
          </p:nvPr>
        </p:nvSpPr>
        <p:spPr>
          <a:xfrm>
            <a:off x="638625" y="127350"/>
            <a:ext cx="82770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a:solidFill>
                  <a:srgbClr val="000000"/>
                </a:solidFill>
                <a:latin typeface="Lato"/>
                <a:ea typeface="Lato"/>
                <a:cs typeface="Lato"/>
                <a:sym typeface="Lato"/>
              </a:rPr>
              <a:t>What businesses are saying...</a:t>
            </a:r>
            <a:endParaRPr sz="2400" b="1">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a:solidFill>
                <a:srgbClr val="DA131B"/>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a:solidFill>
                <a:srgbClr val="000000"/>
              </a:solidFill>
              <a:latin typeface="Arial"/>
              <a:ea typeface="Arial"/>
              <a:cs typeface="Arial"/>
              <a:sym typeface="Arial"/>
            </a:endParaRPr>
          </a:p>
        </p:txBody>
      </p:sp>
      <p:sp>
        <p:nvSpPr>
          <p:cNvPr id="109" name="Shape 109"/>
          <p:cNvSpPr/>
          <p:nvPr/>
        </p:nvSpPr>
        <p:spPr>
          <a:xfrm>
            <a:off x="638625" y="1348625"/>
            <a:ext cx="3057600" cy="2914500"/>
          </a:xfrm>
          <a:prstGeom prst="ellipse">
            <a:avLst/>
          </a:prstGeom>
          <a:solidFill>
            <a:srgbClr val="DA131B"/>
          </a:solidFill>
          <a:ln w="9525" cap="flat" cmpd="sng">
            <a:solidFill>
              <a:srgbClr val="DA131B"/>
            </a:solidFill>
            <a:prstDash val="solid"/>
            <a:round/>
            <a:headEnd type="none" w="med" len="med"/>
            <a:tailEnd type="none" w="med" len="med"/>
          </a:ln>
        </p:spPr>
        <p:txBody>
          <a:bodyPr spcFirstLastPara="1" wrap="square" lIns="91425" tIns="91425" rIns="91425" bIns="91425" anchor="ctr" anchorCtr="0">
            <a:noAutofit/>
          </a:bodyPr>
          <a:lstStyle/>
          <a:p>
            <a:pPr marL="0" lvl="0" indent="0" algn="ctr">
              <a:spcBef>
                <a:spcPts val="0"/>
              </a:spcBef>
              <a:spcAft>
                <a:spcPts val="0"/>
              </a:spcAft>
              <a:buNone/>
            </a:pPr>
            <a:r>
              <a:rPr lang="en-US" sz="1800">
                <a:solidFill>
                  <a:srgbClr val="F3F3F3"/>
                </a:solidFill>
              </a:rPr>
              <a:t>20-30% of process level workers are EU nationals</a:t>
            </a:r>
            <a:endParaRPr sz="1800">
              <a:solidFill>
                <a:srgbClr val="F3F3F3"/>
              </a:solidFill>
            </a:endParaRPr>
          </a:p>
        </p:txBody>
      </p:sp>
      <p:sp>
        <p:nvSpPr>
          <p:cNvPr id="110" name="Shape 110"/>
          <p:cNvSpPr/>
          <p:nvPr/>
        </p:nvSpPr>
        <p:spPr>
          <a:xfrm>
            <a:off x="4019375" y="1855775"/>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3F3F3"/>
                </a:solidFill>
              </a:rPr>
              <a:t>Recruitment is becoming difficult</a:t>
            </a:r>
            <a:endParaRPr sz="1800"/>
          </a:p>
        </p:txBody>
      </p:sp>
      <p:sp>
        <p:nvSpPr>
          <p:cNvPr id="111" name="Shape 111"/>
          <p:cNvSpPr/>
          <p:nvPr/>
        </p:nvSpPr>
        <p:spPr>
          <a:xfrm>
            <a:off x="6029375" y="2610675"/>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3F3F3"/>
                </a:solidFill>
              </a:rPr>
              <a:t>Productivity is an issue</a:t>
            </a:r>
            <a:endParaRPr sz="1800"/>
          </a:p>
        </p:txBody>
      </p:sp>
      <p:sp>
        <p:nvSpPr>
          <p:cNvPr id="112" name="Shape 112"/>
          <p:cNvSpPr/>
          <p:nvPr/>
        </p:nvSpPr>
        <p:spPr>
          <a:xfrm>
            <a:off x="5848450" y="610450"/>
            <a:ext cx="2010000" cy="1900200"/>
          </a:xfrm>
          <a:prstGeom prst="ellipse">
            <a:avLst/>
          </a:prstGeom>
          <a:solidFill>
            <a:srgbClr val="898989"/>
          </a:solidFill>
          <a:ln w="9525" cap="flat" cmpd="sng">
            <a:solidFill>
              <a:srgbClr val="89898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3F3F3"/>
                </a:solidFill>
              </a:rPr>
              <a:t>Retention is a challenge</a:t>
            </a:r>
            <a:endParaRPr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P spid="1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Shape 117"/>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118" name="Shape 118"/>
          <p:cNvSpPr txBox="1">
            <a:spLocks noGrp="1"/>
          </p:cNvSpPr>
          <p:nvPr>
            <p:ph type="ctrTitle"/>
          </p:nvPr>
        </p:nvSpPr>
        <p:spPr>
          <a:xfrm>
            <a:off x="638625" y="127350"/>
            <a:ext cx="82770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dirty="0">
                <a:solidFill>
                  <a:srgbClr val="000000"/>
                </a:solidFill>
                <a:latin typeface="Lato"/>
                <a:ea typeface="Lato"/>
                <a:cs typeface="Lato"/>
                <a:sym typeface="Lato"/>
              </a:rPr>
              <a:t>What businesses are saying...</a:t>
            </a:r>
            <a:endParaRPr sz="2400" b="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i="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dirty="0">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dirty="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dirty="0">
              <a:solidFill>
                <a:srgbClr val="000000"/>
              </a:solidFill>
              <a:latin typeface="Arial"/>
              <a:ea typeface="Arial"/>
              <a:cs typeface="Arial"/>
              <a:sym typeface="Arial"/>
            </a:endParaRPr>
          </a:p>
        </p:txBody>
      </p:sp>
      <p:sp>
        <p:nvSpPr>
          <p:cNvPr id="2" name="TextBox 1"/>
          <p:cNvSpPr txBox="1"/>
          <p:nvPr/>
        </p:nvSpPr>
        <p:spPr>
          <a:xfrm>
            <a:off x="755576" y="1059582"/>
            <a:ext cx="7704856" cy="2862322"/>
          </a:xfrm>
          <a:prstGeom prst="rect">
            <a:avLst/>
          </a:prstGeom>
          <a:noFill/>
        </p:spPr>
        <p:txBody>
          <a:bodyPr wrap="square" rtlCol="0">
            <a:spAutoFit/>
          </a:bodyPr>
          <a:lstStyle/>
          <a:p>
            <a:pPr lvl="0">
              <a:buClr>
                <a:srgbClr val="FFFFFF"/>
              </a:buClr>
            </a:pPr>
            <a:r>
              <a:rPr lang="en-GB" sz="1800" i="1" dirty="0">
                <a:solidFill>
                  <a:srgbClr val="DA131B"/>
                </a:solidFill>
                <a:latin typeface="Lato"/>
                <a:ea typeface="Lato"/>
                <a:cs typeface="Lato"/>
                <a:sym typeface="Lato"/>
              </a:rPr>
              <a:t>“We have never had a problem with attraction and recruitment and never used agencies but we are now struggling”</a:t>
            </a:r>
          </a:p>
          <a:p>
            <a:pPr lvl="0">
              <a:buClr>
                <a:srgbClr val="FFFFFF"/>
              </a:buClr>
            </a:pPr>
            <a:endParaRPr lang="en-GB" sz="1800" i="1" dirty="0">
              <a:solidFill>
                <a:srgbClr val="DA131B"/>
              </a:solidFill>
              <a:latin typeface="Lato"/>
              <a:ea typeface="Lato"/>
              <a:cs typeface="Lato"/>
              <a:sym typeface="Lato"/>
            </a:endParaRPr>
          </a:p>
          <a:p>
            <a:pPr lvl="0">
              <a:buClr>
                <a:srgbClr val="FFFFFF"/>
              </a:buClr>
            </a:pPr>
            <a:r>
              <a:rPr lang="en-GB" sz="1800" i="1" dirty="0">
                <a:solidFill>
                  <a:srgbClr val="DA131B"/>
                </a:solidFill>
                <a:latin typeface="Lato"/>
                <a:ea typeface="Lato"/>
                <a:cs typeface="Lato"/>
                <a:sym typeface="Lato"/>
              </a:rPr>
              <a:t>“Young people don’t want to work in our industry”</a:t>
            </a:r>
          </a:p>
          <a:p>
            <a:pPr lvl="0">
              <a:buClr>
                <a:srgbClr val="FFFFFF"/>
              </a:buClr>
            </a:pPr>
            <a:endParaRPr lang="en-GB" sz="1800" i="1" dirty="0">
              <a:solidFill>
                <a:srgbClr val="DA131B"/>
              </a:solidFill>
              <a:latin typeface="Lato"/>
              <a:ea typeface="Lato"/>
              <a:cs typeface="Lato"/>
              <a:sym typeface="Lato"/>
            </a:endParaRPr>
          </a:p>
          <a:p>
            <a:pPr lvl="0">
              <a:buClr>
                <a:srgbClr val="FFFFFF"/>
              </a:buClr>
            </a:pPr>
            <a:r>
              <a:rPr lang="en-GB" sz="1800" i="1" dirty="0">
                <a:solidFill>
                  <a:srgbClr val="DA131B"/>
                </a:solidFill>
                <a:latin typeface="Lato"/>
                <a:ea typeface="Lato"/>
                <a:cs typeface="Lato"/>
                <a:sym typeface="Lato"/>
              </a:rPr>
              <a:t>“We can’t find people with the right skills”</a:t>
            </a:r>
          </a:p>
          <a:p>
            <a:pPr lvl="0">
              <a:buClr>
                <a:srgbClr val="FFFFFF"/>
              </a:buClr>
            </a:pPr>
            <a:endParaRPr lang="en-GB" sz="1800" i="1" dirty="0">
              <a:solidFill>
                <a:srgbClr val="DA131B"/>
              </a:solidFill>
              <a:latin typeface="Lato"/>
              <a:ea typeface="Lato"/>
              <a:cs typeface="Lato"/>
              <a:sym typeface="Lato"/>
            </a:endParaRPr>
          </a:p>
          <a:p>
            <a:pPr lvl="0">
              <a:buClr>
                <a:srgbClr val="FFFFFF"/>
              </a:buClr>
            </a:pPr>
            <a:r>
              <a:rPr lang="en-GB" sz="1800" i="1" dirty="0">
                <a:solidFill>
                  <a:srgbClr val="DA131B"/>
                </a:solidFill>
                <a:latin typeface="Lato"/>
                <a:ea typeface="Lato"/>
                <a:cs typeface="Lato"/>
                <a:sym typeface="Lato"/>
              </a:rPr>
              <a:t>“Where can we find young people?” </a:t>
            </a:r>
          </a:p>
          <a:p>
            <a:pPr lvl="0">
              <a:buClr>
                <a:srgbClr val="FFFFFF"/>
              </a:buClr>
            </a:pPr>
            <a:endParaRPr lang="en-GB" sz="1800" i="1" dirty="0">
              <a:solidFill>
                <a:srgbClr val="DA131B"/>
              </a:solidFill>
              <a:latin typeface="Lato"/>
              <a:ea typeface="Lato"/>
              <a:cs typeface="Lato"/>
              <a:sym typeface="Lato"/>
            </a:endParaRPr>
          </a:p>
          <a:p>
            <a:pPr lvl="0">
              <a:buClr>
                <a:srgbClr val="FFFFFF"/>
              </a:buClr>
            </a:pPr>
            <a:r>
              <a:rPr lang="en-GB" sz="1800" i="1" dirty="0">
                <a:solidFill>
                  <a:srgbClr val="DA131B"/>
                </a:solidFill>
                <a:latin typeface="Lato"/>
                <a:ea typeface="Lato"/>
                <a:cs typeface="Lato"/>
                <a:sym typeface="Lato"/>
              </a:rPr>
              <a:t>“We have used agencies but they don’t really work for us”</a:t>
            </a:r>
            <a:endParaRPr lang="en-GB"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Shape 123"/>
          <p:cNvPicPr preferRelativeResize="0"/>
          <p:nvPr/>
        </p:nvPicPr>
        <p:blipFill rotWithShape="1">
          <a:blip r:embed="rId3">
            <a:alphaModFix/>
          </a:blip>
          <a:srcRect/>
          <a:stretch/>
        </p:blipFill>
        <p:spPr>
          <a:xfrm>
            <a:off x="-35700" y="-41400"/>
            <a:ext cx="9215400" cy="5184900"/>
          </a:xfrm>
          <a:prstGeom prst="rect">
            <a:avLst/>
          </a:prstGeom>
          <a:noFill/>
          <a:ln>
            <a:noFill/>
          </a:ln>
        </p:spPr>
      </p:pic>
      <p:pic>
        <p:nvPicPr>
          <p:cNvPr id="124" name="Shape 124"/>
          <p:cNvPicPr preferRelativeResize="0"/>
          <p:nvPr/>
        </p:nvPicPr>
        <p:blipFill rotWithShape="1">
          <a:blip r:embed="rId4">
            <a:alphaModFix/>
          </a:blip>
          <a:srcRect/>
          <a:stretch/>
        </p:blipFill>
        <p:spPr>
          <a:xfrm>
            <a:off x="-210150" y="-139500"/>
            <a:ext cx="9564300" cy="5381100"/>
          </a:xfrm>
          <a:prstGeom prst="rect">
            <a:avLst/>
          </a:prstGeom>
          <a:noFill/>
          <a:ln>
            <a:noFill/>
          </a:ln>
        </p:spPr>
      </p:pic>
      <p:sp>
        <p:nvSpPr>
          <p:cNvPr id="125" name="Shape 125"/>
          <p:cNvSpPr txBox="1">
            <a:spLocks noGrp="1"/>
          </p:cNvSpPr>
          <p:nvPr>
            <p:ph type="ctrTitle"/>
          </p:nvPr>
        </p:nvSpPr>
        <p:spPr>
          <a:xfrm>
            <a:off x="252850" y="113050"/>
            <a:ext cx="39477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dirty="0">
                <a:solidFill>
                  <a:srgbClr val="000000"/>
                </a:solidFill>
                <a:latin typeface="Lato"/>
                <a:ea typeface="Lato"/>
                <a:cs typeface="Lato"/>
                <a:sym typeface="Lato"/>
              </a:rPr>
              <a:t>Current challenges?</a:t>
            </a: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r>
              <a:rPr lang="en-US" sz="1800" dirty="0">
                <a:solidFill>
                  <a:srgbClr val="000000"/>
                </a:solidFill>
                <a:latin typeface="Lato"/>
                <a:ea typeface="Lato"/>
                <a:cs typeface="Lato"/>
                <a:sym typeface="Lato"/>
              </a:rPr>
              <a:t>Is the recruitment market tightening?</a:t>
            </a: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r>
              <a:rPr lang="en-US" sz="1800" dirty="0">
                <a:solidFill>
                  <a:srgbClr val="000000"/>
                </a:solidFill>
                <a:latin typeface="Lato"/>
                <a:ea typeface="Lato"/>
                <a:cs typeface="Lato"/>
                <a:sym typeface="Lato"/>
              </a:rPr>
              <a:t>Are you concerned about the impact of Brexit on recruitment?</a:t>
            </a: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r>
              <a:rPr lang="en-US" sz="1800" dirty="0">
                <a:solidFill>
                  <a:srgbClr val="000000"/>
                </a:solidFill>
                <a:latin typeface="Lato"/>
                <a:ea typeface="Lato"/>
                <a:cs typeface="Lato"/>
                <a:sym typeface="Lato"/>
              </a:rPr>
              <a:t>What strategy or risk mitigation are you employing?</a:t>
            </a:r>
            <a:endParaRPr sz="1800"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dirty="0">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dirty="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dirty="0">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Shape 130"/>
          <p:cNvPicPr preferRelativeResize="0"/>
          <p:nvPr/>
        </p:nvPicPr>
        <p:blipFill rotWithShape="1">
          <a:blip r:embed="rId3">
            <a:alphaModFix/>
          </a:blip>
          <a:srcRect/>
          <a:stretch/>
        </p:blipFill>
        <p:spPr>
          <a:xfrm>
            <a:off x="-35700" y="-41400"/>
            <a:ext cx="9215400" cy="5184900"/>
          </a:xfrm>
          <a:prstGeom prst="rect">
            <a:avLst/>
          </a:prstGeom>
          <a:noFill/>
          <a:ln>
            <a:noFill/>
          </a:ln>
        </p:spPr>
      </p:pic>
      <p:sp>
        <p:nvSpPr>
          <p:cNvPr id="131" name="Shape 131"/>
          <p:cNvSpPr txBox="1">
            <a:spLocks noGrp="1"/>
          </p:cNvSpPr>
          <p:nvPr>
            <p:ph type="ctrTitle"/>
          </p:nvPr>
        </p:nvSpPr>
        <p:spPr>
          <a:xfrm>
            <a:off x="251520" y="127350"/>
            <a:ext cx="4306305"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r>
              <a:rPr lang="en-US" sz="2400" b="1" dirty="0">
                <a:solidFill>
                  <a:srgbClr val="000000"/>
                </a:solidFill>
                <a:latin typeface="Lato"/>
                <a:ea typeface="Lato"/>
                <a:cs typeface="Lato"/>
                <a:sym typeface="Lato"/>
              </a:rPr>
              <a:t>Young people led research with the Prince’s Trust</a:t>
            </a:r>
            <a:endParaRPr sz="2400" b="1"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Lato"/>
              <a:ea typeface="Lato"/>
              <a:cs typeface="Lato"/>
              <a:sym typeface="Lato"/>
            </a:endParaRPr>
          </a:p>
          <a:p>
            <a:pPr marL="0" lvl="0" indent="0" algn="l" rtl="0">
              <a:spcBef>
                <a:spcPts val="0"/>
              </a:spcBef>
              <a:spcAft>
                <a:spcPts val="0"/>
              </a:spcAft>
              <a:buClr>
                <a:schemeClr val="dk1"/>
              </a:buClr>
              <a:buFont typeface="Lato"/>
              <a:buNone/>
            </a:pPr>
            <a:r>
              <a:rPr lang="en-US" sz="1800" dirty="0">
                <a:latin typeface="Lato"/>
                <a:ea typeface="Lato"/>
                <a:cs typeface="Lato"/>
                <a:sym typeface="Lato"/>
              </a:rPr>
              <a:t>Researching online employment accessibility based on criteria set by  and assessed by young people.</a:t>
            </a:r>
            <a:endParaRPr sz="1800" dirty="0">
              <a:latin typeface="Lato"/>
              <a:ea typeface="Lato"/>
              <a:cs typeface="Lato"/>
              <a:sym typeface="Lato"/>
            </a:endParaRPr>
          </a:p>
          <a:p>
            <a:pPr marL="0" lvl="0" indent="0" algn="l" rtl="0">
              <a:spcBef>
                <a:spcPts val="0"/>
              </a:spcBef>
              <a:spcAft>
                <a:spcPts val="0"/>
              </a:spcAft>
              <a:buClr>
                <a:schemeClr val="dk1"/>
              </a:buClr>
              <a:buFont typeface="Lato"/>
              <a:buNone/>
            </a:pPr>
            <a:endParaRPr sz="1800" b="1" i="1" dirty="0">
              <a:latin typeface="Lato"/>
              <a:ea typeface="Lato"/>
              <a:cs typeface="Lato"/>
              <a:sym typeface="Lato"/>
            </a:endParaRPr>
          </a:p>
          <a:p>
            <a:pPr marL="0" lvl="0" indent="0" algn="l" rtl="0">
              <a:spcBef>
                <a:spcPts val="0"/>
              </a:spcBef>
              <a:spcAft>
                <a:spcPts val="0"/>
              </a:spcAft>
              <a:buClr>
                <a:schemeClr val="dk1"/>
              </a:buClr>
              <a:buFont typeface="Lato"/>
              <a:buNone/>
            </a:pPr>
            <a:r>
              <a:rPr lang="en-US" sz="1800" dirty="0">
                <a:latin typeface="Lato"/>
                <a:ea typeface="Lato"/>
                <a:cs typeface="Lato"/>
                <a:sym typeface="Lato"/>
              </a:rPr>
              <a:t>80% of young people will access a company’s website to decide if they are interested in working for them.</a:t>
            </a:r>
            <a:endParaRPr sz="1800" dirty="0">
              <a:latin typeface="Lato"/>
              <a:ea typeface="Lato"/>
              <a:cs typeface="Lato"/>
              <a:sym typeface="Lato"/>
            </a:endParaRPr>
          </a:p>
          <a:p>
            <a:pPr marL="0" lvl="0" indent="0" algn="l" rtl="0">
              <a:spcBef>
                <a:spcPts val="0"/>
              </a:spcBef>
              <a:spcAft>
                <a:spcPts val="0"/>
              </a:spcAft>
              <a:buClr>
                <a:schemeClr val="dk1"/>
              </a:buClr>
              <a:buFont typeface="Lato"/>
              <a:buNone/>
            </a:pPr>
            <a:endParaRPr sz="1800" dirty="0">
              <a:latin typeface="Lato"/>
              <a:ea typeface="Lato"/>
              <a:cs typeface="Lato"/>
              <a:sym typeface="Lato"/>
            </a:endParaRPr>
          </a:p>
          <a:p>
            <a:pPr marL="0" lvl="0" indent="0" algn="l" rtl="0">
              <a:spcBef>
                <a:spcPts val="0"/>
              </a:spcBef>
              <a:spcAft>
                <a:spcPts val="0"/>
              </a:spcAft>
              <a:buClr>
                <a:schemeClr val="dk1"/>
              </a:buClr>
              <a:buFont typeface="Lato"/>
              <a:buNone/>
            </a:pPr>
            <a:r>
              <a:rPr lang="en-US" sz="1800" dirty="0">
                <a:latin typeface="Lato"/>
                <a:ea typeface="Lato"/>
                <a:cs typeface="Lato"/>
                <a:sym typeface="Lato"/>
              </a:rPr>
              <a:t>200 companies researched in three industry sectors</a:t>
            </a:r>
            <a:endParaRPr sz="1800" dirty="0">
              <a:latin typeface="Lato"/>
              <a:ea typeface="Lato"/>
              <a:cs typeface="Lato"/>
              <a:sym typeface="Lato"/>
            </a:endParaRPr>
          </a:p>
          <a:p>
            <a:pPr marL="0" lvl="0" indent="0" algn="l" rtl="0">
              <a:spcBef>
                <a:spcPts val="0"/>
              </a:spcBef>
              <a:spcAft>
                <a:spcPts val="0"/>
              </a:spcAft>
              <a:buClr>
                <a:schemeClr val="dk1"/>
              </a:buClr>
              <a:buFont typeface="Lato"/>
              <a:buNone/>
            </a:pPr>
            <a:endParaRPr sz="1800" dirty="0">
              <a:latin typeface="Lato"/>
              <a:ea typeface="Lato"/>
              <a:cs typeface="Lato"/>
              <a:sym typeface="Lato"/>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8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Font typeface="Arial"/>
              <a:buNone/>
            </a:pPr>
            <a:endParaRPr sz="1400" dirty="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1" dirty="0">
              <a:solidFill>
                <a:srgbClr val="666A73"/>
              </a:solidFill>
              <a:latin typeface="Roboto"/>
              <a:ea typeface="Roboto"/>
              <a:cs typeface="Roboto"/>
              <a:sym typeface="Roboto"/>
            </a:endParaRPr>
          </a:p>
          <a:p>
            <a:pPr marL="0" marR="215900" lvl="0" indent="0" algn="l" rtl="0">
              <a:lnSpc>
                <a:spcPct val="115000"/>
              </a:lnSpc>
              <a:spcBef>
                <a:spcPts val="2000"/>
              </a:spcBef>
              <a:spcAft>
                <a:spcPts val="0"/>
              </a:spcAft>
              <a:buNone/>
            </a:pPr>
            <a:endParaRPr sz="1000" dirty="0">
              <a:solidFill>
                <a:srgbClr val="444444"/>
              </a:solidFill>
              <a:latin typeface="Arial"/>
              <a:ea typeface="Arial"/>
              <a:cs typeface="Arial"/>
              <a:sym typeface="Arial"/>
            </a:endParaRPr>
          </a:p>
          <a:p>
            <a:pPr marL="0" marR="0" lvl="0" indent="0" algn="l" rtl="0">
              <a:lnSpc>
                <a:spcPct val="100000"/>
              </a:lnSpc>
              <a:spcBef>
                <a:spcPts val="2000"/>
              </a:spcBef>
              <a:spcAft>
                <a:spcPts val="0"/>
              </a:spcAft>
              <a:buClr>
                <a:srgbClr val="FFFFFF"/>
              </a:buClr>
              <a:buFont typeface="Arial"/>
              <a:buNone/>
            </a:pPr>
            <a:endParaRPr sz="1400" dirty="0">
              <a:solidFill>
                <a:srgbClr val="000000"/>
              </a:solidFill>
              <a:latin typeface="Arial"/>
              <a:ea typeface="Arial"/>
              <a:cs typeface="Arial"/>
              <a:sym typeface="Arial"/>
            </a:endParaRPr>
          </a:p>
        </p:txBody>
      </p:sp>
      <p:pic>
        <p:nvPicPr>
          <p:cNvPr id="132" name="Shape 132"/>
          <p:cNvPicPr preferRelativeResize="0"/>
          <p:nvPr/>
        </p:nvPicPr>
        <p:blipFill>
          <a:blip r:embed="rId4">
            <a:alphaModFix/>
          </a:blip>
          <a:stretch>
            <a:fillRect/>
          </a:stretch>
        </p:blipFill>
        <p:spPr>
          <a:xfrm>
            <a:off x="5092725" y="3456875"/>
            <a:ext cx="3512450" cy="1157975"/>
          </a:xfrm>
          <a:prstGeom prst="rect">
            <a:avLst/>
          </a:prstGeom>
          <a:noFill/>
          <a:ln>
            <a:noFill/>
          </a:ln>
        </p:spPr>
      </p:pic>
      <p:pic>
        <p:nvPicPr>
          <p:cNvPr id="133" name="Shape 133" descr="17523607_10158608949150529_7930102059466358256_n.jpg"/>
          <p:cNvPicPr preferRelativeResize="0"/>
          <p:nvPr/>
        </p:nvPicPr>
        <p:blipFill>
          <a:blip r:embed="rId5">
            <a:alphaModFix/>
          </a:blip>
          <a:stretch>
            <a:fillRect/>
          </a:stretch>
        </p:blipFill>
        <p:spPr>
          <a:xfrm>
            <a:off x="4699543" y="120575"/>
            <a:ext cx="4298808" cy="3224101"/>
          </a:xfrm>
          <a:prstGeom prst="rect">
            <a:avLst/>
          </a:prstGeom>
          <a:noFill/>
          <a:ln>
            <a:noFill/>
          </a:ln>
        </p:spPr>
      </p:pic>
      <p:pic>
        <p:nvPicPr>
          <p:cNvPr id="134" name="Shape 134"/>
          <p:cNvPicPr preferRelativeResize="0"/>
          <p:nvPr/>
        </p:nvPicPr>
        <p:blipFill>
          <a:blip r:embed="rId6">
            <a:alphaModFix/>
          </a:blip>
          <a:stretch>
            <a:fillRect/>
          </a:stretch>
        </p:blipFill>
        <p:spPr>
          <a:xfrm>
            <a:off x="6044424" y="4467452"/>
            <a:ext cx="1261325" cy="527030"/>
          </a:xfrm>
          <a:prstGeom prst="rect">
            <a:avLst/>
          </a:prstGeom>
          <a:noFill/>
          <a:ln>
            <a:noFill/>
          </a:ln>
        </p:spPr>
      </p:pic>
      <p:pic>
        <p:nvPicPr>
          <p:cNvPr id="135" name="Shape 135"/>
          <p:cNvPicPr preferRelativeResize="0"/>
          <p:nvPr/>
        </p:nvPicPr>
        <p:blipFill>
          <a:blip r:embed="rId7">
            <a:alphaModFix/>
          </a:blip>
          <a:stretch>
            <a:fillRect/>
          </a:stretch>
        </p:blipFill>
        <p:spPr>
          <a:xfrm>
            <a:off x="7343850" y="4457175"/>
            <a:ext cx="1261325" cy="547600"/>
          </a:xfrm>
          <a:prstGeom prst="rect">
            <a:avLst/>
          </a:prstGeom>
          <a:noFill/>
          <a:ln>
            <a:noFill/>
          </a:ln>
        </p:spPr>
      </p:pic>
      <p:pic>
        <p:nvPicPr>
          <p:cNvPr id="136" name="Shape 136"/>
          <p:cNvPicPr preferRelativeResize="0"/>
          <p:nvPr/>
        </p:nvPicPr>
        <p:blipFill rotWithShape="1">
          <a:blip r:embed="rId8">
            <a:alphaModFix/>
          </a:blip>
          <a:srcRect l="12501" t="24962" r="17460" b="15644"/>
          <a:stretch/>
        </p:blipFill>
        <p:spPr>
          <a:xfrm>
            <a:off x="5094655" y="4470600"/>
            <a:ext cx="911670" cy="547600"/>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Shape 141"/>
          <p:cNvPicPr preferRelativeResize="0"/>
          <p:nvPr/>
        </p:nvPicPr>
        <p:blipFill rotWithShape="1">
          <a:blip r:embed="rId3">
            <a:alphaModFix/>
          </a:blip>
          <a:srcRect/>
          <a:stretch/>
        </p:blipFill>
        <p:spPr>
          <a:xfrm>
            <a:off x="0" y="-41275"/>
            <a:ext cx="9215400" cy="5184900"/>
          </a:xfrm>
          <a:prstGeom prst="rect">
            <a:avLst/>
          </a:prstGeom>
          <a:noFill/>
          <a:ln>
            <a:noFill/>
          </a:ln>
        </p:spPr>
      </p:pic>
      <p:sp>
        <p:nvSpPr>
          <p:cNvPr id="142" name="Shape 142"/>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43" name="Shape 143"/>
          <p:cNvSpPr txBox="1"/>
          <p:nvPr/>
        </p:nvSpPr>
        <p:spPr>
          <a:xfrm>
            <a:off x="1995250" y="2235150"/>
            <a:ext cx="5702400" cy="67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242F37"/>
              </a:buClr>
              <a:buFont typeface="Lato"/>
              <a:buNone/>
            </a:pPr>
            <a:r>
              <a:rPr lang="en-US" sz="3000">
                <a:solidFill>
                  <a:srgbClr val="DA131B"/>
                </a:solidFill>
                <a:latin typeface="Lato"/>
                <a:ea typeface="Lato"/>
                <a:cs typeface="Lato"/>
                <a:sym typeface="Lato"/>
              </a:rPr>
              <a:t>Only 25% of businesses had an entry point for young people to gain employment</a:t>
            </a:r>
            <a:endParaRPr sz="3000">
              <a:solidFill>
                <a:srgbClr val="DA131B"/>
              </a:solidFill>
            </a:endParaRPr>
          </a:p>
        </p:txBody>
      </p:sp>
      <p:pic>
        <p:nvPicPr>
          <p:cNvPr id="144" name="Shape 144" descr="AG_04.png"/>
          <p:cNvPicPr preferRelativeResize="0"/>
          <p:nvPr/>
        </p:nvPicPr>
        <p:blipFill>
          <a:blip r:embed="rId4">
            <a:alphaModFix/>
          </a:blip>
          <a:stretch>
            <a:fillRect/>
          </a:stretch>
        </p:blipFill>
        <p:spPr>
          <a:xfrm>
            <a:off x="3750175" y="363575"/>
            <a:ext cx="1715050" cy="1715050"/>
          </a:xfrm>
          <a:prstGeom prst="rect">
            <a:avLst/>
          </a:prstGeom>
          <a:noFill/>
          <a:ln>
            <a:noFill/>
          </a:ln>
        </p:spPr>
      </p:pic>
      <p:sp>
        <p:nvSpPr>
          <p:cNvPr id="145" name="Shape 145"/>
          <p:cNvSpPr txBox="1"/>
          <p:nvPr/>
        </p:nvSpPr>
        <p:spPr>
          <a:xfrm>
            <a:off x="1995250" y="4395800"/>
            <a:ext cx="6315900" cy="43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i="1">
                <a:solidFill>
                  <a:srgbClr val="DA131B"/>
                </a:solidFill>
              </a:rPr>
              <a:t>“We just want someone to give us a chance to work”</a:t>
            </a:r>
            <a:endParaRPr sz="1600" i="1">
              <a:solidFill>
                <a:srgbClr val="DA131B"/>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Shape 150"/>
          <p:cNvPicPr preferRelativeResize="0"/>
          <p:nvPr/>
        </p:nvPicPr>
        <p:blipFill rotWithShape="1">
          <a:blip r:embed="rId3">
            <a:alphaModFix/>
          </a:blip>
          <a:srcRect/>
          <a:stretch/>
        </p:blipFill>
        <p:spPr>
          <a:xfrm>
            <a:off x="0" y="-41275"/>
            <a:ext cx="9215400" cy="5184900"/>
          </a:xfrm>
          <a:prstGeom prst="rect">
            <a:avLst/>
          </a:prstGeom>
          <a:noFill/>
          <a:ln>
            <a:noFill/>
          </a:ln>
        </p:spPr>
      </p:pic>
      <p:sp>
        <p:nvSpPr>
          <p:cNvPr id="151" name="Shape 151"/>
          <p:cNvSpPr txBox="1">
            <a:spLocks noGrp="1"/>
          </p:cNvSpPr>
          <p:nvPr>
            <p:ph type="ctrTitle"/>
          </p:nvPr>
        </p:nvSpPr>
        <p:spPr>
          <a:xfrm>
            <a:off x="590550" y="431800"/>
            <a:ext cx="57024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Font typeface="Arial"/>
              <a:buNone/>
            </a:pPr>
            <a:r>
              <a:rPr lang="en-US" sz="3600" b="0" i="0" u="none" strike="noStrike" cap="none">
                <a:solidFill>
                  <a:srgbClr val="FFFFFF"/>
                </a:solidFill>
                <a:latin typeface="Arial"/>
                <a:ea typeface="Arial"/>
                <a:cs typeface="Arial"/>
                <a:sym typeface="Arial"/>
              </a:rPr>
              <a:t>Contents</a:t>
            </a:r>
            <a:endParaRPr/>
          </a:p>
        </p:txBody>
      </p:sp>
      <p:sp>
        <p:nvSpPr>
          <p:cNvPr id="152" name="Shape 152"/>
          <p:cNvSpPr txBox="1"/>
          <p:nvPr/>
        </p:nvSpPr>
        <p:spPr>
          <a:xfrm>
            <a:off x="1373125" y="2235150"/>
            <a:ext cx="6664200" cy="67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242F37"/>
              </a:buClr>
              <a:buFont typeface="Lato"/>
              <a:buNone/>
            </a:pPr>
            <a:r>
              <a:rPr lang="en-US" sz="3000">
                <a:solidFill>
                  <a:srgbClr val="DA131B"/>
                </a:solidFill>
                <a:latin typeface="Lato"/>
                <a:ea typeface="Lato"/>
                <a:cs typeface="Lato"/>
                <a:sym typeface="Lato"/>
              </a:rPr>
              <a:t>50% of businesses had a very poor or no job section on their website</a:t>
            </a:r>
            <a:endParaRPr sz="3000">
              <a:solidFill>
                <a:srgbClr val="DA131B"/>
              </a:solidFill>
            </a:endParaRPr>
          </a:p>
        </p:txBody>
      </p:sp>
      <p:pic>
        <p:nvPicPr>
          <p:cNvPr id="153" name="Shape 153" descr="AG_03.png"/>
          <p:cNvPicPr preferRelativeResize="0"/>
          <p:nvPr/>
        </p:nvPicPr>
        <p:blipFill rotWithShape="1">
          <a:blip r:embed="rId4">
            <a:alphaModFix/>
          </a:blip>
          <a:srcRect/>
          <a:stretch/>
        </p:blipFill>
        <p:spPr>
          <a:xfrm>
            <a:off x="3750175" y="363575"/>
            <a:ext cx="1715050" cy="1715050"/>
          </a:xfrm>
          <a:prstGeom prst="rect">
            <a:avLst/>
          </a:prstGeom>
          <a:noFill/>
          <a:ln>
            <a:noFill/>
          </a:ln>
        </p:spPr>
      </p:pic>
      <p:sp>
        <p:nvSpPr>
          <p:cNvPr id="154" name="Shape 154"/>
          <p:cNvSpPr txBox="1"/>
          <p:nvPr/>
        </p:nvSpPr>
        <p:spPr>
          <a:xfrm>
            <a:off x="1721425" y="4352000"/>
            <a:ext cx="6315900" cy="43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i="1">
                <a:solidFill>
                  <a:srgbClr val="DA131B"/>
                </a:solidFill>
              </a:rPr>
              <a:t>“I couldn’t tell from the website what was expected of me in terms of the job or even how to apply”</a:t>
            </a:r>
            <a:endParaRPr sz="1600" i="1">
              <a:solidFill>
                <a:srgbClr val="DA131B"/>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696</Words>
  <Application>Microsoft Office PowerPoint</Application>
  <PresentationFormat>On-screen Show (16:9)</PresentationFormat>
  <Paragraphs>179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Roboto</vt:lpstr>
      <vt:lpstr>Calibri</vt:lpstr>
      <vt:lpstr>Lato</vt:lpstr>
      <vt:lpstr>Office Theme</vt:lpstr>
      <vt:lpstr>PowerPoint Presentation</vt:lpstr>
      <vt:lpstr> Agenda  Introduction - Access Generation CIC  What businesses are saying…  Current challenges  Our research findings  The strategic solution  Top takeaways to become an employer of choice       </vt:lpstr>
      <vt:lpstr> Introducing Access Generation CIC   Access Generation CIC is a social enterprise and our primary aim is to encourage businesses to employ inexperienced young people (16 to 24 year olds) by providing straightforward free practical guidance online at www.accessgeneration.co.uk  We help businesses build their own pool of talent and become an employer of choice for young people. </vt:lpstr>
      <vt:lpstr> What businesses are saying...           </vt:lpstr>
      <vt:lpstr> What businesses are saying...         </vt:lpstr>
      <vt:lpstr> Current challenges?  Is the recruitment market tightening?  Are you concerned about the impact of Brexit on recruitment?  What strategy or risk mitigation are you employing?        </vt:lpstr>
      <vt:lpstr> Young people led research with the Prince’s Trust  Researching online employment accessibility based on criteria set by  and assessed by young people.  80% of young people will access a company’s website to decide if they are interested in working for them.  200 companies researched in three industry sectors       </vt:lpstr>
      <vt:lpstr>Contents</vt:lpstr>
      <vt:lpstr>Contents</vt:lpstr>
      <vt:lpstr>Contents</vt:lpstr>
      <vt:lpstr>Contents</vt:lpstr>
      <vt:lpstr> The strategic solution              </vt:lpstr>
      <vt:lpstr>Contents</vt:lpstr>
      <vt:lpstr>Contents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Jemma Redden</dc:creator>
  <cp:lastModifiedBy>Jemma Redden</cp:lastModifiedBy>
  <cp:revision>5</cp:revision>
  <cp:lastPrinted>2018-02-05T10:02:55Z</cp:lastPrinted>
  <dcterms:modified xsi:type="dcterms:W3CDTF">2018-02-05T11:30:43Z</dcterms:modified>
</cp:coreProperties>
</file>