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3"/>
  </p:notesMasterIdLst>
  <p:handoutMasterIdLst>
    <p:handoutMasterId r:id="rId14"/>
  </p:handoutMasterIdLst>
  <p:sldIdLst>
    <p:sldId id="336" r:id="rId2"/>
    <p:sldId id="346" r:id="rId3"/>
    <p:sldId id="337" r:id="rId4"/>
    <p:sldId id="349" r:id="rId5"/>
    <p:sldId id="345" r:id="rId6"/>
    <p:sldId id="341" r:id="rId7"/>
    <p:sldId id="354" r:id="rId8"/>
    <p:sldId id="351" r:id="rId9"/>
    <p:sldId id="344" r:id="rId10"/>
    <p:sldId id="342" r:id="rId11"/>
    <p:sldId id="353" r:id="rId12"/>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2DF7"/>
    <a:srgbClr val="113EFA"/>
    <a:srgbClr val="286D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2" autoAdjust="0"/>
    <p:restoredTop sz="94660"/>
  </p:normalViewPr>
  <p:slideViewPr>
    <p:cSldViewPr snapToGrid="0">
      <p:cViewPr varScale="1">
        <p:scale>
          <a:sx n="68" d="100"/>
          <a:sy n="68" d="100"/>
        </p:scale>
        <p:origin x="500" y="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4C8801-6811-4FCD-96B3-11F608029DB6}" type="datetimeFigureOut">
              <a:rPr lang="sv-SE" smtClean="0"/>
              <a:t>2018-06-04</a:t>
            </a:fld>
            <a:endParaRPr lang="sv-SE"/>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1C1DB98-A3CD-4C19-ADE3-6E5310A60085}" type="slidenum">
              <a:rPr lang="sv-SE" smtClean="0"/>
              <a:t>‹#›</a:t>
            </a:fld>
            <a:endParaRPr lang="sv-SE"/>
          </a:p>
        </p:txBody>
      </p:sp>
    </p:spTree>
    <p:extLst>
      <p:ext uri="{BB962C8B-B14F-4D97-AF65-F5344CB8AC3E}">
        <p14:creationId xmlns:p14="http://schemas.microsoft.com/office/powerpoint/2010/main" val="3025997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AA9D74C-870D-4B5A-ADA4-00596C268CD5}" type="datetimeFigureOut">
              <a:rPr lang="sv-SE" smtClean="0"/>
              <a:t>2018-06-04</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A5F335-3131-4691-816A-948F7EA18D57}" type="slidenum">
              <a:rPr lang="sv-SE" smtClean="0"/>
              <a:t>‹#›</a:t>
            </a:fld>
            <a:endParaRPr lang="sv-SE"/>
          </a:p>
        </p:txBody>
      </p:sp>
    </p:spTree>
    <p:extLst>
      <p:ext uri="{BB962C8B-B14F-4D97-AF65-F5344CB8AC3E}">
        <p14:creationId xmlns:p14="http://schemas.microsoft.com/office/powerpoint/2010/main" val="3439844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1787380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758606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09594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3729821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63434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218394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4276406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3900408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055731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D0708AE-3A9C-4D8F-A400-2C77CF010C31}" type="datetimeFigureOut">
              <a:rPr lang="sv-SE" smtClean="0"/>
              <a:t>2018-06-04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303266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D0708AE-3A9C-4D8F-A400-2C77CF010C31}" type="datetimeFigureOut">
              <a:rPr lang="sv-SE" smtClean="0"/>
              <a:t>2018-06-04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795179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D0708AE-3A9C-4D8F-A400-2C77CF010C31}" type="datetimeFigureOut">
              <a:rPr lang="sv-SE" smtClean="0"/>
              <a:t>2018-06-04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144004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5D0708AE-3A9C-4D8F-A400-2C77CF010C31}" type="datetimeFigureOut">
              <a:rPr lang="sv-SE" smtClean="0"/>
              <a:t>2018-06-04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4252580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708AE-3A9C-4D8F-A400-2C77CF010C31}" type="datetimeFigureOut">
              <a:rPr lang="sv-SE" smtClean="0"/>
              <a:t>2018-06-04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474836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D0708AE-3A9C-4D8F-A400-2C77CF010C31}" type="datetimeFigureOut">
              <a:rPr lang="sv-SE" smtClean="0"/>
              <a:t>2018-06-04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6C1B5BB-B5C5-41C3-A306-25F87DF45266}" type="slidenum">
              <a:rPr lang="sv-SE" smtClean="0"/>
              <a:t>‹#›</a:t>
            </a:fld>
            <a:endParaRPr lang="sv-SE"/>
          </a:p>
        </p:txBody>
      </p:sp>
    </p:spTree>
    <p:extLst>
      <p:ext uri="{BB962C8B-B14F-4D97-AF65-F5344CB8AC3E}">
        <p14:creationId xmlns:p14="http://schemas.microsoft.com/office/powerpoint/2010/main" val="2434762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6C1B5BB-B5C5-41C3-A306-25F87DF45266}" type="slidenum">
              <a:rPr lang="sv-SE" smtClean="0"/>
              <a:t>‹#›</a:t>
            </a:fld>
            <a:endParaRPr lang="sv-SE"/>
          </a:p>
        </p:txBody>
      </p:sp>
      <p:sp>
        <p:nvSpPr>
          <p:cNvPr id="5" name="Date Placeholder 4"/>
          <p:cNvSpPr>
            <a:spLocks noGrp="1"/>
          </p:cNvSpPr>
          <p:nvPr>
            <p:ph type="dt" sz="half" idx="10"/>
          </p:nvPr>
        </p:nvSpPr>
        <p:spPr/>
        <p:txBody>
          <a:bodyPr/>
          <a:lstStyle/>
          <a:p>
            <a:fld id="{5D0708AE-3A9C-4D8F-A400-2C77CF010C31}" type="datetimeFigureOut">
              <a:rPr lang="sv-SE" smtClean="0"/>
              <a:t>2018-06-04</a:t>
            </a:fld>
            <a:endParaRPr lang="sv-SE"/>
          </a:p>
        </p:txBody>
      </p:sp>
    </p:spTree>
    <p:extLst>
      <p:ext uri="{BB962C8B-B14F-4D97-AF65-F5344CB8AC3E}">
        <p14:creationId xmlns:p14="http://schemas.microsoft.com/office/powerpoint/2010/main" val="94797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D0708AE-3A9C-4D8F-A400-2C77CF010C31}" type="datetimeFigureOut">
              <a:rPr lang="sv-SE" smtClean="0"/>
              <a:t>2018-06-04</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6C1B5BB-B5C5-41C3-A306-25F87DF45266}" type="slidenum">
              <a:rPr lang="sv-SE" smtClean="0"/>
              <a:t>‹#›</a:t>
            </a:fld>
            <a:endParaRPr lang="sv-SE"/>
          </a:p>
        </p:txBody>
      </p:sp>
    </p:spTree>
    <p:extLst>
      <p:ext uri="{BB962C8B-B14F-4D97-AF65-F5344CB8AC3E}">
        <p14:creationId xmlns:p14="http://schemas.microsoft.com/office/powerpoint/2010/main" val="272359237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6CB17D-9EC0-4E35-A1AD-AF1EDADF6E46}"/>
              </a:ext>
            </a:extLst>
          </p:cNvPr>
          <p:cNvSpPr>
            <a:spLocks noGrp="1"/>
          </p:cNvSpPr>
          <p:nvPr>
            <p:ph type="title"/>
          </p:nvPr>
        </p:nvSpPr>
        <p:spPr>
          <a:xfrm>
            <a:off x="185167" y="402210"/>
            <a:ext cx="9420746" cy="1320800"/>
          </a:xfrm>
        </p:spPr>
        <p:txBody>
          <a:bodyPr/>
          <a:lstStyle/>
          <a:p>
            <a:r>
              <a:rPr lang="fi-FI" dirty="0">
                <a:solidFill>
                  <a:srgbClr val="0C2DF7"/>
                </a:solidFill>
              </a:rPr>
              <a:t>ISSA NETWORKING EVENT MALMÖ 5th </a:t>
            </a:r>
            <a:r>
              <a:rPr lang="fi-FI" dirty="0" err="1">
                <a:solidFill>
                  <a:srgbClr val="0C2DF7"/>
                </a:solidFill>
              </a:rPr>
              <a:t>June</a:t>
            </a:r>
            <a:r>
              <a:rPr lang="fi-FI" dirty="0">
                <a:solidFill>
                  <a:srgbClr val="0C2DF7"/>
                </a:solidFill>
              </a:rPr>
              <a:t> 2018</a:t>
            </a:r>
          </a:p>
        </p:txBody>
      </p:sp>
      <p:sp>
        <p:nvSpPr>
          <p:cNvPr id="3" name="Sisällön paikkamerkki 2">
            <a:extLst>
              <a:ext uri="{FF2B5EF4-FFF2-40B4-BE49-F238E27FC236}">
                <a16:creationId xmlns:a16="http://schemas.microsoft.com/office/drawing/2014/main" id="{479462A2-926C-4AC2-BDB4-B77BE65B88E7}"/>
              </a:ext>
            </a:extLst>
          </p:cNvPr>
          <p:cNvSpPr>
            <a:spLocks noGrp="1"/>
          </p:cNvSpPr>
          <p:nvPr>
            <p:ph idx="1"/>
          </p:nvPr>
        </p:nvSpPr>
        <p:spPr/>
        <p:txBody>
          <a:bodyPr/>
          <a:lstStyle/>
          <a:p>
            <a:endParaRPr lang="fi-FI" dirty="0"/>
          </a:p>
          <a:p>
            <a:pPr marL="0" indent="0">
              <a:buNone/>
            </a:pPr>
            <a:r>
              <a:rPr lang="fi-FI" sz="2400" dirty="0"/>
              <a:t>International Management – </a:t>
            </a:r>
            <a:r>
              <a:rPr lang="fi-FI" sz="2400" dirty="0" err="1"/>
              <a:t>Leading</a:t>
            </a:r>
            <a:r>
              <a:rPr lang="fi-FI" sz="2400" dirty="0"/>
              <a:t> and </a:t>
            </a:r>
            <a:r>
              <a:rPr lang="fi-FI" sz="2400" dirty="0" err="1"/>
              <a:t>working</a:t>
            </a:r>
            <a:r>
              <a:rPr lang="fi-FI" sz="2400" dirty="0"/>
              <a:t> </a:t>
            </a:r>
          </a:p>
          <a:p>
            <a:pPr marL="0" indent="0">
              <a:buNone/>
            </a:pPr>
            <a:r>
              <a:rPr lang="fi-FI" sz="2400" dirty="0" err="1"/>
              <a:t>with</a:t>
            </a:r>
            <a:r>
              <a:rPr lang="fi-FI" sz="2400" dirty="0"/>
              <a:t> </a:t>
            </a:r>
            <a:r>
              <a:rPr lang="fi-FI" sz="2400" dirty="0" err="1"/>
              <a:t>people</a:t>
            </a:r>
            <a:r>
              <a:rPr lang="fi-FI" sz="2400" dirty="0"/>
              <a:t> </a:t>
            </a:r>
            <a:r>
              <a:rPr lang="fi-FI" sz="2400" dirty="0" err="1"/>
              <a:t>from</a:t>
            </a:r>
            <a:r>
              <a:rPr lang="fi-FI" sz="2400" dirty="0"/>
              <a:t> </a:t>
            </a:r>
            <a:r>
              <a:rPr lang="fi-FI" sz="2400" dirty="0" err="1"/>
              <a:t>different</a:t>
            </a:r>
            <a:r>
              <a:rPr lang="fi-FI" sz="2400" dirty="0"/>
              <a:t> </a:t>
            </a:r>
            <a:r>
              <a:rPr lang="fi-FI" sz="2400" dirty="0" err="1"/>
              <a:t>cultures</a:t>
            </a:r>
            <a:endParaRPr lang="fi-FI" sz="2400" dirty="0"/>
          </a:p>
          <a:p>
            <a:pPr marL="0" indent="0">
              <a:buNone/>
            </a:pPr>
            <a:endParaRPr lang="fi-FI" sz="2400" dirty="0"/>
          </a:p>
          <a:p>
            <a:pPr marL="0" indent="0">
              <a:buNone/>
            </a:pPr>
            <a:r>
              <a:rPr lang="fi-FI" sz="2400" dirty="0"/>
              <a:t>Harri Piiparinen</a:t>
            </a:r>
          </a:p>
        </p:txBody>
      </p:sp>
    </p:spTree>
    <p:extLst>
      <p:ext uri="{BB962C8B-B14F-4D97-AF65-F5344CB8AC3E}">
        <p14:creationId xmlns:p14="http://schemas.microsoft.com/office/powerpoint/2010/main" val="2755392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B47DD8-3508-4292-AD32-F4D75A35DAEA}"/>
              </a:ext>
            </a:extLst>
          </p:cNvPr>
          <p:cNvSpPr>
            <a:spLocks noGrp="1"/>
          </p:cNvSpPr>
          <p:nvPr>
            <p:ph type="title"/>
          </p:nvPr>
        </p:nvSpPr>
        <p:spPr>
          <a:xfrm>
            <a:off x="677334" y="260808"/>
            <a:ext cx="8202715" cy="757287"/>
          </a:xfrm>
        </p:spPr>
        <p:txBody>
          <a:bodyPr>
            <a:normAutofit fontScale="90000"/>
          </a:bodyPr>
          <a:lstStyle/>
          <a:p>
            <a:pPr marL="0" indent="0"/>
            <a:r>
              <a:rPr lang="fi-FI" sz="2700" dirty="0"/>
              <a:t>International Management – </a:t>
            </a:r>
            <a:r>
              <a:rPr lang="fi-FI" sz="2700" dirty="0" err="1"/>
              <a:t>Leading</a:t>
            </a:r>
            <a:r>
              <a:rPr lang="fi-FI" sz="2700" dirty="0"/>
              <a:t> and </a:t>
            </a:r>
            <a:r>
              <a:rPr lang="fi-FI" sz="2700" dirty="0" err="1"/>
              <a:t>working</a:t>
            </a:r>
            <a:r>
              <a:rPr lang="fi-FI" sz="2700" dirty="0"/>
              <a:t> </a:t>
            </a:r>
            <a:r>
              <a:rPr lang="fi-FI" sz="2700" dirty="0" err="1"/>
              <a:t>with</a:t>
            </a:r>
            <a:r>
              <a:rPr lang="fi-FI" sz="2700" dirty="0"/>
              <a:t> </a:t>
            </a:r>
            <a:r>
              <a:rPr lang="fi-FI" sz="2700" dirty="0" err="1"/>
              <a:t>people</a:t>
            </a:r>
            <a:r>
              <a:rPr lang="fi-FI" sz="2700" dirty="0"/>
              <a:t> </a:t>
            </a:r>
            <a:r>
              <a:rPr lang="fi-FI" sz="2700" dirty="0" err="1"/>
              <a:t>from</a:t>
            </a:r>
            <a:r>
              <a:rPr lang="fi-FI" sz="2700" dirty="0"/>
              <a:t> </a:t>
            </a:r>
            <a:r>
              <a:rPr lang="fi-FI" sz="2700" dirty="0" err="1"/>
              <a:t>different</a:t>
            </a:r>
            <a:r>
              <a:rPr lang="fi-FI" sz="2700" dirty="0"/>
              <a:t> </a:t>
            </a:r>
            <a:r>
              <a:rPr lang="fi-FI" sz="2700" dirty="0" err="1"/>
              <a:t>cultures</a:t>
            </a:r>
            <a:br>
              <a:rPr lang="fi-FI" dirty="0"/>
            </a:br>
            <a:br>
              <a:rPr lang="fi-FI" dirty="0"/>
            </a:br>
            <a:endParaRPr lang="fi-FI" dirty="0"/>
          </a:p>
        </p:txBody>
      </p:sp>
      <p:sp>
        <p:nvSpPr>
          <p:cNvPr id="3" name="Sisällön paikkamerkki 2">
            <a:extLst>
              <a:ext uri="{FF2B5EF4-FFF2-40B4-BE49-F238E27FC236}">
                <a16:creationId xmlns:a16="http://schemas.microsoft.com/office/drawing/2014/main" id="{EE2A0BE8-1F2C-40B5-AA47-8F0E0E44874E}"/>
              </a:ext>
            </a:extLst>
          </p:cNvPr>
          <p:cNvSpPr>
            <a:spLocks noGrp="1"/>
          </p:cNvSpPr>
          <p:nvPr>
            <p:ph idx="1"/>
          </p:nvPr>
        </p:nvSpPr>
        <p:spPr>
          <a:xfrm>
            <a:off x="564212" y="1255614"/>
            <a:ext cx="9066349" cy="5341577"/>
          </a:xfrm>
        </p:spPr>
        <p:txBody>
          <a:bodyPr/>
          <a:lstStyle/>
          <a:p>
            <a:pPr marL="0" indent="0">
              <a:buNone/>
            </a:pPr>
            <a:r>
              <a:rPr lang="fi-FI" dirty="0"/>
              <a:t> </a:t>
            </a:r>
            <a:r>
              <a:rPr lang="fi-FI" dirty="0" err="1"/>
              <a:t>Over</a:t>
            </a:r>
            <a:r>
              <a:rPr lang="fi-FI" dirty="0"/>
              <a:t> </a:t>
            </a:r>
            <a:r>
              <a:rPr lang="fi-FI" dirty="0" err="1"/>
              <a:t>the</a:t>
            </a:r>
            <a:r>
              <a:rPr lang="fi-FI" dirty="0"/>
              <a:t> </a:t>
            </a:r>
            <a:r>
              <a:rPr lang="fi-FI" dirty="0" err="1"/>
              <a:t>Ocean</a:t>
            </a:r>
            <a:r>
              <a:rPr lang="fi-FI" dirty="0"/>
              <a:t>… </a:t>
            </a:r>
            <a:r>
              <a:rPr lang="fi-FI" dirty="0" err="1"/>
              <a:t>Better</a:t>
            </a:r>
            <a:r>
              <a:rPr lang="fi-FI" dirty="0"/>
              <a:t> </a:t>
            </a:r>
            <a:r>
              <a:rPr lang="fi-FI" dirty="0" err="1"/>
              <a:t>than</a:t>
            </a:r>
            <a:r>
              <a:rPr lang="fi-FI" dirty="0"/>
              <a:t> </a:t>
            </a:r>
            <a:r>
              <a:rPr lang="fi-FI" dirty="0" err="1"/>
              <a:t>ever</a:t>
            </a:r>
            <a:r>
              <a:rPr lang="fi-FI" dirty="0"/>
              <a:t> </a:t>
            </a:r>
            <a:r>
              <a:rPr lang="fi-FI" dirty="0" err="1"/>
              <a:t>pre-prepared</a:t>
            </a:r>
            <a:endParaRPr lang="fi-FI" dirty="0"/>
          </a:p>
        </p:txBody>
      </p:sp>
      <p:pic>
        <p:nvPicPr>
          <p:cNvPr id="4" name="Kuva 3">
            <a:extLst>
              <a:ext uri="{FF2B5EF4-FFF2-40B4-BE49-F238E27FC236}">
                <a16:creationId xmlns:a16="http://schemas.microsoft.com/office/drawing/2014/main" id="{6F26CE22-234A-4C82-99AC-46F998900C6F}"/>
              </a:ext>
            </a:extLst>
          </p:cNvPr>
          <p:cNvPicPr>
            <a:picLocks noChangeAspect="1"/>
          </p:cNvPicPr>
          <p:nvPr/>
        </p:nvPicPr>
        <p:blipFill>
          <a:blip r:embed="rId2"/>
          <a:stretch>
            <a:fillRect/>
          </a:stretch>
        </p:blipFill>
        <p:spPr>
          <a:xfrm>
            <a:off x="677334" y="1796335"/>
            <a:ext cx="4107588" cy="3083429"/>
          </a:xfrm>
          <a:prstGeom prst="rect">
            <a:avLst/>
          </a:prstGeom>
        </p:spPr>
      </p:pic>
      <p:pic>
        <p:nvPicPr>
          <p:cNvPr id="5" name="Sisällön paikkamerkki 3">
            <a:extLst>
              <a:ext uri="{FF2B5EF4-FFF2-40B4-BE49-F238E27FC236}">
                <a16:creationId xmlns:a16="http://schemas.microsoft.com/office/drawing/2014/main" id="{1601DC55-E8D4-49A8-AFAC-6005D28518EF}"/>
              </a:ext>
            </a:extLst>
          </p:cNvPr>
          <p:cNvPicPr>
            <a:picLocks noChangeAspect="1"/>
          </p:cNvPicPr>
          <p:nvPr/>
        </p:nvPicPr>
        <p:blipFill>
          <a:blip r:embed="rId3"/>
          <a:stretch>
            <a:fillRect/>
          </a:stretch>
        </p:blipFill>
        <p:spPr>
          <a:xfrm>
            <a:off x="5133542" y="1767573"/>
            <a:ext cx="4169850" cy="3130168"/>
          </a:xfrm>
          <a:prstGeom prst="rect">
            <a:avLst/>
          </a:prstGeom>
        </p:spPr>
      </p:pic>
      <p:sp>
        <p:nvSpPr>
          <p:cNvPr id="6" name="Tekstiruutu 5">
            <a:extLst>
              <a:ext uri="{FF2B5EF4-FFF2-40B4-BE49-F238E27FC236}">
                <a16:creationId xmlns:a16="http://schemas.microsoft.com/office/drawing/2014/main" id="{0BC02B1D-A314-48F3-9CF0-03FE446F474D}"/>
              </a:ext>
            </a:extLst>
          </p:cNvPr>
          <p:cNvSpPr txBox="1"/>
          <p:nvPr/>
        </p:nvSpPr>
        <p:spPr>
          <a:xfrm>
            <a:off x="889233" y="5117284"/>
            <a:ext cx="2736647" cy="1754326"/>
          </a:xfrm>
          <a:prstGeom prst="rect">
            <a:avLst/>
          </a:prstGeom>
          <a:noFill/>
        </p:spPr>
        <p:txBody>
          <a:bodyPr wrap="none" rtlCol="0">
            <a:spAutoFit/>
          </a:bodyPr>
          <a:lstStyle/>
          <a:p>
            <a:pPr marL="285750" indent="-285750">
              <a:buFont typeface="Wingdings" panose="05000000000000000000" pitchFamily="2" charset="2"/>
              <a:buChar char="ü"/>
            </a:pPr>
            <a:r>
              <a:rPr lang="fi-FI" dirty="0" err="1"/>
              <a:t>Role</a:t>
            </a:r>
            <a:r>
              <a:rPr lang="fi-FI" dirty="0"/>
              <a:t> of a </a:t>
            </a:r>
            <a:r>
              <a:rPr lang="fi-FI" dirty="0" err="1"/>
              <a:t>boss</a:t>
            </a:r>
            <a:r>
              <a:rPr lang="fi-FI" dirty="0"/>
              <a:t> </a:t>
            </a:r>
          </a:p>
          <a:p>
            <a:pPr marL="285750" indent="-285750">
              <a:buFont typeface="Wingdings" panose="05000000000000000000" pitchFamily="2" charset="2"/>
              <a:buChar char="ü"/>
            </a:pPr>
            <a:r>
              <a:rPr lang="fi-FI" b="1" dirty="0"/>
              <a:t>Industry </a:t>
            </a:r>
            <a:r>
              <a:rPr lang="fi-FI" b="1" dirty="0" err="1"/>
              <a:t>specialities</a:t>
            </a:r>
            <a:endParaRPr lang="fi-FI" b="1" dirty="0"/>
          </a:p>
          <a:p>
            <a:pPr marL="285750" indent="-285750">
              <a:buFont typeface="Wingdings" panose="05000000000000000000" pitchFamily="2" charset="2"/>
              <a:buChar char="ü"/>
            </a:pPr>
            <a:r>
              <a:rPr lang="fi-FI" dirty="0"/>
              <a:t>Shop </a:t>
            </a:r>
            <a:r>
              <a:rPr lang="fi-FI" dirty="0" err="1"/>
              <a:t>floor</a:t>
            </a:r>
            <a:r>
              <a:rPr lang="fi-FI" dirty="0"/>
              <a:t> </a:t>
            </a:r>
            <a:r>
              <a:rPr lang="fi-FI" dirty="0" err="1"/>
              <a:t>people</a:t>
            </a:r>
            <a:endParaRPr lang="fi-FI" dirty="0"/>
          </a:p>
          <a:p>
            <a:pPr marL="285750" indent="-285750">
              <a:buFont typeface="Wingdings" panose="05000000000000000000" pitchFamily="2" charset="2"/>
              <a:buChar char="ü"/>
            </a:pPr>
            <a:r>
              <a:rPr lang="fi-FI" dirty="0" err="1"/>
              <a:t>Things</a:t>
            </a:r>
            <a:r>
              <a:rPr lang="fi-FI" dirty="0"/>
              <a:t> </a:t>
            </a:r>
            <a:r>
              <a:rPr lang="fi-FI" dirty="0" err="1"/>
              <a:t>always</a:t>
            </a:r>
            <a:r>
              <a:rPr lang="fi-FI" dirty="0"/>
              <a:t> </a:t>
            </a:r>
            <a:r>
              <a:rPr lang="fi-FI" dirty="0" err="1"/>
              <a:t>worse</a:t>
            </a:r>
            <a:r>
              <a:rPr lang="fi-FI" dirty="0"/>
              <a:t>…</a:t>
            </a:r>
          </a:p>
          <a:p>
            <a:pPr marL="285750" indent="-285750">
              <a:buFont typeface="Wingdings" panose="05000000000000000000" pitchFamily="2" charset="2"/>
              <a:buChar char="ü"/>
            </a:pPr>
            <a:r>
              <a:rPr lang="fi-FI" dirty="0"/>
              <a:t>Mexico</a:t>
            </a:r>
          </a:p>
          <a:p>
            <a:pPr marL="285750" indent="-285750">
              <a:buFont typeface="Wingdings" panose="05000000000000000000" pitchFamily="2" charset="2"/>
              <a:buChar char="ü"/>
            </a:pPr>
            <a:endParaRPr lang="fi-FI" dirty="0"/>
          </a:p>
        </p:txBody>
      </p:sp>
    </p:spTree>
    <p:extLst>
      <p:ext uri="{BB962C8B-B14F-4D97-AF65-F5344CB8AC3E}">
        <p14:creationId xmlns:p14="http://schemas.microsoft.com/office/powerpoint/2010/main" val="3642670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DE87EC-7FA5-4EBE-A89A-081F9718D3AB}"/>
              </a:ext>
            </a:extLst>
          </p:cNvPr>
          <p:cNvSpPr>
            <a:spLocks noGrp="1"/>
          </p:cNvSpPr>
          <p:nvPr>
            <p:ph type="title"/>
          </p:nvPr>
        </p:nvSpPr>
        <p:spPr/>
        <p:txBody>
          <a:bodyPr>
            <a:normAutofit fontScale="90000"/>
          </a:bodyPr>
          <a:lstStyle/>
          <a:p>
            <a:r>
              <a:rPr lang="fi-FI" dirty="0"/>
              <a:t>International Management – </a:t>
            </a:r>
            <a:r>
              <a:rPr lang="fi-FI" dirty="0" err="1"/>
              <a:t>Leading</a:t>
            </a:r>
            <a:r>
              <a:rPr lang="fi-FI" dirty="0"/>
              <a:t> and </a:t>
            </a:r>
            <a:r>
              <a:rPr lang="fi-FI" dirty="0" err="1"/>
              <a:t>working</a:t>
            </a:r>
            <a:r>
              <a:rPr lang="fi-FI" dirty="0"/>
              <a:t> </a:t>
            </a:r>
            <a:r>
              <a:rPr lang="fi-FI" dirty="0" err="1"/>
              <a:t>with</a:t>
            </a:r>
            <a:r>
              <a:rPr lang="fi-FI" dirty="0"/>
              <a:t> </a:t>
            </a:r>
            <a:r>
              <a:rPr lang="fi-FI" dirty="0" err="1"/>
              <a:t>people</a:t>
            </a:r>
            <a:r>
              <a:rPr lang="fi-FI" dirty="0"/>
              <a:t> </a:t>
            </a:r>
            <a:r>
              <a:rPr lang="fi-FI" dirty="0" err="1"/>
              <a:t>from</a:t>
            </a:r>
            <a:r>
              <a:rPr lang="fi-FI" dirty="0"/>
              <a:t> </a:t>
            </a:r>
            <a:r>
              <a:rPr lang="fi-FI" dirty="0" err="1"/>
              <a:t>different</a:t>
            </a:r>
            <a:r>
              <a:rPr lang="fi-FI" dirty="0"/>
              <a:t> </a:t>
            </a:r>
            <a:r>
              <a:rPr lang="fi-FI" dirty="0" err="1"/>
              <a:t>cultures</a:t>
            </a:r>
            <a:endParaRPr lang="fi-FI" dirty="0"/>
          </a:p>
        </p:txBody>
      </p:sp>
      <p:sp>
        <p:nvSpPr>
          <p:cNvPr id="3" name="Sisällön paikkamerkki 2">
            <a:extLst>
              <a:ext uri="{FF2B5EF4-FFF2-40B4-BE49-F238E27FC236}">
                <a16:creationId xmlns:a16="http://schemas.microsoft.com/office/drawing/2014/main" id="{446C24F4-614D-436B-9851-4DFFE62A89A5}"/>
              </a:ext>
            </a:extLst>
          </p:cNvPr>
          <p:cNvSpPr>
            <a:spLocks noGrp="1"/>
          </p:cNvSpPr>
          <p:nvPr>
            <p:ph idx="1"/>
          </p:nvPr>
        </p:nvSpPr>
        <p:spPr/>
        <p:txBody>
          <a:bodyPr/>
          <a:lstStyle/>
          <a:p>
            <a:r>
              <a:rPr lang="en-US" sz="2000" dirty="0">
                <a:latin typeface="Calibri" panose="020F0502020204030204" pitchFamily="34" charset="0"/>
                <a:cs typeface="Calibri" panose="020F0502020204030204" pitchFamily="34" charset="0"/>
              </a:rPr>
              <a:t>It is important to note that no culture is “better” than another; communication styles simply convey differences, rather than superiority.</a:t>
            </a:r>
          </a:p>
          <a:p>
            <a:r>
              <a:rPr lang="fi-FI" altLang="fi-FI" sz="2000" b="1" dirty="0">
                <a:solidFill>
                  <a:srgbClr val="666666"/>
                </a:solidFill>
                <a:latin typeface="Calibri" panose="020F0502020204030204" pitchFamily="34" charset="0"/>
                <a:cs typeface="Calibri" panose="020F0502020204030204" pitchFamily="34" charset="0"/>
              </a:rPr>
              <a:t>"</a:t>
            </a:r>
            <a:r>
              <a:rPr lang="fi-FI" altLang="fi-FI" sz="2000" dirty="0" err="1">
                <a:solidFill>
                  <a:srgbClr val="666666"/>
                </a:solidFill>
                <a:latin typeface="Calibri" panose="020F0502020204030204" pitchFamily="34" charset="0"/>
                <a:cs typeface="Calibri" panose="020F0502020204030204" pitchFamily="34" charset="0"/>
              </a:rPr>
              <a:t>We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are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all</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individuals</a:t>
            </a:r>
            <a:r>
              <a:rPr lang="fi-FI" altLang="fi-FI" sz="2000" dirty="0">
                <a:solidFill>
                  <a:srgbClr val="666666"/>
                </a:solidFill>
                <a:latin typeface="Calibri" panose="020F0502020204030204" pitchFamily="34" charset="0"/>
                <a:cs typeface="Calibri" panose="020F0502020204030204" pitchFamily="34" charset="0"/>
              </a:rPr>
              <a:t>, and no </a:t>
            </a:r>
            <a:r>
              <a:rPr lang="fi-FI" altLang="fi-FI" sz="2000" dirty="0" err="1">
                <a:solidFill>
                  <a:srgbClr val="666666"/>
                </a:solidFill>
                <a:latin typeface="Calibri" panose="020F0502020204030204" pitchFamily="34" charset="0"/>
                <a:cs typeface="Calibri" panose="020F0502020204030204" pitchFamily="34" charset="0"/>
              </a:rPr>
              <a:t>two</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people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belonging</a:t>
            </a:r>
            <a:r>
              <a:rPr lang="fi-FI" altLang="fi-FI" sz="2000" dirty="0">
                <a:solidFill>
                  <a:srgbClr val="666666"/>
                </a:solidFill>
                <a:latin typeface="Calibri" panose="020F0502020204030204" pitchFamily="34" charset="0"/>
                <a:cs typeface="Calibri" panose="020F0502020204030204" pitchFamily="34" charset="0"/>
              </a:rPr>
              <a:t> to </a:t>
            </a:r>
            <a:r>
              <a:rPr lang="fi-FI" altLang="fi-FI" sz="2000" dirty="0" err="1">
                <a:solidFill>
                  <a:srgbClr val="666666"/>
                </a:solidFill>
                <a:latin typeface="Calibri" panose="020F0502020204030204" pitchFamily="34" charset="0"/>
                <a:cs typeface="Calibri" panose="020F0502020204030204" pitchFamily="34" charset="0"/>
              </a:rPr>
              <a:t>the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same</a:t>
            </a:r>
            <a:r>
              <a:rPr lang="fi-FI" altLang="fi-FI" sz="2000" dirty="0">
                <a:solidFill>
                  <a:srgbClr val="666666"/>
                </a:solidFill>
                <a:latin typeface="Calibri" panose="020F0502020204030204" pitchFamily="34" charset="0"/>
                <a:cs typeface="Calibri" panose="020F0502020204030204" pitchFamily="34" charset="0"/>
              </a:rPr>
              <a:t> culture </a:t>
            </a:r>
            <a:r>
              <a:rPr lang="fi-FI" altLang="fi-FI" sz="2000" dirty="0" err="1">
                <a:solidFill>
                  <a:srgbClr val="666666"/>
                </a:solidFill>
                <a:latin typeface="Calibri" panose="020F0502020204030204" pitchFamily="34" charset="0"/>
                <a:cs typeface="Calibri" panose="020F0502020204030204" pitchFamily="34" charset="0"/>
              </a:rPr>
              <a:t>are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guaranteed</a:t>
            </a:r>
            <a:r>
              <a:rPr lang="fi-FI" altLang="fi-FI" sz="2000" dirty="0">
                <a:solidFill>
                  <a:srgbClr val="666666"/>
                </a:solidFill>
                <a:latin typeface="Calibri" panose="020F0502020204030204" pitchFamily="34" charset="0"/>
                <a:cs typeface="Calibri" panose="020F0502020204030204" pitchFamily="34" charset="0"/>
              </a:rPr>
              <a:t> to </a:t>
            </a:r>
            <a:r>
              <a:rPr lang="fi-FI" altLang="fi-FI" sz="2000" dirty="0" err="1">
                <a:solidFill>
                  <a:srgbClr val="666666"/>
                </a:solidFill>
                <a:latin typeface="Calibri" panose="020F0502020204030204" pitchFamily="34" charset="0"/>
                <a:cs typeface="Calibri" panose="020F0502020204030204" pitchFamily="34" charset="0"/>
              </a:rPr>
              <a:t>respond</a:t>
            </a:r>
            <a:r>
              <a:rPr lang="fi-FI" altLang="fi-FI" sz="2000" dirty="0">
                <a:solidFill>
                  <a:srgbClr val="666666"/>
                </a:solidFill>
                <a:latin typeface="Calibri" panose="020F0502020204030204" pitchFamily="34" charset="0"/>
                <a:cs typeface="Calibri" panose="020F0502020204030204" pitchFamily="34" charset="0"/>
              </a:rPr>
              <a:t> in </a:t>
            </a:r>
            <a:r>
              <a:rPr lang="fi-FI" altLang="fi-FI" sz="2000" dirty="0" err="1">
                <a:solidFill>
                  <a:srgbClr val="666666"/>
                </a:solidFill>
                <a:latin typeface="Calibri" panose="020F0502020204030204" pitchFamily="34" charset="0"/>
                <a:cs typeface="Calibri" panose="020F0502020204030204" pitchFamily="34" charset="0"/>
              </a:rPr>
              <a:t>exactly</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the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same</a:t>
            </a:r>
            <a:r>
              <a:rPr lang="fi-FI" altLang="fi-FI" sz="2000" dirty="0">
                <a:solidFill>
                  <a:srgbClr val="666666"/>
                </a:solidFill>
                <a:latin typeface="Calibri" panose="020F0502020204030204" pitchFamily="34" charset="0"/>
                <a:cs typeface="Calibri" panose="020F0502020204030204" pitchFamily="34" charset="0"/>
              </a:rPr>
              <a:t> </a:t>
            </a:r>
            <a:r>
              <a:rPr lang="fi-FI" altLang="fi-FI" sz="2000" dirty="0" err="1">
                <a:solidFill>
                  <a:srgbClr val="666666"/>
                </a:solidFill>
                <a:latin typeface="Calibri" panose="020F0502020204030204" pitchFamily="34" charset="0"/>
                <a:cs typeface="Calibri" panose="020F0502020204030204" pitchFamily="34" charset="0"/>
              </a:rPr>
              <a:t>way</a:t>
            </a:r>
            <a:r>
              <a:rPr lang="fi-FI" altLang="fi-FI" sz="2000" dirty="0">
                <a:solidFill>
                  <a:srgbClr val="666666"/>
                </a:solidFill>
                <a:latin typeface="Calibri" panose="020F0502020204030204" pitchFamily="34" charset="0"/>
                <a:cs typeface="Calibri" panose="020F0502020204030204" pitchFamily="34" charset="0"/>
              </a:rPr>
              <a:t>”.</a:t>
            </a:r>
          </a:p>
          <a:p>
            <a:pPr marL="0" indent="0">
              <a:buNone/>
            </a:pPr>
            <a:endParaRPr lang="fi-FI" altLang="fi-FI" sz="2000" dirty="0">
              <a:solidFill>
                <a:srgbClr val="666666"/>
              </a:solidFill>
              <a:latin typeface="Calibri" panose="020F0502020204030204" pitchFamily="34" charset="0"/>
              <a:cs typeface="Calibri" panose="020F0502020204030204" pitchFamily="34" charset="0"/>
            </a:endParaRPr>
          </a:p>
          <a:p>
            <a:pPr marL="0" indent="0">
              <a:buNone/>
            </a:pPr>
            <a:endParaRPr lang="fi-FI" altLang="fi-FI" sz="2000" dirty="0">
              <a:solidFill>
                <a:srgbClr val="666666"/>
              </a:solidFill>
              <a:latin typeface="Calibri" panose="020F0502020204030204" pitchFamily="34" charset="0"/>
              <a:cs typeface="Calibri" panose="020F0502020204030204" pitchFamily="34" charset="0"/>
            </a:endParaRPr>
          </a:p>
          <a:p>
            <a:pPr marL="0" indent="0">
              <a:buNone/>
            </a:pPr>
            <a:r>
              <a:rPr lang="en-US" sz="2000" i="1" dirty="0">
                <a:latin typeface="Calibri" panose="020F0502020204030204" pitchFamily="34" charset="0"/>
                <a:cs typeface="Calibri" panose="020F0502020204030204" pitchFamily="34" charset="0"/>
              </a:rPr>
              <a:t>“The most important thing in communication is hearing what isn’t said.”</a:t>
            </a:r>
            <a:endParaRPr lang="en-US" sz="2000" dirty="0">
              <a:latin typeface="Calibri" panose="020F0502020204030204" pitchFamily="34" charset="0"/>
              <a:cs typeface="Calibri" panose="020F0502020204030204" pitchFamily="34" charset="0"/>
            </a:endParaRPr>
          </a:p>
          <a:p>
            <a:pPr marL="0" indent="0">
              <a:buNone/>
            </a:pPr>
            <a:r>
              <a:rPr lang="en-US" sz="2000" dirty="0">
                <a:latin typeface="Calibri" panose="020F0502020204030204" pitchFamily="34" charset="0"/>
                <a:cs typeface="Calibri" panose="020F0502020204030204" pitchFamily="34" charset="0"/>
              </a:rPr>
              <a:t>	-Peter F. Drucker</a:t>
            </a:r>
          </a:p>
          <a:p>
            <a:endParaRPr lang="fi-FI" altLang="fi-FI" sz="2800" dirty="0">
              <a:solidFill>
                <a:schemeClr val="tx1"/>
              </a:solidFill>
              <a:latin typeface="Calibri" panose="020F0502020204030204" pitchFamily="34" charset="0"/>
              <a:cs typeface="Calibri" panose="020F0502020204030204" pitchFamily="34" charset="0"/>
            </a:endParaRPr>
          </a:p>
          <a:p>
            <a:endParaRPr lang="fi-FI" dirty="0"/>
          </a:p>
        </p:txBody>
      </p:sp>
    </p:spTree>
    <p:extLst>
      <p:ext uri="{BB962C8B-B14F-4D97-AF65-F5344CB8AC3E}">
        <p14:creationId xmlns:p14="http://schemas.microsoft.com/office/powerpoint/2010/main" val="1873924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6CB17D-9EC0-4E35-A1AD-AF1EDADF6E46}"/>
              </a:ext>
            </a:extLst>
          </p:cNvPr>
          <p:cNvSpPr>
            <a:spLocks noGrp="1"/>
          </p:cNvSpPr>
          <p:nvPr>
            <p:ph type="title"/>
          </p:nvPr>
        </p:nvSpPr>
        <p:spPr>
          <a:xfrm>
            <a:off x="185167" y="402210"/>
            <a:ext cx="9420746" cy="1320800"/>
          </a:xfrm>
        </p:spPr>
        <p:txBody>
          <a:bodyPr/>
          <a:lstStyle/>
          <a:p>
            <a:r>
              <a:rPr lang="fi-FI" dirty="0">
                <a:solidFill>
                  <a:srgbClr val="0C2DF7"/>
                </a:solidFill>
              </a:rPr>
              <a:t>ISSA NETWORKING EVENT MALMÖ 5th </a:t>
            </a:r>
            <a:r>
              <a:rPr lang="fi-FI" dirty="0" err="1">
                <a:solidFill>
                  <a:srgbClr val="0C2DF7"/>
                </a:solidFill>
              </a:rPr>
              <a:t>June</a:t>
            </a:r>
            <a:r>
              <a:rPr lang="fi-FI" dirty="0">
                <a:solidFill>
                  <a:srgbClr val="0C2DF7"/>
                </a:solidFill>
              </a:rPr>
              <a:t> 2018</a:t>
            </a:r>
          </a:p>
        </p:txBody>
      </p:sp>
      <p:sp>
        <p:nvSpPr>
          <p:cNvPr id="3" name="Sisällön paikkamerkki 2">
            <a:extLst>
              <a:ext uri="{FF2B5EF4-FFF2-40B4-BE49-F238E27FC236}">
                <a16:creationId xmlns:a16="http://schemas.microsoft.com/office/drawing/2014/main" id="{479462A2-926C-4AC2-BDB4-B77BE65B88E7}"/>
              </a:ext>
            </a:extLst>
          </p:cNvPr>
          <p:cNvSpPr>
            <a:spLocks noGrp="1"/>
          </p:cNvSpPr>
          <p:nvPr>
            <p:ph idx="1"/>
          </p:nvPr>
        </p:nvSpPr>
        <p:spPr>
          <a:xfrm>
            <a:off x="505662" y="1743055"/>
            <a:ext cx="8596668" cy="3880773"/>
          </a:xfrm>
        </p:spPr>
        <p:txBody>
          <a:bodyPr/>
          <a:lstStyle/>
          <a:p>
            <a:endParaRPr lang="fi-FI" dirty="0"/>
          </a:p>
          <a:p>
            <a:r>
              <a:rPr lang="fi-FI" dirty="0" err="1">
                <a:latin typeface="Calibri" panose="020F0502020204030204" pitchFamily="34" charset="0"/>
                <a:cs typeface="Calibri" panose="020F0502020204030204" pitchFamily="34" charset="0"/>
              </a:rPr>
              <a:t>This</a:t>
            </a:r>
            <a:r>
              <a:rPr lang="fi-FI" dirty="0">
                <a:latin typeface="Calibri" panose="020F0502020204030204" pitchFamily="34" charset="0"/>
                <a:cs typeface="Calibri" panose="020F0502020204030204" pitchFamily="34" charset="0"/>
              </a:rPr>
              <a:t> 20 – 30 </a:t>
            </a:r>
            <a:r>
              <a:rPr lang="fi-FI" dirty="0" err="1">
                <a:latin typeface="Calibri" panose="020F0502020204030204" pitchFamily="34" charset="0"/>
                <a:cs typeface="Calibri" panose="020F0502020204030204" pitchFamily="34" charset="0"/>
              </a:rPr>
              <a:t>minutes</a:t>
            </a:r>
            <a:r>
              <a:rPr lang="fi-FI" dirty="0">
                <a:latin typeface="Calibri" panose="020F0502020204030204" pitchFamily="34" charset="0"/>
                <a:cs typeface="Calibri" panose="020F0502020204030204" pitchFamily="34" charset="0"/>
              </a:rPr>
              <a:t> is </a:t>
            </a:r>
            <a:r>
              <a:rPr lang="fi-FI" dirty="0" err="1">
                <a:latin typeface="Calibri" panose="020F0502020204030204" pitchFamily="34" charset="0"/>
                <a:cs typeface="Calibri" panose="020F0502020204030204" pitchFamily="34" charset="0"/>
              </a:rPr>
              <a:t>not</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based</a:t>
            </a:r>
            <a:r>
              <a:rPr lang="fi-FI" dirty="0">
                <a:latin typeface="Calibri" panose="020F0502020204030204" pitchFamily="34" charset="0"/>
                <a:cs typeface="Calibri" panose="020F0502020204030204" pitchFamily="34" charset="0"/>
              </a:rPr>
              <a:t> on </a:t>
            </a:r>
            <a:r>
              <a:rPr lang="fi-FI" dirty="0" err="1">
                <a:latin typeface="Calibri" panose="020F0502020204030204" pitchFamily="34" charset="0"/>
                <a:cs typeface="Calibri" panose="020F0502020204030204" pitchFamily="34" charset="0"/>
              </a:rPr>
              <a:t>any</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academical</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research</a:t>
            </a:r>
            <a:endParaRPr lang="fi-FI" dirty="0">
              <a:latin typeface="Calibri" panose="020F0502020204030204" pitchFamily="34" charset="0"/>
              <a:cs typeface="Calibri" panose="020F0502020204030204" pitchFamily="34" charset="0"/>
            </a:endParaRPr>
          </a:p>
          <a:p>
            <a:r>
              <a:rPr lang="fi-FI" dirty="0">
                <a:latin typeface="Calibri" panose="020F0502020204030204" pitchFamily="34" charset="0"/>
                <a:cs typeface="Calibri" panose="020F0502020204030204" pitchFamily="34" charset="0"/>
              </a:rPr>
              <a:t>Focus is </a:t>
            </a:r>
            <a:r>
              <a:rPr lang="fi-FI" dirty="0" err="1">
                <a:latin typeface="Calibri" panose="020F0502020204030204" pitchFamily="34" charset="0"/>
                <a:cs typeface="Calibri" panose="020F0502020204030204" pitchFamily="34" charset="0"/>
              </a:rPr>
              <a:t>mostly</a:t>
            </a:r>
            <a:r>
              <a:rPr lang="fi-FI" dirty="0">
                <a:latin typeface="Calibri" panose="020F0502020204030204" pitchFamily="34" charset="0"/>
                <a:cs typeface="Calibri" panose="020F0502020204030204" pitchFamily="34" charset="0"/>
              </a:rPr>
              <a:t> in </a:t>
            </a:r>
            <a:r>
              <a:rPr lang="fi-FI" dirty="0" err="1">
                <a:latin typeface="Calibri" panose="020F0502020204030204" pitchFamily="34" charset="0"/>
                <a:cs typeface="Calibri" panose="020F0502020204030204" pitchFamily="34" charset="0"/>
              </a:rPr>
              <a:t>verbal</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communication</a:t>
            </a:r>
            <a:endParaRPr lang="fi-FI" dirty="0">
              <a:latin typeface="Calibri" panose="020F0502020204030204" pitchFamily="34" charset="0"/>
              <a:cs typeface="Calibri" panose="020F0502020204030204" pitchFamily="34" charset="0"/>
            </a:endParaRPr>
          </a:p>
          <a:p>
            <a:r>
              <a:rPr lang="fi-FI" dirty="0" err="1">
                <a:latin typeface="Calibri" panose="020F0502020204030204" pitchFamily="34" charset="0"/>
                <a:cs typeface="Calibri" panose="020F0502020204030204" pitchFamily="34" charset="0"/>
              </a:rPr>
              <a:t>Includes</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few</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slides</a:t>
            </a:r>
            <a:r>
              <a:rPr lang="fi-FI" dirty="0">
                <a:latin typeface="Calibri" panose="020F0502020204030204" pitchFamily="34" charset="0"/>
                <a:cs typeface="Calibri" panose="020F0502020204030204" pitchFamily="34" charset="0"/>
              </a:rPr>
              <a:t> to </a:t>
            </a:r>
            <a:r>
              <a:rPr lang="fi-FI" dirty="0" err="1">
                <a:latin typeface="Calibri" panose="020F0502020204030204" pitchFamily="34" charset="0"/>
                <a:cs typeface="Calibri" panose="020F0502020204030204" pitchFamily="34" charset="0"/>
              </a:rPr>
              <a:t>prepare</a:t>
            </a:r>
            <a:r>
              <a:rPr lang="fi-FI" dirty="0">
                <a:latin typeface="Calibri" panose="020F0502020204030204" pitchFamily="34" charset="0"/>
                <a:cs typeface="Calibri" panose="020F0502020204030204" pitchFamily="34" charset="0"/>
              </a:rPr>
              <a:t> my </a:t>
            </a:r>
            <a:r>
              <a:rPr lang="fi-FI" dirty="0" err="1">
                <a:latin typeface="Calibri" panose="020F0502020204030204" pitchFamily="34" charset="0"/>
                <a:cs typeface="Calibri" panose="020F0502020204030204" pitchFamily="34" charset="0"/>
              </a:rPr>
              <a:t>journey</a:t>
            </a:r>
            <a:r>
              <a:rPr lang="fi-FI" dirty="0">
                <a:latin typeface="Calibri" panose="020F0502020204030204" pitchFamily="34" charset="0"/>
                <a:cs typeface="Calibri" panose="020F0502020204030204" pitchFamily="34" charset="0"/>
              </a:rPr>
              <a:t> to </a:t>
            </a:r>
            <a:r>
              <a:rPr lang="fi-FI" dirty="0" err="1">
                <a:latin typeface="Calibri" panose="020F0502020204030204" pitchFamily="34" charset="0"/>
                <a:cs typeface="Calibri" panose="020F0502020204030204" pitchFamily="34" charset="0"/>
              </a:rPr>
              <a:t>next</a:t>
            </a:r>
            <a:r>
              <a:rPr lang="fi-FI" dirty="0">
                <a:latin typeface="Calibri" panose="020F0502020204030204" pitchFamily="34" charset="0"/>
                <a:cs typeface="Calibri" panose="020F0502020204030204" pitchFamily="34" charset="0"/>
              </a:rPr>
              <a:t> case</a:t>
            </a:r>
          </a:p>
          <a:p>
            <a:r>
              <a:rPr lang="fi-FI" dirty="0" err="1">
                <a:latin typeface="Calibri" panose="020F0502020204030204" pitchFamily="34" charset="0"/>
                <a:cs typeface="Calibri" panose="020F0502020204030204" pitchFamily="34" charset="0"/>
              </a:rPr>
              <a:t>Sources</a:t>
            </a:r>
            <a:r>
              <a:rPr lang="fi-FI" dirty="0">
                <a:latin typeface="Calibri" panose="020F0502020204030204" pitchFamily="34" charset="0"/>
                <a:cs typeface="Calibri" panose="020F0502020204030204" pitchFamily="34" charset="0"/>
              </a:rPr>
              <a:t> I am </a:t>
            </a:r>
            <a:r>
              <a:rPr lang="fi-FI" dirty="0" err="1">
                <a:latin typeface="Calibri" panose="020F0502020204030204" pitchFamily="34" charset="0"/>
                <a:cs typeface="Calibri" panose="020F0502020204030204" pitchFamily="34" charset="0"/>
              </a:rPr>
              <a:t>referring</a:t>
            </a:r>
            <a:r>
              <a:rPr lang="fi-FI" dirty="0">
                <a:latin typeface="Calibri" panose="020F0502020204030204" pitchFamily="34" charset="0"/>
                <a:cs typeface="Calibri" panose="020F0502020204030204" pitchFamily="34" charset="0"/>
              </a:rPr>
              <a:t> to </a:t>
            </a:r>
            <a:r>
              <a:rPr lang="fi-FI" dirty="0" err="1">
                <a:latin typeface="Calibri" panose="020F0502020204030204" pitchFamily="34" charset="0"/>
                <a:cs typeface="Calibri" panose="020F0502020204030204" pitchFamily="34" charset="0"/>
              </a:rPr>
              <a:t>are</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article</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by</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PhD</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Carol</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Kinsey</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Goman</a:t>
            </a:r>
            <a:r>
              <a:rPr lang="fi-FI" dirty="0">
                <a:latin typeface="Calibri" panose="020F0502020204030204" pitchFamily="34" charset="0"/>
                <a:cs typeface="Calibri" panose="020F0502020204030204" pitchFamily="34" charset="0"/>
              </a:rPr>
              <a:t>, USA 2011 ” </a:t>
            </a:r>
            <a:r>
              <a:rPr lang="fi-FI" dirty="0" err="1">
                <a:latin typeface="Calibri" panose="020F0502020204030204" pitchFamily="34" charset="0"/>
                <a:cs typeface="Calibri" panose="020F0502020204030204" pitchFamily="34" charset="0"/>
              </a:rPr>
              <a:t>Communicating</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Across</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Cultures</a:t>
            </a:r>
            <a:r>
              <a:rPr lang="fi-FI" dirty="0">
                <a:latin typeface="Calibri" panose="020F0502020204030204" pitchFamily="34" charset="0"/>
                <a:cs typeface="Calibri" panose="020F0502020204030204" pitchFamily="34" charset="0"/>
              </a:rPr>
              <a:t>”, some </a:t>
            </a:r>
            <a:r>
              <a:rPr lang="fi-FI" dirty="0" err="1">
                <a:latin typeface="Calibri" panose="020F0502020204030204" pitchFamily="34" charset="0"/>
                <a:cs typeface="Calibri" panose="020F0502020204030204" pitchFamily="34" charset="0"/>
              </a:rPr>
              <a:t>articles</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from</a:t>
            </a:r>
            <a:r>
              <a:rPr lang="fi-FI" dirty="0">
                <a:latin typeface="Calibri" panose="020F0502020204030204" pitchFamily="34" charset="0"/>
                <a:cs typeface="Calibri" panose="020F0502020204030204" pitchFamily="34" charset="0"/>
              </a:rPr>
              <a:t> Business </a:t>
            </a:r>
            <a:r>
              <a:rPr lang="fi-FI" dirty="0" err="1">
                <a:latin typeface="Calibri" panose="020F0502020204030204" pitchFamily="34" charset="0"/>
                <a:cs typeface="Calibri" panose="020F0502020204030204" pitchFamily="34" charset="0"/>
              </a:rPr>
              <a:t>Today</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Social</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Talent</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Silent</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language</a:t>
            </a:r>
            <a:r>
              <a:rPr lang="fi-FI" dirty="0">
                <a:latin typeface="Calibri" panose="020F0502020204030204" pitchFamily="34" charset="0"/>
                <a:cs typeface="Calibri" panose="020F0502020204030204" pitchFamily="34" charset="0"/>
              </a:rPr>
              <a:t> and </a:t>
            </a:r>
            <a:r>
              <a:rPr lang="fi-FI" dirty="0" err="1">
                <a:latin typeface="Calibri" panose="020F0502020204030204" pitchFamily="34" charset="0"/>
                <a:cs typeface="Calibri" panose="020F0502020204030204" pitchFamily="34" charset="0"/>
              </a:rPr>
              <a:t>beyond</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cultures</a:t>
            </a:r>
            <a:r>
              <a:rPr lang="fi-FI" dirty="0">
                <a:latin typeface="Calibri" panose="020F0502020204030204" pitchFamily="34" charset="0"/>
                <a:cs typeface="Calibri" panose="020F0502020204030204" pitchFamily="34" charset="0"/>
              </a:rPr>
              <a:t> + </a:t>
            </a:r>
            <a:r>
              <a:rPr lang="fi-FI" dirty="0" err="1">
                <a:latin typeface="Calibri" panose="020F0502020204030204" pitchFamily="34" charset="0"/>
                <a:cs typeface="Calibri" panose="020F0502020204030204" pitchFamily="34" charset="0"/>
              </a:rPr>
              <a:t>colleagues</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during</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the</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years</a:t>
            </a:r>
            <a:r>
              <a:rPr lang="fi-FI" dirty="0">
                <a:latin typeface="Calibri" panose="020F0502020204030204" pitchFamily="34" charset="0"/>
                <a:cs typeface="Calibri" panose="020F0502020204030204" pitchFamily="34" charset="0"/>
              </a:rPr>
              <a:t>…</a:t>
            </a:r>
          </a:p>
          <a:p>
            <a:endParaRPr lang="fi-FI" dirty="0">
              <a:latin typeface="Calibri" panose="020F0502020204030204" pitchFamily="34" charset="0"/>
              <a:cs typeface="Calibri" panose="020F0502020204030204" pitchFamily="34" charset="0"/>
            </a:endParaRPr>
          </a:p>
          <a:p>
            <a:pPr marL="0" indent="0">
              <a:buNone/>
            </a:pPr>
            <a:r>
              <a:rPr lang="en-US" i="1" dirty="0">
                <a:latin typeface="Calibri" panose="020F0502020204030204" pitchFamily="34" charset="0"/>
                <a:cs typeface="Calibri" panose="020F0502020204030204" pitchFamily="34" charset="0"/>
              </a:rPr>
              <a:t>     </a:t>
            </a:r>
            <a:endParaRPr lang="fi-FI"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8243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B47DD8-3508-4292-AD32-F4D75A35DAEA}"/>
              </a:ext>
            </a:extLst>
          </p:cNvPr>
          <p:cNvSpPr>
            <a:spLocks noGrp="1"/>
          </p:cNvSpPr>
          <p:nvPr>
            <p:ph type="title"/>
          </p:nvPr>
        </p:nvSpPr>
        <p:spPr>
          <a:xfrm>
            <a:off x="677334" y="260808"/>
            <a:ext cx="8202715" cy="757287"/>
          </a:xfrm>
        </p:spPr>
        <p:txBody>
          <a:bodyPr>
            <a:normAutofit fontScale="90000"/>
          </a:bodyPr>
          <a:lstStyle/>
          <a:p>
            <a:pPr marL="0" indent="0"/>
            <a:r>
              <a:rPr lang="fi-FI" sz="2700" dirty="0">
                <a:latin typeface="Calibri" panose="020F0502020204030204" pitchFamily="34" charset="0"/>
                <a:cs typeface="Calibri" panose="020F0502020204030204" pitchFamily="34" charset="0"/>
              </a:rPr>
              <a:t>International Management – </a:t>
            </a:r>
            <a:r>
              <a:rPr lang="fi-FI" sz="2700" dirty="0" err="1">
                <a:latin typeface="Calibri" panose="020F0502020204030204" pitchFamily="34" charset="0"/>
                <a:cs typeface="Calibri" panose="020F0502020204030204" pitchFamily="34" charset="0"/>
              </a:rPr>
              <a:t>Leading</a:t>
            </a:r>
            <a:r>
              <a:rPr lang="fi-FI" sz="2700" dirty="0">
                <a:latin typeface="Calibri" panose="020F0502020204030204" pitchFamily="34" charset="0"/>
                <a:cs typeface="Calibri" panose="020F0502020204030204" pitchFamily="34" charset="0"/>
              </a:rPr>
              <a:t> and </a:t>
            </a:r>
            <a:r>
              <a:rPr lang="fi-FI" sz="2700" dirty="0" err="1">
                <a:latin typeface="Calibri" panose="020F0502020204030204" pitchFamily="34" charset="0"/>
                <a:cs typeface="Calibri" panose="020F0502020204030204" pitchFamily="34" charset="0"/>
              </a:rPr>
              <a:t>working</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with</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people</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from</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different</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cultures</a:t>
            </a:r>
            <a:br>
              <a:rPr lang="fi-FI" dirty="0"/>
            </a:br>
            <a:br>
              <a:rPr lang="fi-FI" dirty="0"/>
            </a:br>
            <a:endParaRPr lang="fi-FI" dirty="0"/>
          </a:p>
        </p:txBody>
      </p:sp>
      <p:sp>
        <p:nvSpPr>
          <p:cNvPr id="3" name="Sisällön paikkamerkki 2">
            <a:extLst>
              <a:ext uri="{FF2B5EF4-FFF2-40B4-BE49-F238E27FC236}">
                <a16:creationId xmlns:a16="http://schemas.microsoft.com/office/drawing/2014/main" id="{EE2A0BE8-1F2C-40B5-AA47-8F0E0E44874E}"/>
              </a:ext>
            </a:extLst>
          </p:cNvPr>
          <p:cNvSpPr>
            <a:spLocks noGrp="1"/>
          </p:cNvSpPr>
          <p:nvPr>
            <p:ph idx="1"/>
          </p:nvPr>
        </p:nvSpPr>
        <p:spPr>
          <a:xfrm>
            <a:off x="677334" y="1238837"/>
            <a:ext cx="8596668" cy="3880773"/>
          </a:xfrm>
        </p:spPr>
        <p:txBody>
          <a:bodyPr/>
          <a:lstStyle/>
          <a:p>
            <a:pPr marL="0" indent="0">
              <a:buNone/>
            </a:pPr>
            <a:r>
              <a:rPr lang="fi-FI" dirty="0"/>
              <a:t>			</a:t>
            </a:r>
            <a:r>
              <a:rPr lang="fi-FI" sz="2400" dirty="0" err="1">
                <a:latin typeface="Calibri" panose="020F0502020204030204" pitchFamily="34" charset="0"/>
                <a:cs typeface="Calibri" panose="020F0502020204030204" pitchFamily="34" charset="0"/>
              </a:rPr>
              <a:t>Starting</a:t>
            </a:r>
            <a:r>
              <a:rPr lang="fi-FI" sz="2400" dirty="0">
                <a:latin typeface="Calibri" panose="020F0502020204030204" pitchFamily="34" charset="0"/>
                <a:cs typeface="Calibri" panose="020F0502020204030204" pitchFamily="34" charset="0"/>
              </a:rPr>
              <a:t> </a:t>
            </a:r>
            <a:r>
              <a:rPr lang="fi-FI" sz="2400" dirty="0" err="1">
                <a:latin typeface="Calibri" panose="020F0502020204030204" pitchFamily="34" charset="0"/>
                <a:cs typeface="Calibri" panose="020F0502020204030204" pitchFamily="34" charset="0"/>
              </a:rPr>
              <a:t>point</a:t>
            </a:r>
            <a:r>
              <a:rPr lang="fi-FI" sz="2400" dirty="0">
                <a:latin typeface="Calibri" panose="020F0502020204030204" pitchFamily="34" charset="0"/>
                <a:cs typeface="Calibri" panose="020F0502020204030204" pitchFamily="34" charset="0"/>
              </a:rPr>
              <a:t> – Finland</a:t>
            </a:r>
          </a:p>
          <a:p>
            <a:pPr>
              <a:buFont typeface="Wingdings" panose="05000000000000000000" pitchFamily="2" charset="2"/>
              <a:buChar char="ü"/>
            </a:pPr>
            <a:r>
              <a:rPr lang="fi-FI" sz="2400" dirty="0">
                <a:latin typeface="Calibri" panose="020F0502020204030204" pitchFamily="34" charset="0"/>
                <a:cs typeface="Calibri" panose="020F0502020204030204" pitchFamily="34" charset="0"/>
              </a:rPr>
              <a:t>70’s – 80’s</a:t>
            </a:r>
          </a:p>
          <a:p>
            <a:pPr>
              <a:buFont typeface="Wingdings" panose="05000000000000000000" pitchFamily="2" charset="2"/>
              <a:buChar char="ü"/>
            </a:pPr>
            <a:r>
              <a:rPr lang="fi-FI" sz="2400" dirty="0">
                <a:latin typeface="Calibri" panose="020F0502020204030204" pitchFamily="34" charset="0"/>
                <a:cs typeface="Calibri" panose="020F0502020204030204" pitchFamily="34" charset="0"/>
              </a:rPr>
              <a:t>90’s….</a:t>
            </a:r>
          </a:p>
        </p:txBody>
      </p:sp>
      <p:pic>
        <p:nvPicPr>
          <p:cNvPr id="6" name="Kuva 5">
            <a:extLst>
              <a:ext uri="{FF2B5EF4-FFF2-40B4-BE49-F238E27FC236}">
                <a16:creationId xmlns:a16="http://schemas.microsoft.com/office/drawing/2014/main" id="{B7B1FFD7-504C-4072-A733-9BF78A6E15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8718" y="1734313"/>
            <a:ext cx="2129973" cy="3194321"/>
          </a:xfrm>
          <a:prstGeom prst="rect">
            <a:avLst/>
          </a:prstGeom>
        </p:spPr>
      </p:pic>
      <p:pic>
        <p:nvPicPr>
          <p:cNvPr id="8" name="Kuva 7">
            <a:extLst>
              <a:ext uri="{FF2B5EF4-FFF2-40B4-BE49-F238E27FC236}">
                <a16:creationId xmlns:a16="http://schemas.microsoft.com/office/drawing/2014/main" id="{1BE5113A-E63A-46BA-B8E8-F2F42C9182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12981">
            <a:off x="5189722" y="1215092"/>
            <a:ext cx="4678571" cy="3117800"/>
          </a:xfrm>
          <a:prstGeom prst="rect">
            <a:avLst/>
          </a:prstGeom>
        </p:spPr>
      </p:pic>
      <p:pic>
        <p:nvPicPr>
          <p:cNvPr id="1026" name="Picture 2" descr="Kuvahaun tulos haulle Kuvia Euroopan unionista">
            <a:extLst>
              <a:ext uri="{FF2B5EF4-FFF2-40B4-BE49-F238E27FC236}">
                <a16:creationId xmlns:a16="http://schemas.microsoft.com/office/drawing/2014/main" id="{48467D58-1AE7-4590-B2CE-E63B28D288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4695" y="4928634"/>
            <a:ext cx="2706648" cy="179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952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B47DD8-3508-4292-AD32-F4D75A35DAEA}"/>
              </a:ext>
            </a:extLst>
          </p:cNvPr>
          <p:cNvSpPr>
            <a:spLocks noGrp="1"/>
          </p:cNvSpPr>
          <p:nvPr>
            <p:ph type="title"/>
          </p:nvPr>
        </p:nvSpPr>
        <p:spPr>
          <a:xfrm>
            <a:off x="677334" y="260808"/>
            <a:ext cx="8202715" cy="757287"/>
          </a:xfrm>
        </p:spPr>
        <p:txBody>
          <a:bodyPr>
            <a:normAutofit fontScale="90000"/>
          </a:bodyPr>
          <a:lstStyle/>
          <a:p>
            <a:pPr marL="0" indent="0"/>
            <a:r>
              <a:rPr lang="fi-FI" sz="2700" dirty="0"/>
              <a:t>International Management – </a:t>
            </a:r>
            <a:r>
              <a:rPr lang="fi-FI" sz="2700" dirty="0" err="1"/>
              <a:t>Leading</a:t>
            </a:r>
            <a:r>
              <a:rPr lang="fi-FI" sz="2700" dirty="0"/>
              <a:t> and </a:t>
            </a:r>
            <a:r>
              <a:rPr lang="fi-FI" sz="2700" dirty="0" err="1"/>
              <a:t>working</a:t>
            </a:r>
            <a:r>
              <a:rPr lang="fi-FI" sz="2700" dirty="0"/>
              <a:t> </a:t>
            </a:r>
            <a:r>
              <a:rPr lang="fi-FI" sz="2700" dirty="0" err="1"/>
              <a:t>with</a:t>
            </a:r>
            <a:r>
              <a:rPr lang="fi-FI" sz="2700" dirty="0"/>
              <a:t> </a:t>
            </a:r>
            <a:r>
              <a:rPr lang="fi-FI" sz="2700" dirty="0" err="1"/>
              <a:t>people</a:t>
            </a:r>
            <a:r>
              <a:rPr lang="fi-FI" sz="2700" dirty="0"/>
              <a:t> </a:t>
            </a:r>
            <a:r>
              <a:rPr lang="fi-FI" sz="2700" dirty="0" err="1"/>
              <a:t>from</a:t>
            </a:r>
            <a:r>
              <a:rPr lang="fi-FI" sz="2700" dirty="0"/>
              <a:t> </a:t>
            </a:r>
            <a:r>
              <a:rPr lang="fi-FI" sz="2700" dirty="0" err="1"/>
              <a:t>different</a:t>
            </a:r>
            <a:r>
              <a:rPr lang="fi-FI" sz="2700" dirty="0"/>
              <a:t> </a:t>
            </a:r>
            <a:r>
              <a:rPr lang="fi-FI" sz="2700" dirty="0" err="1"/>
              <a:t>cultures</a:t>
            </a:r>
            <a:br>
              <a:rPr lang="fi-FI" dirty="0"/>
            </a:br>
            <a:br>
              <a:rPr lang="fi-FI" dirty="0"/>
            </a:br>
            <a:endParaRPr lang="fi-FI" dirty="0"/>
          </a:p>
        </p:txBody>
      </p:sp>
      <p:sp>
        <p:nvSpPr>
          <p:cNvPr id="3" name="Sisällön paikkamerkki 2">
            <a:extLst>
              <a:ext uri="{FF2B5EF4-FFF2-40B4-BE49-F238E27FC236}">
                <a16:creationId xmlns:a16="http://schemas.microsoft.com/office/drawing/2014/main" id="{EE2A0BE8-1F2C-40B5-AA47-8F0E0E44874E}"/>
              </a:ext>
            </a:extLst>
          </p:cNvPr>
          <p:cNvSpPr>
            <a:spLocks noGrp="1"/>
          </p:cNvSpPr>
          <p:nvPr>
            <p:ph idx="1"/>
          </p:nvPr>
        </p:nvSpPr>
        <p:spPr>
          <a:xfrm>
            <a:off x="564213" y="1255615"/>
            <a:ext cx="8755956" cy="5341577"/>
          </a:xfrm>
        </p:spPr>
        <p:txBody>
          <a:bodyPr/>
          <a:lstStyle/>
          <a:p>
            <a:r>
              <a:rPr lang="fi-FI" b="1" dirty="0" err="1"/>
              <a:t>Finnish</a:t>
            </a:r>
            <a:r>
              <a:rPr lang="fi-FI" b="1" dirty="0"/>
              <a:t> </a:t>
            </a:r>
            <a:r>
              <a:rPr lang="fi-FI" b="1" dirty="0" err="1"/>
              <a:t>people</a:t>
            </a:r>
            <a:r>
              <a:rPr lang="fi-FI" b="1" dirty="0"/>
              <a:t> and </a:t>
            </a:r>
            <a:r>
              <a:rPr lang="fi-FI" b="1" dirty="0" err="1"/>
              <a:t>communication</a:t>
            </a:r>
            <a:r>
              <a:rPr lang="fi-FI" b="1" dirty="0"/>
              <a:t> </a:t>
            </a:r>
            <a:r>
              <a:rPr lang="fi-FI" b="1" dirty="0" err="1"/>
              <a:t>style</a:t>
            </a:r>
            <a:r>
              <a:rPr lang="fi-FI" b="1" dirty="0"/>
              <a:t> </a:t>
            </a:r>
            <a:r>
              <a:rPr lang="fi-FI" b="1" dirty="0" err="1"/>
              <a:t>from</a:t>
            </a:r>
            <a:r>
              <a:rPr lang="fi-FI" b="1" dirty="0"/>
              <a:t> </a:t>
            </a:r>
            <a:r>
              <a:rPr lang="fi-FI" b="1" dirty="0" err="1"/>
              <a:t>others</a:t>
            </a:r>
            <a:r>
              <a:rPr lang="fi-FI" b="1" dirty="0"/>
              <a:t> </a:t>
            </a:r>
            <a:r>
              <a:rPr lang="fi-FI" b="1" dirty="0" err="1"/>
              <a:t>point</a:t>
            </a:r>
            <a:r>
              <a:rPr lang="fi-FI" b="1" dirty="0"/>
              <a:t> of </a:t>
            </a:r>
            <a:r>
              <a:rPr lang="fi-FI" b="1" dirty="0" err="1"/>
              <a:t>view</a:t>
            </a:r>
            <a:endParaRPr lang="fi-FI" b="1" dirty="0"/>
          </a:p>
          <a:p>
            <a:r>
              <a:rPr lang="fi-FI" b="1" dirty="0"/>
              <a:t>” Small </a:t>
            </a:r>
            <a:r>
              <a:rPr lang="fi-FI" b="1" dirty="0" err="1"/>
              <a:t>talk</a:t>
            </a:r>
            <a:r>
              <a:rPr lang="fi-FI" b="1" dirty="0"/>
              <a:t>” </a:t>
            </a:r>
            <a:r>
              <a:rPr lang="fi-FI" b="1" dirty="0" err="1"/>
              <a:t>totally</a:t>
            </a:r>
            <a:r>
              <a:rPr lang="fi-FI" b="1" dirty="0"/>
              <a:t> </a:t>
            </a:r>
            <a:r>
              <a:rPr lang="fi-FI" b="1" dirty="0" err="1"/>
              <a:t>unknown</a:t>
            </a:r>
            <a:r>
              <a:rPr lang="fi-FI" b="1" dirty="0"/>
              <a:t> </a:t>
            </a:r>
            <a:r>
              <a:rPr lang="fi-FI" b="1" dirty="0" err="1"/>
              <a:t>skill</a:t>
            </a:r>
            <a:r>
              <a:rPr lang="fi-FI" b="1" dirty="0"/>
              <a:t> in Finland…</a:t>
            </a:r>
          </a:p>
        </p:txBody>
      </p:sp>
      <p:pic>
        <p:nvPicPr>
          <p:cNvPr id="4" name="Kuva 3">
            <a:extLst>
              <a:ext uri="{FF2B5EF4-FFF2-40B4-BE49-F238E27FC236}">
                <a16:creationId xmlns:a16="http://schemas.microsoft.com/office/drawing/2014/main" id="{132BA747-B2E2-4225-9C6E-E981130996CB}"/>
              </a:ext>
            </a:extLst>
          </p:cNvPr>
          <p:cNvPicPr>
            <a:picLocks noChangeAspect="1"/>
          </p:cNvPicPr>
          <p:nvPr/>
        </p:nvPicPr>
        <p:blipFill>
          <a:blip r:embed="rId2"/>
          <a:stretch>
            <a:fillRect/>
          </a:stretch>
        </p:blipFill>
        <p:spPr>
          <a:xfrm>
            <a:off x="1246923" y="2185387"/>
            <a:ext cx="5887641" cy="4411805"/>
          </a:xfrm>
          <a:prstGeom prst="rect">
            <a:avLst/>
          </a:prstGeom>
        </p:spPr>
      </p:pic>
    </p:spTree>
    <p:extLst>
      <p:ext uri="{BB962C8B-B14F-4D97-AF65-F5344CB8AC3E}">
        <p14:creationId xmlns:p14="http://schemas.microsoft.com/office/powerpoint/2010/main" val="729778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16814F52-E69B-4AFC-B60D-59082598D66C}"/>
              </a:ext>
            </a:extLst>
          </p:cNvPr>
          <p:cNvPicPr>
            <a:picLocks noChangeAspect="1"/>
          </p:cNvPicPr>
          <p:nvPr/>
        </p:nvPicPr>
        <p:blipFill>
          <a:blip r:embed="rId2"/>
          <a:stretch>
            <a:fillRect/>
          </a:stretch>
        </p:blipFill>
        <p:spPr>
          <a:xfrm>
            <a:off x="1461058" y="1451295"/>
            <a:ext cx="6907484" cy="5176008"/>
          </a:xfrm>
          <a:prstGeom prst="rect">
            <a:avLst/>
          </a:prstGeom>
        </p:spPr>
      </p:pic>
      <p:sp>
        <p:nvSpPr>
          <p:cNvPr id="2" name="Tekstiruutu 1">
            <a:extLst>
              <a:ext uri="{FF2B5EF4-FFF2-40B4-BE49-F238E27FC236}">
                <a16:creationId xmlns:a16="http://schemas.microsoft.com/office/drawing/2014/main" id="{16D35D8C-FE93-4F33-83D9-9B836830E7EE}"/>
              </a:ext>
            </a:extLst>
          </p:cNvPr>
          <p:cNvSpPr txBox="1"/>
          <p:nvPr/>
        </p:nvSpPr>
        <p:spPr>
          <a:xfrm>
            <a:off x="679508" y="923330"/>
            <a:ext cx="2995628" cy="369332"/>
          </a:xfrm>
          <a:prstGeom prst="rect">
            <a:avLst/>
          </a:prstGeom>
          <a:noFill/>
        </p:spPr>
        <p:txBody>
          <a:bodyPr wrap="none" rtlCol="0">
            <a:spAutoFit/>
          </a:bodyPr>
          <a:lstStyle/>
          <a:p>
            <a:r>
              <a:rPr lang="fi-FI" b="1" dirty="0">
                <a:latin typeface="Calibri" panose="020F0502020204030204" pitchFamily="34" charset="0"/>
                <a:cs typeface="Calibri" panose="020F0502020204030204" pitchFamily="34" charset="0"/>
              </a:rPr>
              <a:t>Next stop </a:t>
            </a:r>
            <a:r>
              <a:rPr lang="fi-FI" b="1" dirty="0" err="1">
                <a:latin typeface="Calibri" panose="020F0502020204030204" pitchFamily="34" charset="0"/>
                <a:cs typeface="Calibri" panose="020F0502020204030204" pitchFamily="34" charset="0"/>
              </a:rPr>
              <a:t>Sweden</a:t>
            </a:r>
            <a:r>
              <a:rPr lang="fi-FI" b="1" dirty="0">
                <a:latin typeface="Calibri" panose="020F0502020204030204" pitchFamily="34" charset="0"/>
                <a:cs typeface="Calibri" panose="020F0502020204030204" pitchFamily="34" charset="0"/>
              </a:rPr>
              <a:t> + Nordic …</a:t>
            </a:r>
          </a:p>
        </p:txBody>
      </p:sp>
      <p:sp>
        <p:nvSpPr>
          <p:cNvPr id="3" name="Suorakulmio 2">
            <a:extLst>
              <a:ext uri="{FF2B5EF4-FFF2-40B4-BE49-F238E27FC236}">
                <a16:creationId xmlns:a16="http://schemas.microsoft.com/office/drawing/2014/main" id="{E8B40215-AF73-41FD-B506-159B933C142C}"/>
              </a:ext>
            </a:extLst>
          </p:cNvPr>
          <p:cNvSpPr/>
          <p:nvPr/>
        </p:nvSpPr>
        <p:spPr>
          <a:xfrm>
            <a:off x="1866800" y="0"/>
            <a:ext cx="6096000" cy="1107996"/>
          </a:xfrm>
          <a:prstGeom prst="rect">
            <a:avLst/>
          </a:prstGeom>
        </p:spPr>
        <p:txBody>
          <a:bodyPr>
            <a:spAutoFit/>
          </a:bodyPr>
          <a:lstStyle/>
          <a:p>
            <a:r>
              <a:rPr lang="fi-FI" sz="2400" b="1" dirty="0">
                <a:solidFill>
                  <a:schemeClr val="accent1">
                    <a:lumMod val="60000"/>
                    <a:lumOff val="40000"/>
                  </a:schemeClr>
                </a:solidFill>
                <a:latin typeface="Calibri" panose="020F0502020204030204" pitchFamily="34" charset="0"/>
                <a:cs typeface="Calibri" panose="020F0502020204030204" pitchFamily="34" charset="0"/>
              </a:rPr>
              <a:t>International Management –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Leading</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and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working</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with</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people</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from</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different</a:t>
            </a:r>
            <a:r>
              <a:rPr lang="fi-FI" sz="2400" b="1" dirty="0">
                <a:solidFill>
                  <a:schemeClr val="accent1">
                    <a:lumMod val="60000"/>
                    <a:lumOff val="40000"/>
                  </a:schemeClr>
                </a:solidFill>
                <a:latin typeface="Calibri" panose="020F0502020204030204" pitchFamily="34" charset="0"/>
                <a:cs typeface="Calibri" panose="020F0502020204030204" pitchFamily="34" charset="0"/>
              </a:rPr>
              <a:t> </a:t>
            </a:r>
            <a:r>
              <a:rPr lang="fi-FI" sz="2400" b="1" dirty="0" err="1">
                <a:solidFill>
                  <a:schemeClr val="accent1">
                    <a:lumMod val="60000"/>
                    <a:lumOff val="40000"/>
                  </a:schemeClr>
                </a:solidFill>
                <a:latin typeface="Calibri" panose="020F0502020204030204" pitchFamily="34" charset="0"/>
                <a:cs typeface="Calibri" panose="020F0502020204030204" pitchFamily="34" charset="0"/>
              </a:rPr>
              <a:t>cultures</a:t>
            </a:r>
            <a:br>
              <a:rPr lang="fi-FI" dirty="0">
                <a:solidFill>
                  <a:schemeClr val="accent1">
                    <a:lumMod val="60000"/>
                    <a:lumOff val="40000"/>
                  </a:schemeClr>
                </a:solidFill>
                <a:latin typeface="Calibri" panose="020F0502020204030204" pitchFamily="34" charset="0"/>
                <a:cs typeface="Calibri" panose="020F0502020204030204" pitchFamily="34" charset="0"/>
              </a:rPr>
            </a:br>
            <a:endParaRPr lang="fi-FI" dirty="0">
              <a:solidFill>
                <a:schemeClr val="accent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2316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B47DD8-3508-4292-AD32-F4D75A35DAEA}"/>
              </a:ext>
            </a:extLst>
          </p:cNvPr>
          <p:cNvSpPr>
            <a:spLocks noGrp="1"/>
          </p:cNvSpPr>
          <p:nvPr>
            <p:ph type="title"/>
          </p:nvPr>
        </p:nvSpPr>
        <p:spPr>
          <a:xfrm>
            <a:off x="677334" y="260808"/>
            <a:ext cx="8202715" cy="757287"/>
          </a:xfrm>
        </p:spPr>
        <p:txBody>
          <a:bodyPr>
            <a:normAutofit fontScale="90000"/>
          </a:bodyPr>
          <a:lstStyle/>
          <a:p>
            <a:pPr marL="0" indent="0"/>
            <a:r>
              <a:rPr lang="fi-FI" sz="2700" dirty="0">
                <a:latin typeface="Calibri" panose="020F0502020204030204" pitchFamily="34" charset="0"/>
                <a:cs typeface="Calibri" panose="020F0502020204030204" pitchFamily="34" charset="0"/>
              </a:rPr>
              <a:t>International Management – </a:t>
            </a:r>
            <a:r>
              <a:rPr lang="fi-FI" sz="2700" dirty="0" err="1">
                <a:latin typeface="Calibri" panose="020F0502020204030204" pitchFamily="34" charset="0"/>
                <a:cs typeface="Calibri" panose="020F0502020204030204" pitchFamily="34" charset="0"/>
              </a:rPr>
              <a:t>Leading</a:t>
            </a:r>
            <a:r>
              <a:rPr lang="fi-FI" sz="2700" dirty="0">
                <a:latin typeface="Calibri" panose="020F0502020204030204" pitchFamily="34" charset="0"/>
                <a:cs typeface="Calibri" panose="020F0502020204030204" pitchFamily="34" charset="0"/>
              </a:rPr>
              <a:t> and </a:t>
            </a:r>
            <a:r>
              <a:rPr lang="fi-FI" sz="2700" dirty="0" err="1">
                <a:latin typeface="Calibri" panose="020F0502020204030204" pitchFamily="34" charset="0"/>
                <a:cs typeface="Calibri" panose="020F0502020204030204" pitchFamily="34" charset="0"/>
              </a:rPr>
              <a:t>working</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with</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people</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from</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different</a:t>
            </a:r>
            <a:r>
              <a:rPr lang="fi-FI" sz="2700" dirty="0">
                <a:latin typeface="Calibri" panose="020F0502020204030204" pitchFamily="34" charset="0"/>
                <a:cs typeface="Calibri" panose="020F0502020204030204" pitchFamily="34" charset="0"/>
              </a:rPr>
              <a:t> </a:t>
            </a:r>
            <a:r>
              <a:rPr lang="fi-FI" sz="2700" dirty="0" err="1">
                <a:latin typeface="Calibri" panose="020F0502020204030204" pitchFamily="34" charset="0"/>
                <a:cs typeface="Calibri" panose="020F0502020204030204" pitchFamily="34" charset="0"/>
              </a:rPr>
              <a:t>cultures</a:t>
            </a:r>
            <a:br>
              <a:rPr lang="fi-FI" dirty="0"/>
            </a:br>
            <a:r>
              <a:rPr lang="fi-FI" sz="2700" b="1" dirty="0">
                <a:solidFill>
                  <a:schemeClr val="tx1"/>
                </a:solidFill>
                <a:latin typeface="Calibri" panose="020F0502020204030204" pitchFamily="34" charset="0"/>
                <a:cs typeface="Calibri" panose="020F0502020204030204" pitchFamily="34" charset="0"/>
              </a:rPr>
              <a:t>Next </a:t>
            </a:r>
            <a:r>
              <a:rPr lang="fi-FI" sz="2700" b="1" dirty="0" err="1">
                <a:solidFill>
                  <a:schemeClr val="tx1"/>
                </a:solidFill>
                <a:latin typeface="Calibri" panose="020F0502020204030204" pitchFamily="34" charset="0"/>
                <a:cs typeface="Calibri" panose="020F0502020204030204" pitchFamily="34" charset="0"/>
              </a:rPr>
              <a:t>Step</a:t>
            </a:r>
            <a:r>
              <a:rPr lang="fi-FI" sz="2700" b="1" dirty="0">
                <a:solidFill>
                  <a:schemeClr val="tx1"/>
                </a:solidFill>
                <a:latin typeface="Calibri" panose="020F0502020204030204" pitchFamily="34" charset="0"/>
                <a:cs typeface="Calibri" panose="020F0502020204030204" pitchFamily="34" charset="0"/>
              </a:rPr>
              <a:t> Germany and Europe</a:t>
            </a:r>
            <a:br>
              <a:rPr lang="fi-FI" dirty="0"/>
            </a:br>
            <a:br>
              <a:rPr lang="fi-FI" dirty="0"/>
            </a:br>
            <a:br>
              <a:rPr lang="fi-FI" dirty="0"/>
            </a:br>
            <a:endParaRPr lang="fi-FI" dirty="0"/>
          </a:p>
        </p:txBody>
      </p:sp>
      <p:pic>
        <p:nvPicPr>
          <p:cNvPr id="4" name="Kuva 3">
            <a:extLst>
              <a:ext uri="{FF2B5EF4-FFF2-40B4-BE49-F238E27FC236}">
                <a16:creationId xmlns:a16="http://schemas.microsoft.com/office/drawing/2014/main" id="{633FC316-6D06-4C78-A1DC-5CE509519525}"/>
              </a:ext>
            </a:extLst>
          </p:cNvPr>
          <p:cNvPicPr>
            <a:picLocks noChangeAspect="1"/>
          </p:cNvPicPr>
          <p:nvPr/>
        </p:nvPicPr>
        <p:blipFill>
          <a:blip r:embed="rId2"/>
          <a:stretch>
            <a:fillRect/>
          </a:stretch>
        </p:blipFill>
        <p:spPr>
          <a:xfrm>
            <a:off x="1602967" y="1893039"/>
            <a:ext cx="6351448" cy="4767820"/>
          </a:xfrm>
          <a:prstGeom prst="rect">
            <a:avLst/>
          </a:prstGeom>
        </p:spPr>
      </p:pic>
    </p:spTree>
    <p:extLst>
      <p:ext uri="{BB962C8B-B14F-4D97-AF65-F5344CB8AC3E}">
        <p14:creationId xmlns:p14="http://schemas.microsoft.com/office/powerpoint/2010/main" val="300776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9A17C8-6415-4546-B9E1-89E9E9272A92}"/>
              </a:ext>
            </a:extLst>
          </p:cNvPr>
          <p:cNvSpPr>
            <a:spLocks noGrp="1"/>
          </p:cNvSpPr>
          <p:nvPr>
            <p:ph type="title"/>
          </p:nvPr>
        </p:nvSpPr>
        <p:spPr>
          <a:xfrm>
            <a:off x="473715" y="89483"/>
            <a:ext cx="8569617" cy="1177254"/>
          </a:xfrm>
        </p:spPr>
        <p:txBody>
          <a:bodyPr>
            <a:normAutofit fontScale="90000"/>
          </a:bodyPr>
          <a:lstStyle/>
          <a:p>
            <a:r>
              <a:rPr lang="fi-FI" dirty="0">
                <a:latin typeface="Calibri" panose="020F0502020204030204" pitchFamily="34" charset="0"/>
                <a:cs typeface="Calibri" panose="020F0502020204030204" pitchFamily="34" charset="0"/>
              </a:rPr>
              <a:t>International Management – </a:t>
            </a:r>
            <a:r>
              <a:rPr lang="fi-FI" dirty="0" err="1">
                <a:latin typeface="Calibri" panose="020F0502020204030204" pitchFamily="34" charset="0"/>
                <a:cs typeface="Calibri" panose="020F0502020204030204" pitchFamily="34" charset="0"/>
              </a:rPr>
              <a:t>Leading</a:t>
            </a:r>
            <a:r>
              <a:rPr lang="fi-FI" dirty="0">
                <a:latin typeface="Calibri" panose="020F0502020204030204" pitchFamily="34" charset="0"/>
                <a:cs typeface="Calibri" panose="020F0502020204030204" pitchFamily="34" charset="0"/>
              </a:rPr>
              <a:t> and </a:t>
            </a:r>
            <a:r>
              <a:rPr lang="fi-FI" dirty="0" err="1">
                <a:latin typeface="Calibri" panose="020F0502020204030204" pitchFamily="34" charset="0"/>
                <a:cs typeface="Calibri" panose="020F0502020204030204" pitchFamily="34" charset="0"/>
              </a:rPr>
              <a:t>working</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with</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people</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from</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different</a:t>
            </a:r>
            <a:r>
              <a:rPr lang="fi-FI" dirty="0">
                <a:latin typeface="Calibri" panose="020F0502020204030204" pitchFamily="34" charset="0"/>
                <a:cs typeface="Calibri" panose="020F0502020204030204" pitchFamily="34" charset="0"/>
              </a:rPr>
              <a:t> </a:t>
            </a:r>
            <a:r>
              <a:rPr lang="fi-FI" dirty="0" err="1">
                <a:latin typeface="Calibri" panose="020F0502020204030204" pitchFamily="34" charset="0"/>
                <a:cs typeface="Calibri" panose="020F0502020204030204" pitchFamily="34" charset="0"/>
              </a:rPr>
              <a:t>cultures</a:t>
            </a:r>
            <a:endParaRPr lang="fi-FI" dirty="0">
              <a:latin typeface="Calibri" panose="020F0502020204030204" pitchFamily="34" charset="0"/>
              <a:cs typeface="Calibri" panose="020F0502020204030204" pitchFamily="34" charset="0"/>
            </a:endParaRPr>
          </a:p>
        </p:txBody>
      </p:sp>
      <p:pic>
        <p:nvPicPr>
          <p:cNvPr id="4" name="Kuva 3">
            <a:extLst>
              <a:ext uri="{FF2B5EF4-FFF2-40B4-BE49-F238E27FC236}">
                <a16:creationId xmlns:a16="http://schemas.microsoft.com/office/drawing/2014/main" id="{20D585F3-A9C5-4A10-9353-7E0C379A765D}"/>
              </a:ext>
            </a:extLst>
          </p:cNvPr>
          <p:cNvPicPr>
            <a:picLocks noChangeAspect="1"/>
          </p:cNvPicPr>
          <p:nvPr/>
        </p:nvPicPr>
        <p:blipFill>
          <a:blip r:embed="rId2"/>
          <a:stretch>
            <a:fillRect/>
          </a:stretch>
        </p:blipFill>
        <p:spPr>
          <a:xfrm>
            <a:off x="2196954" y="2274509"/>
            <a:ext cx="5385083" cy="4042402"/>
          </a:xfrm>
          <a:prstGeom prst="rect">
            <a:avLst/>
          </a:prstGeom>
        </p:spPr>
      </p:pic>
      <p:sp>
        <p:nvSpPr>
          <p:cNvPr id="5" name="Tekstiruutu 4">
            <a:extLst>
              <a:ext uri="{FF2B5EF4-FFF2-40B4-BE49-F238E27FC236}">
                <a16:creationId xmlns:a16="http://schemas.microsoft.com/office/drawing/2014/main" id="{8267CC92-9036-4A7F-AF00-B0FF1B9FCFB2}"/>
              </a:ext>
            </a:extLst>
          </p:cNvPr>
          <p:cNvSpPr txBox="1"/>
          <p:nvPr/>
        </p:nvSpPr>
        <p:spPr>
          <a:xfrm>
            <a:off x="271012" y="1585957"/>
            <a:ext cx="8975021" cy="369332"/>
          </a:xfrm>
          <a:prstGeom prst="rect">
            <a:avLst/>
          </a:prstGeom>
          <a:noFill/>
        </p:spPr>
        <p:txBody>
          <a:bodyPr wrap="none" rtlCol="0">
            <a:spAutoFit/>
          </a:bodyPr>
          <a:lstStyle/>
          <a:p>
            <a:r>
              <a:rPr lang="fi-FI" dirty="0"/>
              <a:t>International </a:t>
            </a:r>
            <a:r>
              <a:rPr lang="fi-FI" dirty="0" err="1"/>
              <a:t>project</a:t>
            </a:r>
            <a:r>
              <a:rPr lang="fi-FI" dirty="0"/>
              <a:t> </a:t>
            </a:r>
            <a:r>
              <a:rPr lang="fi-FI" dirty="0" err="1"/>
              <a:t>teams</a:t>
            </a:r>
            <a:r>
              <a:rPr lang="fi-FI" dirty="0"/>
              <a:t>, </a:t>
            </a:r>
            <a:r>
              <a:rPr lang="fi-FI" dirty="0" err="1"/>
              <a:t>Paneuropian</a:t>
            </a:r>
            <a:r>
              <a:rPr lang="fi-FI" dirty="0"/>
              <a:t> </a:t>
            </a:r>
            <a:r>
              <a:rPr lang="fi-FI" dirty="0" err="1"/>
              <a:t>launches</a:t>
            </a:r>
            <a:r>
              <a:rPr lang="fi-FI" dirty="0"/>
              <a:t>… Time to </a:t>
            </a:r>
            <a:r>
              <a:rPr lang="fi-FI" dirty="0" err="1"/>
              <a:t>prepare</a:t>
            </a:r>
            <a:r>
              <a:rPr lang="fi-FI" dirty="0"/>
              <a:t> </a:t>
            </a:r>
            <a:r>
              <a:rPr lang="fi-FI" dirty="0" err="1"/>
              <a:t>yourself</a:t>
            </a:r>
            <a:r>
              <a:rPr lang="fi-FI" dirty="0"/>
              <a:t> </a:t>
            </a:r>
            <a:r>
              <a:rPr lang="fi-FI" dirty="0" err="1"/>
              <a:t>better</a:t>
            </a:r>
            <a:endParaRPr lang="fi-FI" dirty="0"/>
          </a:p>
        </p:txBody>
      </p:sp>
    </p:spTree>
    <p:extLst>
      <p:ext uri="{BB962C8B-B14F-4D97-AF65-F5344CB8AC3E}">
        <p14:creationId xmlns:p14="http://schemas.microsoft.com/office/powerpoint/2010/main" val="1498061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igh context vs. low-context continuum.">
            <a:extLst>
              <a:ext uri="{FF2B5EF4-FFF2-40B4-BE49-F238E27FC236}">
                <a16:creationId xmlns:a16="http://schemas.microsoft.com/office/drawing/2014/main" id="{8B8506C7-F9C1-40BB-96CA-116AC5EC6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461" y="83891"/>
            <a:ext cx="4738382" cy="3948652"/>
          </a:xfrm>
          <a:prstGeom prst="rect">
            <a:avLst/>
          </a:prstGeom>
          <a:noFill/>
          <a:extLst>
            <a:ext uri="{909E8E84-426E-40DD-AFC4-6F175D3DCCD1}">
              <a14:hiddenFill xmlns:a14="http://schemas.microsoft.com/office/drawing/2010/main">
                <a:solidFill>
                  <a:srgbClr val="FFFFFF"/>
                </a:solidFill>
              </a14:hiddenFill>
            </a:ext>
          </a:extLst>
        </p:spPr>
      </p:pic>
      <p:sp>
        <p:nvSpPr>
          <p:cNvPr id="4" name="Tekstiruutu 3">
            <a:extLst>
              <a:ext uri="{FF2B5EF4-FFF2-40B4-BE49-F238E27FC236}">
                <a16:creationId xmlns:a16="http://schemas.microsoft.com/office/drawing/2014/main" id="{FC08C9C7-9A56-44E7-AB6E-8291F19F7EB5}"/>
              </a:ext>
            </a:extLst>
          </p:cNvPr>
          <p:cNvSpPr txBox="1"/>
          <p:nvPr/>
        </p:nvSpPr>
        <p:spPr>
          <a:xfrm>
            <a:off x="5402229" y="350057"/>
            <a:ext cx="4186388" cy="3139321"/>
          </a:xfrm>
          <a:prstGeom prst="rect">
            <a:avLst/>
          </a:prstGeom>
          <a:noFill/>
        </p:spPr>
        <p:txBody>
          <a:bodyPr wrap="square" rtlCol="0">
            <a:spAutoFit/>
          </a:bodyPr>
          <a:lstStyle/>
          <a:p>
            <a:r>
              <a:rPr lang="en-US" dirty="0"/>
              <a:t>“</a:t>
            </a:r>
            <a:r>
              <a:rPr lang="en-US" dirty="0">
                <a:latin typeface="Calibri" panose="020F0502020204030204" pitchFamily="34" charset="0"/>
                <a:cs typeface="Calibri" panose="020F0502020204030204" pitchFamily="34" charset="0"/>
              </a:rPr>
              <a:t>High-context” cultures rely heavily on </a:t>
            </a:r>
            <a:r>
              <a:rPr lang="en-US" u="sng" dirty="0">
                <a:latin typeface="Calibri" panose="020F0502020204030204" pitchFamily="34" charset="0"/>
                <a:cs typeface="Calibri" panose="020F0502020204030204" pitchFamily="34" charset="0"/>
              </a:rPr>
              <a:t>nonverbal communication</a:t>
            </a:r>
            <a:r>
              <a:rPr lang="en-US" dirty="0">
                <a:latin typeface="Calibri" panose="020F0502020204030204" pitchFamily="34" charset="0"/>
                <a:cs typeface="Calibri" panose="020F0502020204030204" pitchFamily="34" charset="0"/>
              </a:rPr>
              <a:t>, using elements such as the closeness of their relationships, strict social hierarchies and deep cultural knowledge to convey meaning.</a:t>
            </a:r>
          </a:p>
          <a:p>
            <a:r>
              <a:rPr lang="en-US" dirty="0">
                <a:latin typeface="Calibri" panose="020F0502020204030204" pitchFamily="34" charset="0"/>
                <a:cs typeface="Calibri" panose="020F0502020204030204" pitchFamily="34" charset="0"/>
              </a:rPr>
              <a:t>Disagreements are personally threatening. It is important to solve conflict immediately or avoid it completely in order for work to continue.</a:t>
            </a:r>
          </a:p>
          <a:p>
            <a:endParaRPr lang="fi-FI" dirty="0"/>
          </a:p>
        </p:txBody>
      </p:sp>
      <p:sp>
        <p:nvSpPr>
          <p:cNvPr id="6" name="Suorakulmio 5">
            <a:extLst>
              <a:ext uri="{FF2B5EF4-FFF2-40B4-BE49-F238E27FC236}">
                <a16:creationId xmlns:a16="http://schemas.microsoft.com/office/drawing/2014/main" id="{777328CB-B2BD-42EF-9407-266614F8498D}"/>
              </a:ext>
            </a:extLst>
          </p:cNvPr>
          <p:cNvSpPr/>
          <p:nvPr/>
        </p:nvSpPr>
        <p:spPr>
          <a:xfrm>
            <a:off x="270964" y="4032543"/>
            <a:ext cx="6096000" cy="2031325"/>
          </a:xfrm>
          <a:prstGeom prst="rect">
            <a:avLst/>
          </a:prstGeom>
        </p:spPr>
        <p:txBody>
          <a:bodyPr>
            <a:spAutoFit/>
          </a:bodyPr>
          <a:lstStyle/>
          <a:p>
            <a:r>
              <a:rPr lang="en-US" dirty="0">
                <a:latin typeface="Calibri" panose="020F0502020204030204" pitchFamily="34" charset="0"/>
                <a:cs typeface="Calibri" panose="020F0502020204030204" pitchFamily="34" charset="0"/>
              </a:rPr>
              <a:t>“Low-</a:t>
            </a:r>
            <a:r>
              <a:rPr lang="en-US" dirty="0" err="1">
                <a:latin typeface="Calibri" panose="020F0502020204030204" pitchFamily="34" charset="0"/>
                <a:cs typeface="Calibri" panose="020F0502020204030204" pitchFamily="34" charset="0"/>
              </a:rPr>
              <a:t>context”cultures</a:t>
            </a:r>
            <a:r>
              <a:rPr lang="en-US" dirty="0">
                <a:latin typeface="Calibri" panose="020F0502020204030204" pitchFamily="34" charset="0"/>
                <a:cs typeface="Calibri" panose="020F0502020204030204" pitchFamily="34" charset="0"/>
              </a:rPr>
              <a:t> depend largely on words themselves. Communication tends to be more direct, relationships tend to begin and end quickly, and hierarchies are more relaxed. Disagreements are depersonalized. Conflicts do not have to be resolved immediately for work to continue. When solutions are found, they tend to be rationally based.</a:t>
            </a:r>
          </a:p>
          <a:p>
            <a:endParaRPr lang="fi-FI" dirty="0">
              <a:latin typeface="Calibri" panose="020F0502020204030204" pitchFamily="34" charset="0"/>
              <a:cs typeface="Calibri" panose="020F0502020204030204" pitchFamily="34" charset="0"/>
            </a:endParaRPr>
          </a:p>
        </p:txBody>
      </p:sp>
      <p:sp>
        <p:nvSpPr>
          <p:cNvPr id="7" name="Tekstiruutu 6">
            <a:extLst>
              <a:ext uri="{FF2B5EF4-FFF2-40B4-BE49-F238E27FC236}">
                <a16:creationId xmlns:a16="http://schemas.microsoft.com/office/drawing/2014/main" id="{F31C8E13-40CC-4BD3-B87E-C353BF92DDCB}"/>
              </a:ext>
            </a:extLst>
          </p:cNvPr>
          <p:cNvSpPr txBox="1"/>
          <p:nvPr/>
        </p:nvSpPr>
        <p:spPr>
          <a:xfrm>
            <a:off x="1174459" y="6266576"/>
            <a:ext cx="1680268" cy="276999"/>
          </a:xfrm>
          <a:prstGeom prst="rect">
            <a:avLst/>
          </a:prstGeom>
          <a:noFill/>
        </p:spPr>
        <p:txBody>
          <a:bodyPr wrap="none" rtlCol="0">
            <a:spAutoFit/>
          </a:bodyPr>
          <a:lstStyle/>
          <a:p>
            <a:r>
              <a:rPr lang="fi-FI" sz="1200" dirty="0" err="1"/>
              <a:t>Source</a:t>
            </a:r>
            <a:r>
              <a:rPr lang="fi-FI" sz="1200" dirty="0"/>
              <a:t> / </a:t>
            </a:r>
            <a:r>
              <a:rPr lang="fi-FI" sz="1200" dirty="0" err="1"/>
              <a:t>Social</a:t>
            </a:r>
            <a:r>
              <a:rPr lang="fi-FI" sz="1200" dirty="0"/>
              <a:t> </a:t>
            </a:r>
            <a:r>
              <a:rPr lang="fi-FI" sz="1200" dirty="0" err="1"/>
              <a:t>talent</a:t>
            </a:r>
            <a:endParaRPr lang="fi-FI" sz="1200" dirty="0"/>
          </a:p>
        </p:txBody>
      </p:sp>
    </p:spTree>
    <p:extLst>
      <p:ext uri="{BB962C8B-B14F-4D97-AF65-F5344CB8AC3E}">
        <p14:creationId xmlns:p14="http://schemas.microsoft.com/office/powerpoint/2010/main" val="2582823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9410E8-FDEE-417D-A56C-244E7E2B7B0F}"/>
              </a:ext>
            </a:extLst>
          </p:cNvPr>
          <p:cNvSpPr>
            <a:spLocks noGrp="1"/>
          </p:cNvSpPr>
          <p:nvPr>
            <p:ph type="title"/>
          </p:nvPr>
        </p:nvSpPr>
        <p:spPr>
          <a:xfrm>
            <a:off x="593444" y="270473"/>
            <a:ext cx="8596668" cy="1320800"/>
          </a:xfrm>
        </p:spPr>
        <p:txBody>
          <a:bodyPr>
            <a:normAutofit fontScale="90000"/>
          </a:bodyPr>
          <a:lstStyle/>
          <a:p>
            <a:r>
              <a:rPr lang="fi-FI" dirty="0"/>
              <a:t>International Management – </a:t>
            </a:r>
            <a:r>
              <a:rPr lang="fi-FI" dirty="0" err="1"/>
              <a:t>Leading</a:t>
            </a:r>
            <a:r>
              <a:rPr lang="fi-FI" dirty="0"/>
              <a:t> and </a:t>
            </a:r>
            <a:r>
              <a:rPr lang="fi-FI" dirty="0" err="1"/>
              <a:t>working</a:t>
            </a:r>
            <a:r>
              <a:rPr lang="fi-FI" dirty="0"/>
              <a:t> </a:t>
            </a:r>
            <a:r>
              <a:rPr lang="fi-FI" dirty="0" err="1"/>
              <a:t>with</a:t>
            </a:r>
            <a:r>
              <a:rPr lang="fi-FI" dirty="0"/>
              <a:t> </a:t>
            </a:r>
            <a:r>
              <a:rPr lang="fi-FI" dirty="0" err="1"/>
              <a:t>people</a:t>
            </a:r>
            <a:r>
              <a:rPr lang="fi-FI" dirty="0"/>
              <a:t> </a:t>
            </a:r>
            <a:r>
              <a:rPr lang="fi-FI" dirty="0" err="1"/>
              <a:t>from</a:t>
            </a:r>
            <a:r>
              <a:rPr lang="fi-FI" dirty="0"/>
              <a:t> </a:t>
            </a:r>
            <a:r>
              <a:rPr lang="fi-FI" dirty="0" err="1"/>
              <a:t>different</a:t>
            </a:r>
            <a:r>
              <a:rPr lang="fi-FI" dirty="0"/>
              <a:t> </a:t>
            </a:r>
            <a:r>
              <a:rPr lang="fi-FI" dirty="0" err="1"/>
              <a:t>cultures</a:t>
            </a:r>
            <a:endParaRPr lang="fi-FI" dirty="0"/>
          </a:p>
        </p:txBody>
      </p:sp>
      <p:sp>
        <p:nvSpPr>
          <p:cNvPr id="3" name="Sisällön paikkamerkki 2">
            <a:extLst>
              <a:ext uri="{FF2B5EF4-FFF2-40B4-BE49-F238E27FC236}">
                <a16:creationId xmlns:a16="http://schemas.microsoft.com/office/drawing/2014/main" id="{0153FFB6-C876-4E8F-ACE9-F0E497F77D71}"/>
              </a:ext>
            </a:extLst>
          </p:cNvPr>
          <p:cNvSpPr>
            <a:spLocks noGrp="1"/>
          </p:cNvSpPr>
          <p:nvPr>
            <p:ph idx="1"/>
          </p:nvPr>
        </p:nvSpPr>
        <p:spPr>
          <a:xfrm>
            <a:off x="417274" y="1682415"/>
            <a:ext cx="9045507" cy="5011999"/>
          </a:xfrm>
        </p:spPr>
        <p:txBody>
          <a:bodyPr/>
          <a:lstStyle/>
          <a:p>
            <a:r>
              <a:rPr lang="fi-FI" dirty="0"/>
              <a:t>Back to Nordic… and </a:t>
            </a:r>
            <a:r>
              <a:rPr lang="fi-FI" dirty="0" err="1"/>
              <a:t>having</a:t>
            </a:r>
            <a:r>
              <a:rPr lang="fi-FI" dirty="0"/>
              <a:t> a Spanish </a:t>
            </a:r>
            <a:r>
              <a:rPr lang="fi-FI" dirty="0" err="1"/>
              <a:t>boss</a:t>
            </a:r>
            <a:r>
              <a:rPr lang="fi-FI" dirty="0">
                <a:sym typeface="Wingdings" panose="05000000000000000000" pitchFamily="2" charset="2"/>
              </a:rPr>
              <a:t></a:t>
            </a:r>
            <a:endParaRPr lang="fi-FI" dirty="0"/>
          </a:p>
        </p:txBody>
      </p:sp>
      <p:pic>
        <p:nvPicPr>
          <p:cNvPr id="5" name="Kuva 4">
            <a:extLst>
              <a:ext uri="{FF2B5EF4-FFF2-40B4-BE49-F238E27FC236}">
                <a16:creationId xmlns:a16="http://schemas.microsoft.com/office/drawing/2014/main" id="{37C9DD4A-8373-4AEE-A56C-91CE50E2097A}"/>
              </a:ext>
            </a:extLst>
          </p:cNvPr>
          <p:cNvPicPr>
            <a:picLocks noChangeAspect="1"/>
          </p:cNvPicPr>
          <p:nvPr/>
        </p:nvPicPr>
        <p:blipFill>
          <a:blip r:embed="rId2"/>
          <a:stretch>
            <a:fillRect/>
          </a:stretch>
        </p:blipFill>
        <p:spPr>
          <a:xfrm>
            <a:off x="3156186" y="2264459"/>
            <a:ext cx="5484475" cy="3983941"/>
          </a:xfrm>
          <a:prstGeom prst="rect">
            <a:avLst/>
          </a:prstGeom>
        </p:spPr>
      </p:pic>
    </p:spTree>
    <p:extLst>
      <p:ext uri="{BB962C8B-B14F-4D97-AF65-F5344CB8AC3E}">
        <p14:creationId xmlns:p14="http://schemas.microsoft.com/office/powerpoint/2010/main" val="3802414148"/>
      </p:ext>
    </p:extLst>
  </p:cSld>
  <p:clrMapOvr>
    <a:masterClrMapping/>
  </p:clrMapOvr>
</p:sld>
</file>

<file path=ppt/theme/theme1.xml><?xml version="1.0" encoding="utf-8"?>
<a:theme xmlns:a="http://schemas.openxmlformats.org/drawingml/2006/main" name="Begränsningsaspekten">
  <a:themeElements>
    <a:clrScheme name="Begränsningsaspekten">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Begränsningsaspekten">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gränsningsaspekten">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14436</TotalTime>
  <Words>386</Words>
  <Application>Microsoft Office PowerPoint</Application>
  <PresentationFormat>Laajakuva</PresentationFormat>
  <Paragraphs>46</Paragraphs>
  <Slides>11</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11</vt:i4>
      </vt:variant>
    </vt:vector>
  </HeadingPairs>
  <TitlesOfParts>
    <vt:vector size="17" baseType="lpstr">
      <vt:lpstr>Arial</vt:lpstr>
      <vt:lpstr>Calibri</vt:lpstr>
      <vt:lpstr>Trebuchet MS</vt:lpstr>
      <vt:lpstr>Wingdings</vt:lpstr>
      <vt:lpstr>Wingdings 3</vt:lpstr>
      <vt:lpstr>Begränsningsaspekten</vt:lpstr>
      <vt:lpstr>ISSA NETWORKING EVENT MALMÖ 5th June 2018</vt:lpstr>
      <vt:lpstr>ISSA NETWORKING EVENT MALMÖ 5th June 2018</vt:lpstr>
      <vt:lpstr>International Management – Leading and working with people from different cultures  </vt:lpstr>
      <vt:lpstr>International Management – Leading and working with people from different cultures  </vt:lpstr>
      <vt:lpstr>PowerPoint-esitys</vt:lpstr>
      <vt:lpstr>International Management – Leading and working with people from different cultures Next Step Germany and Europe   </vt:lpstr>
      <vt:lpstr>International Management – Leading and working with people from different cultures</vt:lpstr>
      <vt:lpstr>PowerPoint-esitys</vt:lpstr>
      <vt:lpstr>International Management – Leading and working with people from different cultures</vt:lpstr>
      <vt:lpstr>International Management – Leading and working with people from different cultures  </vt:lpstr>
      <vt:lpstr>International Management – Leading and working with people from different cultures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2017</dc:title>
  <dc:creator>Anton Johansson</dc:creator>
  <cp:lastModifiedBy>Harri Piiparinen</cp:lastModifiedBy>
  <cp:revision>151</cp:revision>
  <cp:lastPrinted>2017-03-02T07:33:27Z</cp:lastPrinted>
  <dcterms:created xsi:type="dcterms:W3CDTF">2017-01-25T07:05:30Z</dcterms:created>
  <dcterms:modified xsi:type="dcterms:W3CDTF">2018-06-04T17:40:32Z</dcterms:modified>
</cp:coreProperties>
</file>