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90" r:id="rId3"/>
    <p:sldId id="281" r:id="rId4"/>
    <p:sldId id="257" r:id="rId5"/>
    <p:sldId id="270" r:id="rId6"/>
    <p:sldId id="272" r:id="rId7"/>
    <p:sldId id="285" r:id="rId8"/>
    <p:sldId id="273" r:id="rId9"/>
    <p:sldId id="271" r:id="rId10"/>
    <p:sldId id="276" r:id="rId11"/>
    <p:sldId id="282" r:id="rId12"/>
    <p:sldId id="275" r:id="rId13"/>
    <p:sldId id="279" r:id="rId14"/>
    <p:sldId id="277" r:id="rId15"/>
    <p:sldId id="287" r:id="rId16"/>
    <p:sldId id="283" r:id="rId17"/>
    <p:sldId id="291" r:id="rId18"/>
  </p:sldIdLst>
  <p:sldSz cx="12192000" cy="6858000"/>
  <p:notesSz cx="6864350" cy="99964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6" d="100"/>
          <a:sy n="76" d="100"/>
        </p:scale>
        <p:origin x="102" y="2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600" b="1" i="0" baseline="0" dirty="0"/>
              <a:t>W European I&amp;I Market Segments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strRef>
              <c:f>Sheet1!$T$25:$T$32</c:f>
              <c:strCache>
                <c:ptCount val="8"/>
                <c:pt idx="0">
                  <c:v>Buildings/institutional</c:v>
                </c:pt>
                <c:pt idx="1">
                  <c:v>Healthcare</c:v>
                </c:pt>
                <c:pt idx="2">
                  <c:v>Food </c:v>
                </c:pt>
                <c:pt idx="3">
                  <c:v>Automotive</c:v>
                </c:pt>
                <c:pt idx="4">
                  <c:v>Manufacturing</c:v>
                </c:pt>
                <c:pt idx="5">
                  <c:v>Laundry </c:v>
                </c:pt>
                <c:pt idx="6">
                  <c:v>Dishwashing</c:v>
                </c:pt>
                <c:pt idx="7">
                  <c:v>Dry Cleaning</c:v>
                </c:pt>
              </c:strCache>
            </c:strRef>
          </c:cat>
          <c:val>
            <c:numRef>
              <c:f>Sheet1!$U$25:$U$32</c:f>
              <c:numCache>
                <c:formatCode>General</c:formatCode>
                <c:ptCount val="8"/>
                <c:pt idx="0">
                  <c:v>46</c:v>
                </c:pt>
                <c:pt idx="1">
                  <c:v>16</c:v>
                </c:pt>
                <c:pt idx="2">
                  <c:v>11</c:v>
                </c:pt>
                <c:pt idx="3">
                  <c:v>8.3000000000000007</c:v>
                </c:pt>
                <c:pt idx="4">
                  <c:v>8</c:v>
                </c:pt>
                <c:pt idx="5">
                  <c:v>7.8</c:v>
                </c:pt>
                <c:pt idx="6">
                  <c:v>2.5</c:v>
                </c:pt>
                <c:pt idx="7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F0-4622-B89A-97FC63DD65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2"/>
        <c:overlap val="-63"/>
        <c:axId val="171425792"/>
        <c:axId val="171427328"/>
      </c:barChart>
      <c:catAx>
        <c:axId val="171425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254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427328"/>
        <c:crosses val="autoZero"/>
        <c:auto val="1"/>
        <c:lblAlgn val="ctr"/>
        <c:lblOffset val="100"/>
        <c:noMultiLvlLbl val="0"/>
      </c:catAx>
      <c:valAx>
        <c:axId val="1714273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b="1">
                    <a:solidFill>
                      <a:sysClr val="windowText" lastClr="000000"/>
                    </a:solidFill>
                  </a:rPr>
                  <a:t>%age market</a:t>
                </a:r>
              </a:p>
            </c:rich>
          </c:tx>
          <c:layout>
            <c:manualLayout>
              <c:xMode val="edge"/>
              <c:yMode val="edge"/>
              <c:x val="3.0555555555555555E-2"/>
              <c:y val="0.2834262904636920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in"/>
        <c:minorTickMark val="in"/>
        <c:tickLblPos val="nextTo"/>
        <c:spPr>
          <a:noFill/>
          <a:ln w="254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425792"/>
        <c:crosses val="autoZero"/>
        <c:crossBetween val="between"/>
        <c:majorUnit val="10"/>
        <c:minorUnit val="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/>
              <a:t>ENERGY CONSUMPTION MACHINE WASHING LAUNDRY</a:t>
            </a:r>
          </a:p>
          <a:p>
            <a:pPr>
              <a:defRPr/>
            </a:pPr>
            <a:r>
              <a:rPr lang="en-US"/>
              <a:t>7kg cotton fabric        </a:t>
            </a:r>
            <a:r>
              <a:rPr lang="en-US" i="1"/>
              <a:t>after Miele</a:t>
            </a:r>
          </a:p>
        </c:rich>
      </c:tx>
      <c:layout>
        <c:manualLayout>
          <c:xMode val="edge"/>
          <c:yMode val="edge"/>
          <c:x val="0.15376087857438872"/>
          <c:y val="1.884569849405062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8124654648432104"/>
          <c:y val="0.18376138872517753"/>
          <c:w val="0.75001381406271583"/>
          <c:h val="0.66102301475281844"/>
        </c:manualLayout>
      </c:layout>
      <c:barChart>
        <c:barDir val="col"/>
        <c:grouping val="stacked"/>
        <c:varyColors val="0"/>
        <c:ser>
          <c:idx val="3"/>
          <c:order val="0"/>
          <c:tx>
            <c:strRef>
              <c:f>Sheet1!$A$7</c:f>
              <c:strCache>
                <c:ptCount val="1"/>
                <c:pt idx="0">
                  <c:v>Machine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numRef>
              <c:f>Sheet1!$B$3:$E$3</c:f>
              <c:numCache>
                <c:formatCode>General</c:formatCode>
                <c:ptCount val="4"/>
                <c:pt idx="0">
                  <c:v>0</c:v>
                </c:pt>
                <c:pt idx="1">
                  <c:v>40</c:v>
                </c:pt>
                <c:pt idx="2">
                  <c:v>60</c:v>
                </c:pt>
                <c:pt idx="3">
                  <c:v>95</c:v>
                </c:pt>
              </c:numCache>
            </c:numRef>
          </c:cat>
          <c:val>
            <c:numRef>
              <c:f>Sheet1!$B$7:$E$7</c:f>
              <c:numCache>
                <c:formatCode>General</c:formatCode>
                <c:ptCount val="4"/>
                <c:pt idx="0">
                  <c:v>0.2</c:v>
                </c:pt>
                <c:pt idx="1">
                  <c:v>0.2</c:v>
                </c:pt>
                <c:pt idx="2">
                  <c:v>0.2</c:v>
                </c:pt>
                <c:pt idx="3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F5D-4889-8D1F-27F534C51A81}"/>
            </c:ext>
          </c:extLst>
        </c:ser>
        <c:ser>
          <c:idx val="0"/>
          <c:order val="1"/>
          <c:tx>
            <c:strRef>
              <c:f>Sheet1!$A$6</c:f>
              <c:strCache>
                <c:ptCount val="1"/>
                <c:pt idx="0">
                  <c:v>Laundry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val>
            <c:numRef>
              <c:f>Sheet1!$B$6:$E$6</c:f>
              <c:numCache>
                <c:formatCode>General</c:formatCode>
                <c:ptCount val="4"/>
                <c:pt idx="1">
                  <c:v>0.05</c:v>
                </c:pt>
                <c:pt idx="2">
                  <c:v>0.1</c:v>
                </c:pt>
                <c:pt idx="3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F5D-4889-8D1F-27F534C51A81}"/>
            </c:ext>
          </c:extLst>
        </c:ser>
        <c:ser>
          <c:idx val="1"/>
          <c:order val="2"/>
          <c:tx>
            <c:strRef>
              <c:f>Sheet1!$A$5</c:f>
              <c:strCache>
                <c:ptCount val="1"/>
                <c:pt idx="0">
                  <c:v>Water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val>
            <c:numRef>
              <c:f>Sheet1!$B$5:$E$5</c:f>
              <c:numCache>
                <c:formatCode>General</c:formatCode>
                <c:ptCount val="4"/>
                <c:pt idx="1">
                  <c:v>0.4</c:v>
                </c:pt>
                <c:pt idx="2">
                  <c:v>0.6</c:v>
                </c:pt>
                <c:pt idx="3">
                  <c:v>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F5D-4889-8D1F-27F534C51A81}"/>
            </c:ext>
          </c:extLst>
        </c:ser>
        <c:ser>
          <c:idx val="2"/>
          <c:order val="3"/>
          <c:tx>
            <c:strRef>
              <c:f>Sheet1!$A$4</c:f>
              <c:strCache>
                <c:ptCount val="1"/>
                <c:pt idx="0">
                  <c:v>Energy Lost</c:v>
                </c:pt>
              </c:strCache>
            </c:strRef>
          </c:tx>
          <c:spPr>
            <a:solidFill>
              <a:srgbClr val="92D050"/>
            </a:solidFill>
            <a:ln>
              <a:solidFill>
                <a:schemeClr val="accent1"/>
              </a:solidFill>
            </a:ln>
            <a:effectLst/>
          </c:spPr>
          <c:invertIfNegative val="0"/>
          <c:val>
            <c:numRef>
              <c:f>Sheet1!$B$4:$E$4</c:f>
              <c:numCache>
                <c:formatCode>General</c:formatCode>
                <c:ptCount val="4"/>
                <c:pt idx="1">
                  <c:v>0.05</c:v>
                </c:pt>
                <c:pt idx="2">
                  <c:v>0.1</c:v>
                </c:pt>
                <c:pt idx="3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F5D-4889-8D1F-27F534C51A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17205448"/>
        <c:axId val="317203488"/>
      </c:barChart>
      <c:catAx>
        <c:axId val="31720544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b="1" i="0" baseline="0"/>
                  <a:t>Washing Temp Deg C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254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7203488"/>
        <c:crosses val="autoZero"/>
        <c:auto val="1"/>
        <c:lblAlgn val="ctr"/>
        <c:lblOffset val="100"/>
        <c:noMultiLvlLbl val="0"/>
      </c:catAx>
      <c:valAx>
        <c:axId val="3172034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b="1" i="0" baseline="0" dirty="0"/>
                  <a:t>Energy consumption/kWh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254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72054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20777852603950822"/>
          <c:y val="0.22964398694848817"/>
          <c:w val="0.19624395634756181"/>
          <c:h val="0.31466875469751299"/>
        </c:manualLayout>
      </c:layout>
      <c:overlay val="0"/>
      <c:spPr>
        <a:solidFill>
          <a:schemeClr val="bg1"/>
        </a:solidFill>
        <a:ln>
          <a:solidFill>
            <a:schemeClr val="tx2">
              <a:lumMod val="40000"/>
              <a:lumOff val="60000"/>
            </a:scheme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A48747E-4968-462C-95A4-DB0DB99601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552" cy="501560"/>
          </a:xfrm>
          <a:prstGeom prst="rect">
            <a:avLst/>
          </a:prstGeom>
        </p:spPr>
        <p:txBody>
          <a:bodyPr vert="horz" lIns="96341" tIns="48171" rIns="96341" bIns="48171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51B6A29-5DCE-449F-A14A-6F04A1F4120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8210" y="0"/>
            <a:ext cx="2974552" cy="501560"/>
          </a:xfrm>
          <a:prstGeom prst="rect">
            <a:avLst/>
          </a:prstGeom>
        </p:spPr>
        <p:txBody>
          <a:bodyPr vert="horz" lIns="96341" tIns="48171" rIns="96341" bIns="48171" rtlCol="0"/>
          <a:lstStyle>
            <a:lvl1pPr algn="r">
              <a:defRPr sz="1300"/>
            </a:lvl1pPr>
          </a:lstStyle>
          <a:p>
            <a:fld id="{D677F970-65E2-4FDB-AD7C-61871BC2B772}" type="datetimeFigureOut">
              <a:rPr lang="en-GB" smtClean="0"/>
              <a:t>06/09/2017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B85C2D-CC6F-4241-B54E-C647B4199BE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94929"/>
            <a:ext cx="2974552" cy="501559"/>
          </a:xfrm>
          <a:prstGeom prst="rect">
            <a:avLst/>
          </a:prstGeom>
        </p:spPr>
        <p:txBody>
          <a:bodyPr vert="horz" lIns="96341" tIns="48171" rIns="96341" bIns="48171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A2EEC4-DC04-48FF-8DE3-E4FDE37286B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8210" y="9494929"/>
            <a:ext cx="2974552" cy="501559"/>
          </a:xfrm>
          <a:prstGeom prst="rect">
            <a:avLst/>
          </a:prstGeom>
        </p:spPr>
        <p:txBody>
          <a:bodyPr vert="horz" lIns="96341" tIns="48171" rIns="96341" bIns="48171" rtlCol="0" anchor="b"/>
          <a:lstStyle>
            <a:lvl1pPr algn="r">
              <a:defRPr sz="1300"/>
            </a:lvl1pPr>
          </a:lstStyle>
          <a:p>
            <a:fld id="{B21A1D62-FA0C-42EF-AFBE-636365D78B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94595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7788" y="0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EE3597-4F13-49DF-B781-12D1C03069B1}" type="datetimeFigureOut">
              <a:rPr lang="en-US" smtClean="0"/>
              <a:t>9/6/2017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4975" y="1249363"/>
            <a:ext cx="5994400" cy="33734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810125"/>
            <a:ext cx="5492750" cy="39370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94838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7788" y="9494838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F58FA-56B2-468C-95BE-64329EFE51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830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DD8E0-BE16-4586-A535-3F92BD0D5F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DA63B02-D6DC-4192-A228-03E33F7331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770F73-128D-4DF9-9EC3-D3CEC8ACD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1780E-282C-42CC-AAB0-2CBD07B27AC5}" type="datetimeFigureOut">
              <a:rPr lang="en-GB" smtClean="0"/>
              <a:t>06/09/2017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A5A824-FE58-45E0-BFD6-D46BE54AC6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8A8C51-0A23-4096-844B-A8582F7423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1DE6-981A-4347-9003-D952C2F68A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7285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5BC0F5-3E65-4414-930D-21407BA71C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ED3562A-70FF-4641-B561-48C3272082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B4BBC8-BF72-4729-89E7-BA73AF1CB7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1780E-282C-42CC-AAB0-2CBD07B27AC5}" type="datetimeFigureOut">
              <a:rPr lang="en-GB" smtClean="0"/>
              <a:t>06/09/2017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E23590-35B4-4C87-9A12-5960BC197E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549F82-DCCF-418D-8A58-33588650FB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1DE6-981A-4347-9003-D952C2F68A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6811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D2A1A88-7C48-4110-ADC9-E2AFC6F2AA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444953-C58C-41F7-BF66-78F6BB9D1E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AC4844-0DF7-4A2D-9FD9-E5BE018F3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1780E-282C-42CC-AAB0-2CBD07B27AC5}" type="datetimeFigureOut">
              <a:rPr lang="en-GB" smtClean="0"/>
              <a:t>06/09/2017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1FDAE8-DD7C-445C-9BE1-96652D642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E429E0-BAE6-4B23-93A9-585A54DE9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1DE6-981A-4347-9003-D952C2F68A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5471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267954-EBC7-4704-AEF3-013FE30FF6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E2236-E7A4-484A-ADC4-15A1E5203E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6DCE7C-CDDC-4DE0-8BED-EA7BDAD37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1780E-282C-42CC-AAB0-2CBD07B27AC5}" type="datetimeFigureOut">
              <a:rPr lang="en-GB" smtClean="0"/>
              <a:t>06/09/2017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4A62D2-0AD8-4429-94FA-CE8355958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0CDC21-3464-4DC2-8ACF-33D0981A57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1DE6-981A-4347-9003-D952C2F68A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6162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F70BA0-EA65-4412-AB6C-25CE2B660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F2DAA4-F331-49E9-BB6A-D6CEE0907D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3ACBD2-8B76-4DE5-BD6F-B2D98F744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1780E-282C-42CC-AAB0-2CBD07B27AC5}" type="datetimeFigureOut">
              <a:rPr lang="en-GB" smtClean="0"/>
              <a:t>06/09/2017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D477D9-CB6B-4891-95F1-CCFEAE1EE6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74CE69-93B0-4214-B5B6-3C04BC7EC1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1DE6-981A-4347-9003-D952C2F68A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8176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474EB0-9908-4CAA-B650-02CECE5F9C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94D058-8F7F-4137-B045-E8184A3F4C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6B80F7-0162-4B82-A9E5-77C3D02516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2AF700-9BD4-4270-97A9-3B331CF7B4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1780E-282C-42CC-AAB0-2CBD07B27AC5}" type="datetimeFigureOut">
              <a:rPr lang="en-GB" smtClean="0"/>
              <a:t>06/09/2017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F0EA59-28B9-469D-905B-13402290A6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E4A500-0309-4F23-96AC-734E6AF48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1DE6-981A-4347-9003-D952C2F68A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859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F547AE-2B8F-4A17-A932-BE24746C74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CC2E9D-0135-491F-AEA4-A2B40C80A2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840738-CE2C-444C-9BA5-81097B7C58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4234E7-E413-4B3A-807A-FF921B84ED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9BA982-EC6C-4C70-8B46-5B792FD281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AB29C61-6721-4CF9-92D5-47CA9B69A0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1780E-282C-42CC-AAB0-2CBD07B27AC5}" type="datetimeFigureOut">
              <a:rPr lang="en-GB" smtClean="0"/>
              <a:t>06/09/2017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7EA4F66-E498-460E-8A98-F90A236363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5B3CED4-E0CA-4AC4-9FA6-26415A97A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1DE6-981A-4347-9003-D952C2F68A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0005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17B221-8E47-4BF4-BF40-B5E05914EC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F5B8322-3B74-48BB-A962-E741D9DA1B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1780E-282C-42CC-AAB0-2CBD07B27AC5}" type="datetimeFigureOut">
              <a:rPr lang="en-GB" smtClean="0"/>
              <a:t>06/09/2017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AA2C52-193A-46FB-A687-1E2DFD562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CF3446-8851-41F3-A5D9-0E26FEBC34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1DE6-981A-4347-9003-D952C2F68A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5817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E9D4216-C28B-4148-94C1-F28DADA2C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1780E-282C-42CC-AAB0-2CBD07B27AC5}" type="datetimeFigureOut">
              <a:rPr lang="en-GB" smtClean="0"/>
              <a:t>06/09/2017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9C3283-7161-45F5-A747-0C3B7EFE8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01D642-3DE1-4EE1-8FFB-4E1AC7E1D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1DE6-981A-4347-9003-D952C2F68A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0437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2D70F-31B8-464F-B84F-35D9129335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C3B4B-0097-4325-A0C6-E993A4D09A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BEB41B-26C1-4AF2-A292-0FD29E4649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9BA3C0-178D-4F87-964F-14354FB609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1780E-282C-42CC-AAB0-2CBD07B27AC5}" type="datetimeFigureOut">
              <a:rPr lang="en-GB" smtClean="0"/>
              <a:t>06/09/2017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5B6B92-2DD7-4220-89FA-D55EF70DA9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F05671-34B0-4EAE-BEB5-2129252FC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1DE6-981A-4347-9003-D952C2F68A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8536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CE1096-E559-44FD-BEE6-DD2564E8F2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11094C-CD00-4361-BDC5-F2080E173B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B1784E-1E8F-47FB-9E71-950EE58A16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F3C665-863C-4BC9-A9C4-F4A44BE92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1780E-282C-42CC-AAB0-2CBD07B27AC5}" type="datetimeFigureOut">
              <a:rPr lang="en-GB" smtClean="0"/>
              <a:t>06/09/2017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A9E487-F258-43C5-BF83-5A775C42EC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936008-080A-4BD7-B957-6CBC5B27D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B1DE6-981A-4347-9003-D952C2F68A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6265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83673C-B661-4D9A-B4F9-8CF2C405EC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4AB214-8359-4618-A6E9-34789B65CC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068F51-9F2E-4198-BE5C-BE4C38388A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81780E-282C-42CC-AAB0-2CBD07B27AC5}" type="datetimeFigureOut">
              <a:rPr lang="en-GB" smtClean="0"/>
              <a:t>06/09/2017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BC83D7-5D99-4527-8BA1-017B2A220A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41AB1C-CFCD-4BC0-889F-2839594F53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7B1DE6-981A-4347-9003-D952C2F68A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3546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sfrier@smithers.com" TargetMode="External"/><Relationship Id="rId2" Type="http://schemas.openxmlformats.org/officeDocument/2006/relationships/hyperlink" Target="http://www.smithersapex.com/market-reports/industrial-and-institutional-cleaning-product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jpeg"/><Relationship Id="rId5" Type="http://schemas.openxmlformats.org/officeDocument/2006/relationships/image" Target="../media/image14.jpeg"/><Relationship Id="rId4" Type="http://schemas.openxmlformats.org/officeDocument/2006/relationships/hyperlink" Target="http://www.smithersapex.com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38ABDD2-DC73-449F-81AC-2E74D47D5DB0}"/>
              </a:ext>
            </a:extLst>
          </p:cNvPr>
          <p:cNvSpPr>
            <a:spLocks noGrp="1"/>
          </p:cNvSpPr>
          <p:nvPr/>
        </p:nvSpPr>
        <p:spPr>
          <a:xfrm>
            <a:off x="351139" y="2807452"/>
            <a:ext cx="11011946" cy="11652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4000" b="1" i="1" dirty="0">
                <a:solidFill>
                  <a:srgbClr val="002060"/>
                </a:solidFill>
              </a:rPr>
              <a:t>INGREDIENT TRENDS IN INDUSTRIAL CLEANING</a:t>
            </a:r>
            <a:br>
              <a:rPr lang="en-GB" sz="4000" b="1" dirty="0">
                <a:solidFill>
                  <a:srgbClr val="002060"/>
                </a:solidFill>
              </a:rPr>
            </a:br>
            <a:endParaRPr lang="en-GB" sz="3600" dirty="0">
              <a:solidFill>
                <a:srgbClr val="00206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3ED30C5-F5E7-456E-AE07-3861198F4480}"/>
              </a:ext>
            </a:extLst>
          </p:cNvPr>
          <p:cNvSpPr/>
          <p:nvPr/>
        </p:nvSpPr>
        <p:spPr>
          <a:xfrm>
            <a:off x="293280" y="6079774"/>
            <a:ext cx="7840909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i="1" dirty="0">
                <a:solidFill>
                  <a:srgbClr val="222222"/>
                </a:solidFill>
                <a:latin typeface="Calibri" panose="020F0502020204030204" pitchFamily="34" charset="0"/>
              </a:rPr>
              <a:t>ISSA Litchfield, Sept 2017</a:t>
            </a:r>
            <a:endParaRPr lang="en-GB" dirty="0">
              <a:solidFill>
                <a:srgbClr val="222222"/>
              </a:solidFill>
              <a:latin typeface="Calibri" panose="020F050202020403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9066125-B16B-4118-8D05-0006EAD5728E}"/>
              </a:ext>
            </a:extLst>
          </p:cNvPr>
          <p:cNvSpPr txBox="1">
            <a:spLocks/>
          </p:cNvSpPr>
          <p:nvPr/>
        </p:nvSpPr>
        <p:spPr>
          <a:xfrm>
            <a:off x="1390416" y="4298212"/>
            <a:ext cx="9157982" cy="81060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/>
              <a:t>Dr Peter Smallwood</a:t>
            </a:r>
          </a:p>
          <a:p>
            <a:pPr algn="ctr"/>
            <a:r>
              <a:rPr lang="en-GB" sz="2100" dirty="0"/>
              <a:t>Chemical Associates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28DA915-0512-443E-AD0F-0C6E2A8C9DEB}"/>
              </a:ext>
            </a:extLst>
          </p:cNvPr>
          <p:cNvCxnSpPr/>
          <p:nvPr/>
        </p:nvCxnSpPr>
        <p:spPr>
          <a:xfrm>
            <a:off x="21512" y="5693471"/>
            <a:ext cx="12192000" cy="5872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1">
            <a:extLst>
              <a:ext uri="{FF2B5EF4-FFF2-40B4-BE49-F238E27FC236}">
                <a16:creationId xmlns:a16="http://schemas.microsoft.com/office/drawing/2014/main" id="{692C6059-565A-4217-8311-DB88018AFB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89695" y="662704"/>
            <a:ext cx="6439657" cy="132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logo plus text small">
            <a:extLst>
              <a:ext uri="{FF2B5EF4-FFF2-40B4-BE49-F238E27FC236}">
                <a16:creationId xmlns:a16="http://schemas.microsoft.com/office/drawing/2014/main" id="{DBA8E566-9C74-4BA8-9E3B-CD2AD9A25A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1098" y="6057453"/>
            <a:ext cx="222885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43288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D410A74-80AF-4E69-98F2-A0719D4FD8CF}"/>
              </a:ext>
            </a:extLst>
          </p:cNvPr>
          <p:cNvSpPr/>
          <p:nvPr/>
        </p:nvSpPr>
        <p:spPr>
          <a:xfrm>
            <a:off x="7067774" y="4258713"/>
            <a:ext cx="5023821" cy="2411028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D666082-F392-4B30-8AD5-53F7C6C694D2}"/>
              </a:ext>
            </a:extLst>
          </p:cNvPr>
          <p:cNvCxnSpPr/>
          <p:nvPr/>
        </p:nvCxnSpPr>
        <p:spPr>
          <a:xfrm>
            <a:off x="0" y="1111662"/>
            <a:ext cx="12192000" cy="5872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1">
            <a:extLst>
              <a:ext uri="{FF2B5EF4-FFF2-40B4-BE49-F238E27FC236}">
                <a16:creationId xmlns:a16="http://schemas.microsoft.com/office/drawing/2014/main" id="{6777A373-81D7-4F64-B5A5-59BC5560E0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3280" y="307836"/>
            <a:ext cx="3141272" cy="643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B66DCDF-610C-4577-B552-F82E693E1B67}"/>
              </a:ext>
            </a:extLst>
          </p:cNvPr>
          <p:cNvSpPr txBox="1"/>
          <p:nvPr/>
        </p:nvSpPr>
        <p:spPr>
          <a:xfrm>
            <a:off x="468819" y="3547149"/>
            <a:ext cx="10986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chelate EDTA being phased out because of biodegradability concerns.  </a:t>
            </a:r>
          </a:p>
          <a:p>
            <a:r>
              <a:rPr lang="en-GB" dirty="0"/>
              <a:t>                               - Being replaced by biodegradable alternatives, synthesised from natural ingredients MGDA, GLDA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60A7ED-8B3A-429B-BE9D-71B912CE8472}"/>
              </a:ext>
            </a:extLst>
          </p:cNvPr>
          <p:cNvSpPr txBox="1"/>
          <p:nvPr/>
        </p:nvSpPr>
        <p:spPr>
          <a:xfrm>
            <a:off x="497943" y="1864905"/>
            <a:ext cx="118032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Phase out of high concentrations of phosphate builders in laundry and more recently ADDs  </a:t>
            </a:r>
          </a:p>
          <a:p>
            <a:r>
              <a:rPr lang="en-GB" dirty="0"/>
              <a:t>                                                                                                                - will it happen for industrial cleaners?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D5A2285-B06C-4D4B-B3EF-718FDDE5D38E}"/>
              </a:ext>
            </a:extLst>
          </p:cNvPr>
          <p:cNvSpPr txBox="1"/>
          <p:nvPr/>
        </p:nvSpPr>
        <p:spPr>
          <a:xfrm>
            <a:off x="468819" y="2664822"/>
            <a:ext cx="112900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Change appears to have be going reasonably smoothly. </a:t>
            </a:r>
          </a:p>
          <a:p>
            <a:r>
              <a:rPr lang="en-GB" dirty="0"/>
              <a:t>	                                               - Alternatives washing soda, citrates, chelates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FCAE838-3858-4391-AD64-6B320D1C2C4B}"/>
              </a:ext>
            </a:extLst>
          </p:cNvPr>
          <p:cNvSpPr txBox="1"/>
          <p:nvPr/>
        </p:nvSpPr>
        <p:spPr>
          <a:xfrm>
            <a:off x="63883" y="1214701"/>
            <a:ext cx="35868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i="1" dirty="0">
                <a:solidFill>
                  <a:schemeClr val="accent1">
                    <a:lumMod val="75000"/>
                  </a:schemeClr>
                </a:solidFill>
              </a:rPr>
              <a:t>Builders Technology: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4982EA-85CB-482D-B7CC-A8854636808E}"/>
              </a:ext>
            </a:extLst>
          </p:cNvPr>
          <p:cNvSpPr txBox="1"/>
          <p:nvPr/>
        </p:nvSpPr>
        <p:spPr>
          <a:xfrm>
            <a:off x="514834" y="5222470"/>
            <a:ext cx="7357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Polymers (</a:t>
            </a:r>
            <a:r>
              <a:rPr lang="en-GB" dirty="0" err="1"/>
              <a:t>polycarboxylates</a:t>
            </a:r>
            <a:r>
              <a:rPr lang="en-GB" dirty="0"/>
              <a:t>) becoming popular as </a:t>
            </a:r>
            <a:r>
              <a:rPr lang="en-GB" dirty="0" err="1"/>
              <a:t>cobuilders</a:t>
            </a:r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478CD73-5129-4A47-9378-3E8F0E5EEE64}"/>
              </a:ext>
            </a:extLst>
          </p:cNvPr>
          <p:cNvSpPr txBox="1"/>
          <p:nvPr/>
        </p:nvSpPr>
        <p:spPr>
          <a:xfrm>
            <a:off x="514834" y="4457281"/>
            <a:ext cx="7357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Silicates more popular in I&amp;I detergents</a:t>
            </a:r>
          </a:p>
        </p:txBody>
      </p:sp>
      <p:pic>
        <p:nvPicPr>
          <p:cNvPr id="12" name="Picture 3" descr="File:Medta.png">
            <a:extLst>
              <a:ext uri="{FF2B5EF4-FFF2-40B4-BE49-F238E27FC236}">
                <a16:creationId xmlns:a16="http://schemas.microsoft.com/office/drawing/2014/main" id="{368CB1BF-D4A5-4402-8424-B1A309936A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3812" y="4429476"/>
            <a:ext cx="118110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164462-16-2">
            <a:extLst>
              <a:ext uri="{FF2B5EF4-FFF2-40B4-BE49-F238E27FC236}">
                <a16:creationId xmlns:a16="http://schemas.microsoft.com/office/drawing/2014/main" id="{F9EEDB04-B040-49A8-BE6A-D46619B094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9318" y="4521843"/>
            <a:ext cx="1767283" cy="1229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1458916-C639-418E-9715-3CCD541D0AFC}"/>
              </a:ext>
            </a:extLst>
          </p:cNvPr>
          <p:cNvSpPr txBox="1"/>
          <p:nvPr/>
        </p:nvSpPr>
        <p:spPr>
          <a:xfrm>
            <a:off x="7572593" y="6039857"/>
            <a:ext cx="3886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EDTA                                           MGDA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41D6A490-2CB8-46A0-9F91-E8A2561526F9}"/>
              </a:ext>
            </a:extLst>
          </p:cNvPr>
          <p:cNvSpPr/>
          <p:nvPr/>
        </p:nvSpPr>
        <p:spPr>
          <a:xfrm>
            <a:off x="9215718" y="5020235"/>
            <a:ext cx="600635" cy="233153"/>
          </a:xfrm>
          <a:prstGeom prst="rightArrow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7940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9" grpId="0"/>
      <p:bldP spid="10" grpId="0"/>
      <p:bldP spid="2" grpId="0"/>
      <p:bldP spid="11" grpId="0"/>
      <p:bldP spid="3" grpId="0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D666082-F392-4B30-8AD5-53F7C6C694D2}"/>
              </a:ext>
            </a:extLst>
          </p:cNvPr>
          <p:cNvCxnSpPr/>
          <p:nvPr/>
        </p:nvCxnSpPr>
        <p:spPr>
          <a:xfrm>
            <a:off x="0" y="1111662"/>
            <a:ext cx="12192000" cy="5872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1">
            <a:extLst>
              <a:ext uri="{FF2B5EF4-FFF2-40B4-BE49-F238E27FC236}">
                <a16:creationId xmlns:a16="http://schemas.microsoft.com/office/drawing/2014/main" id="{6777A373-81D7-4F64-B5A5-59BC5560E0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3280" y="307836"/>
            <a:ext cx="3141272" cy="643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DC497DE-F92D-4DC6-A7C7-4975730D1309}"/>
              </a:ext>
            </a:extLst>
          </p:cNvPr>
          <p:cNvSpPr txBox="1"/>
          <p:nvPr/>
        </p:nvSpPr>
        <p:spPr>
          <a:xfrm>
            <a:off x="700029" y="2559858"/>
            <a:ext cx="9619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North Western Europe limited because they will not use </a:t>
            </a:r>
            <a:r>
              <a:rPr lang="en-GB" dirty="0" err="1"/>
              <a:t>hypochlorites</a:t>
            </a:r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1D0B08B-4C88-4D76-B500-5F58A34970F8}"/>
              </a:ext>
            </a:extLst>
          </p:cNvPr>
          <p:cNvSpPr txBox="1"/>
          <p:nvPr/>
        </p:nvSpPr>
        <p:spPr>
          <a:xfrm>
            <a:off x="700029" y="3073858"/>
            <a:ext cx="103276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Limited to peroxides which do not work at temperatures &lt;40</a:t>
            </a:r>
            <a:r>
              <a:rPr lang="en-GB" baseline="30000" dirty="0"/>
              <a:t>0</a:t>
            </a:r>
            <a:r>
              <a:rPr lang="en-GB" dirty="0"/>
              <a:t>C  - limits reduction of wash temperature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699E465-D635-4CA3-962D-EBC55D82966D}"/>
              </a:ext>
            </a:extLst>
          </p:cNvPr>
          <p:cNvSpPr txBox="1"/>
          <p:nvPr/>
        </p:nvSpPr>
        <p:spPr>
          <a:xfrm>
            <a:off x="700029" y="4266160"/>
            <a:ext cx="103256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Increasing use of bleach free laundry liquids has led to increase in use of bleach boosters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7AE5E3B-1F35-41A3-901B-8381548D8ED8}"/>
              </a:ext>
            </a:extLst>
          </p:cNvPr>
          <p:cNvSpPr txBox="1"/>
          <p:nvPr/>
        </p:nvSpPr>
        <p:spPr>
          <a:xfrm>
            <a:off x="700029" y="2005860"/>
            <a:ext cx="110567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Major new developments needed, but how do you increase their activity while protecting textiles being washed?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AAC20AF-0632-42BF-9852-6C930E04F37E}"/>
              </a:ext>
            </a:extLst>
          </p:cNvPr>
          <p:cNvSpPr txBox="1"/>
          <p:nvPr/>
        </p:nvSpPr>
        <p:spPr>
          <a:xfrm>
            <a:off x="700028" y="4905278"/>
            <a:ext cx="9442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Photo-induced bleaches can be used where laundry is dried outside on washing lines, in sunlight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E0FF1A2-9889-47BB-AF5C-B09532346DF5}"/>
              </a:ext>
            </a:extLst>
          </p:cNvPr>
          <p:cNvSpPr txBox="1"/>
          <p:nvPr/>
        </p:nvSpPr>
        <p:spPr>
          <a:xfrm>
            <a:off x="293280" y="1250169"/>
            <a:ext cx="1758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i="1" dirty="0">
                <a:solidFill>
                  <a:schemeClr val="accent1">
                    <a:lumMod val="75000"/>
                  </a:schemeClr>
                </a:solidFill>
              </a:rPr>
              <a:t>Bleaches: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D16F583-79AD-4F78-825B-6D99C6CD2C36}"/>
              </a:ext>
            </a:extLst>
          </p:cNvPr>
          <p:cNvSpPr txBox="1"/>
          <p:nvPr/>
        </p:nvSpPr>
        <p:spPr>
          <a:xfrm>
            <a:off x="700029" y="3640235"/>
            <a:ext cx="105617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Peroxide bleaches in ADDs use more active activator (ligands) but they attack textiles</a:t>
            </a:r>
          </a:p>
        </p:txBody>
      </p:sp>
    </p:spTree>
    <p:extLst>
      <p:ext uri="{BB962C8B-B14F-4D97-AF65-F5344CB8AC3E}">
        <p14:creationId xmlns:p14="http://schemas.microsoft.com/office/powerpoint/2010/main" val="3377384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D666082-F392-4B30-8AD5-53F7C6C694D2}"/>
              </a:ext>
            </a:extLst>
          </p:cNvPr>
          <p:cNvCxnSpPr/>
          <p:nvPr/>
        </p:nvCxnSpPr>
        <p:spPr>
          <a:xfrm>
            <a:off x="0" y="1111662"/>
            <a:ext cx="12192000" cy="5872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1">
            <a:extLst>
              <a:ext uri="{FF2B5EF4-FFF2-40B4-BE49-F238E27FC236}">
                <a16:creationId xmlns:a16="http://schemas.microsoft.com/office/drawing/2014/main" id="{6777A373-81D7-4F64-B5A5-59BC5560E0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3280" y="307836"/>
            <a:ext cx="3141272" cy="643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1DCD989-22C4-49E5-934F-B90C2420E0F6}"/>
              </a:ext>
            </a:extLst>
          </p:cNvPr>
          <p:cNvSpPr txBox="1"/>
          <p:nvPr/>
        </p:nvSpPr>
        <p:spPr>
          <a:xfrm>
            <a:off x="358147" y="1704879"/>
            <a:ext cx="69122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Technically they sound great, but are they delivering?  Very sensitive to other ingredients in liquid formulations.</a:t>
            </a:r>
          </a:p>
          <a:p>
            <a:r>
              <a:rPr lang="en-GB" dirty="0"/>
              <a:t>Use is limited to moderate temperatures and </a:t>
            </a:r>
            <a:r>
              <a:rPr lang="en-GB" dirty="0" err="1"/>
              <a:t>pHs</a:t>
            </a:r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E6643BD-F467-4389-88D4-365A6867D86F}"/>
              </a:ext>
            </a:extLst>
          </p:cNvPr>
          <p:cNvSpPr txBox="1"/>
          <p:nvPr/>
        </p:nvSpPr>
        <p:spPr>
          <a:xfrm>
            <a:off x="444858" y="3868614"/>
            <a:ext cx="7012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Have many functions, </a:t>
            </a:r>
            <a:r>
              <a:rPr lang="en-GB" dirty="0" err="1"/>
              <a:t>cobuilders</a:t>
            </a:r>
            <a:r>
              <a:rPr lang="en-GB" dirty="0"/>
              <a:t>, dispersing agents, surface modifiers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D47717A-E04C-416D-BB65-90E9A0322E94}"/>
              </a:ext>
            </a:extLst>
          </p:cNvPr>
          <p:cNvSpPr txBox="1"/>
          <p:nvPr/>
        </p:nvSpPr>
        <p:spPr>
          <a:xfrm>
            <a:off x="444858" y="4378456"/>
            <a:ext cx="99517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Scope for developing new technology without registration problems. Fruitful area of development.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9506957-0CDB-442C-B640-ACE4DA14590E}"/>
              </a:ext>
            </a:extLst>
          </p:cNvPr>
          <p:cNvSpPr txBox="1"/>
          <p:nvPr/>
        </p:nvSpPr>
        <p:spPr>
          <a:xfrm>
            <a:off x="132545" y="1148031"/>
            <a:ext cx="17313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i="1" dirty="0">
                <a:solidFill>
                  <a:schemeClr val="accent1">
                    <a:lumMod val="75000"/>
                  </a:schemeClr>
                </a:solidFill>
              </a:rPr>
              <a:t>Enzymes: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C6E3A2A-4A8D-4FFA-9525-49547D9BFAEC}"/>
              </a:ext>
            </a:extLst>
          </p:cNvPr>
          <p:cNvSpPr txBox="1"/>
          <p:nvPr/>
        </p:nvSpPr>
        <p:spPr>
          <a:xfrm>
            <a:off x="358147" y="2711953"/>
            <a:ext cx="91969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Use of whole viable bacteria for long term cleaning solutions (</a:t>
            </a:r>
            <a:r>
              <a:rPr lang="en-GB" dirty="0" err="1"/>
              <a:t>eg</a:t>
            </a:r>
            <a:r>
              <a:rPr lang="en-GB" dirty="0"/>
              <a:t> carpets, drains)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E7F1F04-B614-408B-88B8-EC7A7C426896}"/>
              </a:ext>
            </a:extLst>
          </p:cNvPr>
          <p:cNvSpPr txBox="1"/>
          <p:nvPr/>
        </p:nvSpPr>
        <p:spPr>
          <a:xfrm>
            <a:off x="226168" y="3261013"/>
            <a:ext cx="180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i="1" dirty="0">
                <a:solidFill>
                  <a:schemeClr val="accent1">
                    <a:lumMod val="75000"/>
                  </a:schemeClr>
                </a:solidFill>
              </a:rPr>
              <a:t>Polymers: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DC00CCE-14DC-454F-8287-A68492127F83}"/>
              </a:ext>
            </a:extLst>
          </p:cNvPr>
          <p:cNvSpPr txBox="1"/>
          <p:nvPr/>
        </p:nvSpPr>
        <p:spPr>
          <a:xfrm>
            <a:off x="226168" y="4868373"/>
            <a:ext cx="21323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i="1" dirty="0">
                <a:solidFill>
                  <a:schemeClr val="accent1">
                    <a:lumMod val="75000"/>
                  </a:schemeClr>
                </a:solidFill>
              </a:rPr>
              <a:t>Fragrances: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6E9642E-E27E-4194-BF0C-27CC340DEC90}"/>
              </a:ext>
            </a:extLst>
          </p:cNvPr>
          <p:cNvSpPr txBox="1"/>
          <p:nvPr/>
        </p:nvSpPr>
        <p:spPr>
          <a:xfrm>
            <a:off x="395838" y="5428983"/>
            <a:ext cx="5723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Important effect for customers and helping sell product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08F6393-E357-48C5-85B7-974A12FC513D}"/>
              </a:ext>
            </a:extLst>
          </p:cNvPr>
          <p:cNvSpPr txBox="1"/>
          <p:nvPr/>
        </p:nvSpPr>
        <p:spPr>
          <a:xfrm>
            <a:off x="395838" y="5977097"/>
            <a:ext cx="10049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Only effective for few hours - recent work aimed at extending this time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A77A37F-3E9A-4ADC-A905-BF3F107FDBD5}"/>
              </a:ext>
            </a:extLst>
          </p:cNvPr>
          <p:cNvGrpSpPr/>
          <p:nvPr/>
        </p:nvGrpSpPr>
        <p:grpSpPr>
          <a:xfrm>
            <a:off x="8435788" y="1250809"/>
            <a:ext cx="3756213" cy="2587744"/>
            <a:chOff x="8435788" y="1250809"/>
            <a:chExt cx="3756213" cy="2587744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5DEE4A1C-6F7C-4183-A967-DE62E349C21D}"/>
                </a:ext>
              </a:extLst>
            </p:cNvPr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35788" y="1250809"/>
              <a:ext cx="3111944" cy="2273678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05B46A0-CE1C-4053-B45E-D75ED3A85B05}"/>
                </a:ext>
              </a:extLst>
            </p:cNvPr>
            <p:cNvSpPr/>
            <p:nvPr/>
          </p:nvSpPr>
          <p:spPr>
            <a:xfrm>
              <a:off x="8506751" y="3253778"/>
              <a:ext cx="368525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dirty="0"/>
                <a:t> PROTEASE</a:t>
              </a:r>
            </a:p>
            <a:p>
              <a:r>
                <a:rPr lang="en-GB" sz="1400" dirty="0"/>
                <a:t>red α-helices   blue β-strands  green sphere Ca</a:t>
              </a:r>
              <a:r>
                <a:rPr lang="en-GB" sz="1400" baseline="30000" dirty="0"/>
                <a:t>2+</a:t>
              </a:r>
              <a:endParaRPr lang="en-GB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800976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2" grpId="0"/>
      <p:bldP spid="21" grpId="0"/>
      <p:bldP spid="22" grpId="0"/>
      <p:bldP spid="23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D666082-F392-4B30-8AD5-53F7C6C694D2}"/>
              </a:ext>
            </a:extLst>
          </p:cNvPr>
          <p:cNvCxnSpPr/>
          <p:nvPr/>
        </p:nvCxnSpPr>
        <p:spPr>
          <a:xfrm>
            <a:off x="0" y="1111662"/>
            <a:ext cx="12192000" cy="5872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1">
            <a:extLst>
              <a:ext uri="{FF2B5EF4-FFF2-40B4-BE49-F238E27FC236}">
                <a16:creationId xmlns:a16="http://schemas.microsoft.com/office/drawing/2014/main" id="{6777A373-81D7-4F64-B5A5-59BC5560E0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3280" y="307836"/>
            <a:ext cx="3141272" cy="643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986519F-EC5A-4F02-8DA3-4BFCD5C30D94}"/>
              </a:ext>
            </a:extLst>
          </p:cNvPr>
          <p:cNvSpPr txBox="1"/>
          <p:nvPr/>
        </p:nvSpPr>
        <p:spPr>
          <a:xfrm>
            <a:off x="132545" y="1193397"/>
            <a:ext cx="46265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i="1" dirty="0">
                <a:solidFill>
                  <a:schemeClr val="accent1">
                    <a:lumMod val="75000"/>
                  </a:schemeClr>
                </a:solidFill>
              </a:rPr>
              <a:t>Biocides and Disinfectants: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56C3E1-CF36-4D04-9E5F-19AADFC33F89}"/>
              </a:ext>
            </a:extLst>
          </p:cNvPr>
          <p:cNvSpPr txBox="1"/>
          <p:nvPr/>
        </p:nvSpPr>
        <p:spPr>
          <a:xfrm>
            <a:off x="214333" y="1863839"/>
            <a:ext cx="35233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EU Biocides Regulations, 259/2012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E40CFB9-3C4D-4F00-A40D-E985FEF4E2B0}"/>
              </a:ext>
            </a:extLst>
          </p:cNvPr>
          <p:cNvSpPr txBox="1"/>
          <p:nvPr/>
        </p:nvSpPr>
        <p:spPr>
          <a:xfrm>
            <a:off x="1863916" y="2233171"/>
            <a:ext cx="9213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GB" dirty="0"/>
              <a:t>Biocide </a:t>
            </a:r>
            <a:r>
              <a:rPr lang="en-GB" i="1" dirty="0"/>
              <a:t>(includes preservatives) </a:t>
            </a:r>
            <a:r>
              <a:rPr lang="en-GB" dirty="0"/>
              <a:t>and its manufacturer must be registered for specified use (on Article 95 List)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63E0BEC-6123-4C36-8E93-AD51C927C901}"/>
              </a:ext>
            </a:extLst>
          </p:cNvPr>
          <p:cNvSpPr txBox="1"/>
          <p:nvPr/>
        </p:nvSpPr>
        <p:spPr>
          <a:xfrm>
            <a:off x="1863916" y="3002403"/>
            <a:ext cx="6933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GB" dirty="0"/>
              <a:t>Disinfectant Products must be registered nationally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5C182B-E931-4800-8201-367183E40147}"/>
              </a:ext>
            </a:extLst>
          </p:cNvPr>
          <p:cNvSpPr txBox="1"/>
          <p:nvPr/>
        </p:nvSpPr>
        <p:spPr>
          <a:xfrm>
            <a:off x="293280" y="4481124"/>
            <a:ext cx="15545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/>
              <a:t>Implications: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CE865C9-9DB1-4DEC-BCFF-88AE5DD1F11F}"/>
              </a:ext>
            </a:extLst>
          </p:cNvPr>
          <p:cNvSpPr txBox="1"/>
          <p:nvPr/>
        </p:nvSpPr>
        <p:spPr>
          <a:xfrm>
            <a:off x="1763576" y="4936123"/>
            <a:ext cx="786003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Restricts compounds that can be used as biocides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Restricts companies that can make them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Has implications for the use of certain ingredients in non-biocidal formulations</a:t>
            </a:r>
          </a:p>
        </p:txBody>
      </p:sp>
    </p:spTree>
    <p:extLst>
      <p:ext uri="{BB962C8B-B14F-4D97-AF65-F5344CB8AC3E}">
        <p14:creationId xmlns:p14="http://schemas.microsoft.com/office/powerpoint/2010/main" val="3928856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  <p:bldP spid="3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D666082-F392-4B30-8AD5-53F7C6C694D2}"/>
              </a:ext>
            </a:extLst>
          </p:cNvPr>
          <p:cNvCxnSpPr/>
          <p:nvPr/>
        </p:nvCxnSpPr>
        <p:spPr>
          <a:xfrm>
            <a:off x="0" y="1111662"/>
            <a:ext cx="12192000" cy="5872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1">
            <a:extLst>
              <a:ext uri="{FF2B5EF4-FFF2-40B4-BE49-F238E27FC236}">
                <a16:creationId xmlns:a16="http://schemas.microsoft.com/office/drawing/2014/main" id="{6777A373-81D7-4F64-B5A5-59BC5560E0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3280" y="307836"/>
            <a:ext cx="3141272" cy="643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ADF889B-AC3F-4452-A955-342965C11920}"/>
              </a:ext>
            </a:extLst>
          </p:cNvPr>
          <p:cNvSpPr txBox="1"/>
          <p:nvPr/>
        </p:nvSpPr>
        <p:spPr>
          <a:xfrm>
            <a:off x="132545" y="1193397"/>
            <a:ext cx="53413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i="1" dirty="0">
                <a:solidFill>
                  <a:schemeClr val="accent1">
                    <a:lumMod val="75000"/>
                  </a:schemeClr>
                </a:solidFill>
              </a:rPr>
              <a:t>The Drive for Natural Products: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5BFC1E6-7115-4679-832D-16046B679757}"/>
              </a:ext>
            </a:extLst>
          </p:cNvPr>
          <p:cNvSpPr txBox="1"/>
          <p:nvPr/>
        </p:nvSpPr>
        <p:spPr>
          <a:xfrm>
            <a:off x="181555" y="3315320"/>
            <a:ext cx="6746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Most successful introduction are the alkyl </a:t>
            </a:r>
            <a:r>
              <a:rPr lang="en-GB" dirty="0" err="1"/>
              <a:t>polyglucosides</a:t>
            </a:r>
            <a:r>
              <a:rPr lang="en-GB" dirty="0"/>
              <a:t> (APG) made from natural palm oil and glucose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D2B11CE-9CBD-465F-B2D2-DD676222AAD4}"/>
              </a:ext>
            </a:extLst>
          </p:cNvPr>
          <p:cNvSpPr txBox="1"/>
          <p:nvPr/>
        </p:nvSpPr>
        <p:spPr>
          <a:xfrm>
            <a:off x="132545" y="5119641"/>
            <a:ext cx="11429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Sophorolipid</a:t>
            </a:r>
            <a:r>
              <a:rPr lang="en-GB" dirty="0"/>
              <a:t> surfactants made by fermenting yeast recently introduced – problems cost and chemical stability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73CCE17-18E4-458A-A8A0-2EB2932BAD0A}"/>
              </a:ext>
            </a:extLst>
          </p:cNvPr>
          <p:cNvSpPr txBox="1"/>
          <p:nvPr/>
        </p:nvSpPr>
        <p:spPr>
          <a:xfrm>
            <a:off x="172549" y="1816315"/>
            <a:ext cx="11929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Chemically there is little difference between petrochemical and naturally sourced ingredients.  The difference is sustainability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C43E9B3-D172-4C25-8D41-5EAED0AAB5F0}"/>
              </a:ext>
            </a:extLst>
          </p:cNvPr>
          <p:cNvSpPr txBox="1"/>
          <p:nvPr/>
        </p:nvSpPr>
        <p:spPr>
          <a:xfrm>
            <a:off x="617166" y="5838044"/>
            <a:ext cx="112113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/>
              <a:t>Alternative source via Fermentation of microorganisms (</a:t>
            </a:r>
            <a:r>
              <a:rPr lang="en-GB" i="1" dirty="0" err="1"/>
              <a:t>eg</a:t>
            </a:r>
            <a:r>
              <a:rPr lang="en-GB" i="1" dirty="0"/>
              <a:t> Yeast, algae) but issues around yield and thus cost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CD4B370-1467-4FAB-AC72-6D5730556F3B}"/>
              </a:ext>
            </a:extLst>
          </p:cNvPr>
          <p:cNvSpPr txBox="1"/>
          <p:nvPr/>
        </p:nvSpPr>
        <p:spPr>
          <a:xfrm>
            <a:off x="172549" y="2254292"/>
            <a:ext cx="6979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Consumers prefer naturally derived ingredients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7CFB516-8F43-4416-A504-E025E124EFAA}"/>
              </a:ext>
            </a:extLst>
          </p:cNvPr>
          <p:cNvSpPr txBox="1"/>
          <p:nvPr/>
        </p:nvSpPr>
        <p:spPr>
          <a:xfrm>
            <a:off x="132545" y="4053179"/>
            <a:ext cx="9273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Major </a:t>
            </a:r>
            <a:r>
              <a:rPr lang="en-GB" dirty="0" err="1"/>
              <a:t>hydrophobe</a:t>
            </a:r>
            <a:r>
              <a:rPr lang="en-GB" dirty="0"/>
              <a:t> palm and coconut oils (C10-C16).  Concern over the loss of tropical rainforests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6282CB9-554A-44EB-A602-8DF45E0A9ABE}"/>
              </a:ext>
            </a:extLst>
          </p:cNvPr>
          <p:cNvSpPr txBox="1"/>
          <p:nvPr/>
        </p:nvSpPr>
        <p:spPr>
          <a:xfrm>
            <a:off x="172549" y="2870395"/>
            <a:ext cx="4330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Step 1.  Use of naturally derived ingredients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FF3ED01-BF6B-4B6B-86D4-76CC3F8096B1}"/>
              </a:ext>
            </a:extLst>
          </p:cNvPr>
          <p:cNvSpPr txBox="1"/>
          <p:nvPr/>
        </p:nvSpPr>
        <p:spPr>
          <a:xfrm>
            <a:off x="132545" y="4514039"/>
            <a:ext cx="4330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Step 2.  Direct Use of natural ingredients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447BB99-97D0-479F-A85B-9A8D13117A07}"/>
              </a:ext>
            </a:extLst>
          </p:cNvPr>
          <p:cNvGrpSpPr/>
          <p:nvPr/>
        </p:nvGrpSpPr>
        <p:grpSpPr>
          <a:xfrm>
            <a:off x="6919325" y="2247024"/>
            <a:ext cx="4981163" cy="1516688"/>
            <a:chOff x="5873724" y="2149299"/>
            <a:chExt cx="4981163" cy="1516688"/>
          </a:xfrm>
        </p:grpSpPr>
        <p:grpSp>
          <p:nvGrpSpPr>
            <p:cNvPr id="17" name="Group 122">
              <a:extLst>
                <a:ext uri="{FF2B5EF4-FFF2-40B4-BE49-F238E27FC236}">
                  <a16:creationId xmlns:a16="http://schemas.microsoft.com/office/drawing/2014/main" id="{65840EF9-6244-4EC4-8F81-B73F1C4F7F1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987574" y="2149299"/>
              <a:ext cx="4623560" cy="1438077"/>
              <a:chOff x="2789" y="1434"/>
              <a:chExt cx="2269" cy="634"/>
            </a:xfrm>
          </p:grpSpPr>
          <p:grpSp>
            <p:nvGrpSpPr>
              <p:cNvPr id="18" name="Group 120">
                <a:extLst>
                  <a:ext uri="{FF2B5EF4-FFF2-40B4-BE49-F238E27FC236}">
                    <a16:creationId xmlns:a16="http://schemas.microsoft.com/office/drawing/2014/main" id="{7640126D-4202-4CAF-97E5-E7F6BA28582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878" y="1842"/>
                <a:ext cx="1180" cy="90"/>
                <a:chOff x="3878" y="1706"/>
                <a:chExt cx="1180" cy="90"/>
              </a:xfrm>
            </p:grpSpPr>
            <p:sp>
              <p:nvSpPr>
                <p:cNvPr id="32" name="Line 36">
                  <a:extLst>
                    <a:ext uri="{FF2B5EF4-FFF2-40B4-BE49-F238E27FC236}">
                      <a16:creationId xmlns:a16="http://schemas.microsoft.com/office/drawing/2014/main" id="{4B8CA7D6-3D0A-4525-A21F-480E7FAFA2B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878" y="1706"/>
                  <a:ext cx="91" cy="9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33" name="Line 37">
                  <a:extLst>
                    <a:ext uri="{FF2B5EF4-FFF2-40B4-BE49-F238E27FC236}">
                      <a16:creationId xmlns:a16="http://schemas.microsoft.com/office/drawing/2014/main" id="{9CC591BD-6300-4E74-9E64-7009AACC50B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969" y="1706"/>
                  <a:ext cx="91" cy="9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34" name="Line 38">
                  <a:extLst>
                    <a:ext uri="{FF2B5EF4-FFF2-40B4-BE49-F238E27FC236}">
                      <a16:creationId xmlns:a16="http://schemas.microsoft.com/office/drawing/2014/main" id="{116B0C58-A3F0-4CCE-9965-DE30992516F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150" y="1706"/>
                  <a:ext cx="91" cy="9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35" name="Line 39">
                  <a:extLst>
                    <a:ext uri="{FF2B5EF4-FFF2-40B4-BE49-F238E27FC236}">
                      <a16:creationId xmlns:a16="http://schemas.microsoft.com/office/drawing/2014/main" id="{05407761-12BF-4DED-8F40-986B4C83CCE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513" y="1706"/>
                  <a:ext cx="91" cy="9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36" name="Line 40">
                  <a:extLst>
                    <a:ext uri="{FF2B5EF4-FFF2-40B4-BE49-F238E27FC236}">
                      <a16:creationId xmlns:a16="http://schemas.microsoft.com/office/drawing/2014/main" id="{EA97340D-4550-4165-ADB5-0ACBFC031FB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060" y="1706"/>
                  <a:ext cx="91" cy="9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37" name="Line 41">
                  <a:extLst>
                    <a:ext uri="{FF2B5EF4-FFF2-40B4-BE49-F238E27FC236}">
                      <a16:creationId xmlns:a16="http://schemas.microsoft.com/office/drawing/2014/main" id="{672F00AB-FF5E-4929-B70F-023A1649041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241" y="1706"/>
                  <a:ext cx="91" cy="9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38" name="Line 42">
                  <a:extLst>
                    <a:ext uri="{FF2B5EF4-FFF2-40B4-BE49-F238E27FC236}">
                      <a16:creationId xmlns:a16="http://schemas.microsoft.com/office/drawing/2014/main" id="{1F0FB76B-09E0-4089-8D0A-11EA0C7E568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604" y="1706"/>
                  <a:ext cx="91" cy="9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39" name="Line 43">
                  <a:extLst>
                    <a:ext uri="{FF2B5EF4-FFF2-40B4-BE49-F238E27FC236}">
                      <a16:creationId xmlns:a16="http://schemas.microsoft.com/office/drawing/2014/main" id="{5B683276-6137-4AAF-BE9E-70BC989E8C9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332" y="1706"/>
                  <a:ext cx="91" cy="9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40" name="Line 44">
                  <a:extLst>
                    <a:ext uri="{FF2B5EF4-FFF2-40B4-BE49-F238E27FC236}">
                      <a16:creationId xmlns:a16="http://schemas.microsoft.com/office/drawing/2014/main" id="{D4FEEF21-DEB4-48FC-AD59-F79A498924D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695" y="1706"/>
                  <a:ext cx="91" cy="9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41" name="Line 45">
                  <a:extLst>
                    <a:ext uri="{FF2B5EF4-FFF2-40B4-BE49-F238E27FC236}">
                      <a16:creationId xmlns:a16="http://schemas.microsoft.com/office/drawing/2014/main" id="{7ADECB79-7FC2-470A-8118-5264B46E9E2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876" y="1706"/>
                  <a:ext cx="91" cy="9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42" name="Line 46">
                  <a:extLst>
                    <a:ext uri="{FF2B5EF4-FFF2-40B4-BE49-F238E27FC236}">
                      <a16:creationId xmlns:a16="http://schemas.microsoft.com/office/drawing/2014/main" id="{B9CEC29F-5462-4534-B7BC-429FF93EF33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422" y="1706"/>
                  <a:ext cx="91" cy="9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43" name="Line 47">
                  <a:extLst>
                    <a:ext uri="{FF2B5EF4-FFF2-40B4-BE49-F238E27FC236}">
                      <a16:creationId xmlns:a16="http://schemas.microsoft.com/office/drawing/2014/main" id="{5C6F3D44-5A19-4F22-8F63-CC2F8500D92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785" y="1706"/>
                  <a:ext cx="91" cy="9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44" name="Line 48">
                  <a:extLst>
                    <a:ext uri="{FF2B5EF4-FFF2-40B4-BE49-F238E27FC236}">
                      <a16:creationId xmlns:a16="http://schemas.microsoft.com/office/drawing/2014/main" id="{185C4B93-2A4C-4105-AA3C-1259786E192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967" y="1706"/>
                  <a:ext cx="91" cy="9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</p:grpSp>
          <p:grpSp>
            <p:nvGrpSpPr>
              <p:cNvPr id="19" name="Group 119">
                <a:extLst>
                  <a:ext uri="{FF2B5EF4-FFF2-40B4-BE49-F238E27FC236}">
                    <a16:creationId xmlns:a16="http://schemas.microsoft.com/office/drawing/2014/main" id="{66B6D008-06D3-4BD0-833C-AE71CE06402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789" y="1434"/>
                <a:ext cx="1098" cy="575"/>
                <a:chOff x="2789" y="1434"/>
                <a:chExt cx="1098" cy="575"/>
              </a:xfrm>
            </p:grpSpPr>
            <p:pic>
              <p:nvPicPr>
                <p:cNvPr id="21" name="Picture 108" descr="Picture1">
                  <a:extLst>
                    <a:ext uri="{FF2B5EF4-FFF2-40B4-BE49-F238E27FC236}">
                      <a16:creationId xmlns:a16="http://schemas.microsoft.com/office/drawing/2014/main" id="{7D6E68B6-D6C0-4628-9B38-EE03C2D4CC5C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789" y="1570"/>
                  <a:ext cx="1098" cy="439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2" name="Line 109">
                  <a:extLst>
                    <a:ext uri="{FF2B5EF4-FFF2-40B4-BE49-F238E27FC236}">
                      <a16:creationId xmlns:a16="http://schemas.microsoft.com/office/drawing/2014/main" id="{384C06A8-54D1-455E-AD40-CD713C06C45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88" y="1434"/>
                  <a:ext cx="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23" name="Line 110">
                  <a:extLst>
                    <a:ext uri="{FF2B5EF4-FFF2-40B4-BE49-F238E27FC236}">
                      <a16:creationId xmlns:a16="http://schemas.microsoft.com/office/drawing/2014/main" id="{A847999F-E9F2-4F83-AFB5-5E229A5F61F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34" y="1570"/>
                  <a:ext cx="0" cy="40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24" name="Line 111">
                  <a:extLst>
                    <a:ext uri="{FF2B5EF4-FFF2-40B4-BE49-F238E27FC236}">
                      <a16:creationId xmlns:a16="http://schemas.microsoft.com/office/drawing/2014/main" id="{0B5EC08C-D79C-4A5C-827C-8B367066389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925" y="1570"/>
                  <a:ext cx="0" cy="40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25" name="Line 112">
                  <a:extLst>
                    <a:ext uri="{FF2B5EF4-FFF2-40B4-BE49-F238E27FC236}">
                      <a16:creationId xmlns:a16="http://schemas.microsoft.com/office/drawing/2014/main" id="{ADFEE576-0F9A-46B8-B96E-42AD18A1C24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925" y="1570"/>
                  <a:ext cx="4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26" name="Line 113">
                  <a:extLst>
                    <a:ext uri="{FF2B5EF4-FFF2-40B4-BE49-F238E27FC236}">
                      <a16:creationId xmlns:a16="http://schemas.microsoft.com/office/drawing/2014/main" id="{02FE044F-9D13-4271-9ABE-3DF6F396AEE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925" y="1979"/>
                  <a:ext cx="4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27" name="Line 114">
                  <a:extLst>
                    <a:ext uri="{FF2B5EF4-FFF2-40B4-BE49-F238E27FC236}">
                      <a16:creationId xmlns:a16="http://schemas.microsoft.com/office/drawing/2014/main" id="{F7D63135-963D-4BED-84F2-B69F8BCE180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88" y="1570"/>
                  <a:ext cx="4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28" name="Line 115">
                  <a:extLst>
                    <a:ext uri="{FF2B5EF4-FFF2-40B4-BE49-F238E27FC236}">
                      <a16:creationId xmlns:a16="http://schemas.microsoft.com/office/drawing/2014/main" id="{3478A084-F636-4288-890F-C46ABCB8DA5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88" y="1979"/>
                  <a:ext cx="4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29" name="Line 116">
                  <a:extLst>
                    <a:ext uri="{FF2B5EF4-FFF2-40B4-BE49-F238E27FC236}">
                      <a16:creationId xmlns:a16="http://schemas.microsoft.com/office/drawing/2014/main" id="{99A81195-6DCE-4716-8EF0-78073BDC874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925" y="1706"/>
                  <a:ext cx="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30" name="Line 117">
                  <a:extLst>
                    <a:ext uri="{FF2B5EF4-FFF2-40B4-BE49-F238E27FC236}">
                      <a16:creationId xmlns:a16="http://schemas.microsoft.com/office/drawing/2014/main" id="{7667D976-FF67-4001-BEAE-FF279F057A3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925" y="1706"/>
                  <a:ext cx="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31" name="Line 118">
                  <a:extLst>
                    <a:ext uri="{FF2B5EF4-FFF2-40B4-BE49-F238E27FC236}">
                      <a16:creationId xmlns:a16="http://schemas.microsoft.com/office/drawing/2014/main" id="{B82D3FCE-EEE4-48FC-964E-C16DC9A48F4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925" y="1706"/>
                  <a:ext cx="45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</p:grpSp>
          <p:sp>
            <p:nvSpPr>
              <p:cNvPr id="20" name="Text Box 121">
                <a:extLst>
                  <a:ext uri="{FF2B5EF4-FFF2-40B4-BE49-F238E27FC236}">
                    <a16:creationId xmlns:a16="http://schemas.microsoft.com/office/drawing/2014/main" id="{1A17C764-5743-442D-B95C-BFBEB658DCD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88" y="1933"/>
                <a:ext cx="152" cy="13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sz="800"/>
                  <a:t>n</a:t>
                </a:r>
              </a:p>
            </p:txBody>
          </p:sp>
        </p:grp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B5B2BB1A-3E7D-4103-95E8-F59125587F00}"/>
                </a:ext>
              </a:extLst>
            </p:cNvPr>
            <p:cNvSpPr/>
            <p:nvPr/>
          </p:nvSpPr>
          <p:spPr>
            <a:xfrm>
              <a:off x="8009498" y="2656348"/>
              <a:ext cx="2845389" cy="971309"/>
            </a:xfrm>
            <a:prstGeom prst="ellipse">
              <a:avLst/>
            </a:prstGeom>
            <a:noFill/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53A88073-CD49-4ADE-8135-5E8ECC5F808D}"/>
                </a:ext>
              </a:extLst>
            </p:cNvPr>
            <p:cNvSpPr/>
            <p:nvPr/>
          </p:nvSpPr>
          <p:spPr>
            <a:xfrm>
              <a:off x="5873724" y="2347798"/>
              <a:ext cx="2332914" cy="1318189"/>
            </a:xfrm>
            <a:prstGeom prst="ellipse">
              <a:avLst/>
            </a:prstGeom>
            <a:noFill/>
            <a:ln>
              <a:solidFill>
                <a:srgbClr val="0070C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486043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2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0AACBC8-2713-4FA1-A139-5FA624640190}"/>
              </a:ext>
            </a:extLst>
          </p:cNvPr>
          <p:cNvSpPr/>
          <p:nvPr/>
        </p:nvSpPr>
        <p:spPr>
          <a:xfrm>
            <a:off x="8102319" y="4776318"/>
            <a:ext cx="3827458" cy="15560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D666082-F392-4B30-8AD5-53F7C6C694D2}"/>
              </a:ext>
            </a:extLst>
          </p:cNvPr>
          <p:cNvCxnSpPr/>
          <p:nvPr/>
        </p:nvCxnSpPr>
        <p:spPr>
          <a:xfrm>
            <a:off x="0" y="1111662"/>
            <a:ext cx="12192000" cy="5872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1">
            <a:extLst>
              <a:ext uri="{FF2B5EF4-FFF2-40B4-BE49-F238E27FC236}">
                <a16:creationId xmlns:a16="http://schemas.microsoft.com/office/drawing/2014/main" id="{6777A373-81D7-4F64-B5A5-59BC5560E0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3280" y="307836"/>
            <a:ext cx="3141272" cy="643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3A591A4A-2A72-4AB5-94D0-ED9CC9F4BA8C}"/>
              </a:ext>
            </a:extLst>
          </p:cNvPr>
          <p:cNvGrpSpPr/>
          <p:nvPr/>
        </p:nvGrpSpPr>
        <p:grpSpPr>
          <a:xfrm>
            <a:off x="2969704" y="5401443"/>
            <a:ext cx="1573353" cy="400110"/>
            <a:chOff x="3457349" y="4667689"/>
            <a:chExt cx="1798637" cy="467967"/>
          </a:xfrm>
        </p:grpSpPr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11CBEC34-7943-4C37-8734-3802E1BC02DB}"/>
                </a:ext>
              </a:extLst>
            </p:cNvPr>
            <p:cNvCxnSpPr/>
            <p:nvPr/>
          </p:nvCxnSpPr>
          <p:spPr bwMode="auto">
            <a:xfrm flipH="1">
              <a:off x="3457349" y="4897876"/>
              <a:ext cx="790576" cy="0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24">
              <a:extLst>
                <a:ext uri="{FF2B5EF4-FFF2-40B4-BE49-F238E27FC236}">
                  <a16:creationId xmlns:a16="http://schemas.microsoft.com/office/drawing/2014/main" id="{4B65C9C5-9FCB-4F76-A3F7-3A9A2EB52E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47924" y="4667689"/>
              <a:ext cx="1008062" cy="467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GB" sz="1000" dirty="0"/>
                <a:t>Sterilised air </a:t>
              </a:r>
              <a:r>
                <a:rPr lang="en-GB" sz="1000" dirty="0" err="1"/>
                <a:t>sparge</a:t>
              </a:r>
              <a:r>
                <a:rPr lang="en-GB" sz="1000" dirty="0"/>
                <a:t> 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08B558B-13A9-4AFE-A6A2-14770D06F80A}"/>
              </a:ext>
            </a:extLst>
          </p:cNvPr>
          <p:cNvGrpSpPr/>
          <p:nvPr/>
        </p:nvGrpSpPr>
        <p:grpSpPr>
          <a:xfrm>
            <a:off x="2864383" y="2763336"/>
            <a:ext cx="1259516" cy="504919"/>
            <a:chOff x="3312886" y="1591114"/>
            <a:chExt cx="1439863" cy="590551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CE181B7F-7625-4FCF-B0AC-10D61B434214}"/>
                </a:ext>
              </a:extLst>
            </p:cNvPr>
            <p:cNvCxnSpPr/>
            <p:nvPr/>
          </p:nvCxnSpPr>
          <p:spPr bwMode="auto">
            <a:xfrm flipV="1">
              <a:off x="3312886" y="1822889"/>
              <a:ext cx="0" cy="358776"/>
            </a:xfrm>
            <a:prstGeom prst="line">
              <a:avLst/>
            </a:prstGeom>
            <a:ln w="254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E3AD8C13-D16C-4A17-8AB9-CB5C1214AAEA}"/>
                </a:ext>
              </a:extLst>
            </p:cNvPr>
            <p:cNvCxnSpPr/>
            <p:nvPr/>
          </p:nvCxnSpPr>
          <p:spPr bwMode="auto">
            <a:xfrm>
              <a:off x="3312886" y="1822889"/>
              <a:ext cx="646113" cy="0"/>
            </a:xfrm>
            <a:prstGeom prst="line">
              <a:avLst/>
            </a:prstGeom>
            <a:ln w="2540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29">
              <a:extLst>
                <a:ext uri="{FF2B5EF4-FFF2-40B4-BE49-F238E27FC236}">
                  <a16:creationId xmlns:a16="http://schemas.microsoft.com/office/drawing/2014/main" id="{0D7350B2-F613-4483-ABFD-0EC41DA7B6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70111" y="1591114"/>
              <a:ext cx="782638" cy="467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GB" sz="1000" dirty="0"/>
                <a:t>Waste gases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8A9854A-3F58-4C3C-A29D-9F3DF9A87835}"/>
              </a:ext>
            </a:extLst>
          </p:cNvPr>
          <p:cNvGrpSpPr/>
          <p:nvPr/>
        </p:nvGrpSpPr>
        <p:grpSpPr>
          <a:xfrm>
            <a:off x="3097356" y="3867950"/>
            <a:ext cx="1285029" cy="494675"/>
            <a:chOff x="3852636" y="2576232"/>
            <a:chExt cx="1216062" cy="578569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A9BA30ED-E975-4866-9967-EC84AFD51CEF}"/>
                </a:ext>
              </a:extLst>
            </p:cNvPr>
            <p:cNvSpPr/>
            <p:nvPr/>
          </p:nvSpPr>
          <p:spPr bwMode="auto">
            <a:xfrm>
              <a:off x="4246336" y="2615051"/>
              <a:ext cx="649288" cy="539750"/>
            </a:xfrm>
            <a:prstGeom prst="ellipse">
              <a:avLst/>
            </a:prstGeom>
            <a:noFill/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18" name="TextBox 36">
              <a:extLst>
                <a:ext uri="{FF2B5EF4-FFF2-40B4-BE49-F238E27FC236}">
                  <a16:creationId xmlns:a16="http://schemas.microsoft.com/office/drawing/2014/main" id="{3C3D1EE0-8FE5-451B-A93B-D0D59FA3F2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8510" y="2576232"/>
              <a:ext cx="790188" cy="539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GB" sz="1200" dirty="0">
                  <a:solidFill>
                    <a:srgbClr val="FF0000"/>
                  </a:solidFill>
                  <a:latin typeface="Comic Sans MS" pitchFamily="66" charset="0"/>
                </a:rPr>
                <a:t>Temp</a:t>
              </a:r>
            </a:p>
            <a:p>
              <a:pPr eaLnBrk="1" hangingPunct="1"/>
              <a:r>
                <a:rPr lang="en-GB" sz="1200" dirty="0">
                  <a:solidFill>
                    <a:srgbClr val="FF0000"/>
                  </a:solidFill>
                  <a:latin typeface="Comic Sans MS" pitchFamily="66" charset="0"/>
                </a:rPr>
                <a:t>control</a:t>
              </a: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88C56A4-8147-4C1B-B49F-7CD54A404704}"/>
                </a:ext>
              </a:extLst>
            </p:cNvPr>
            <p:cNvCxnSpPr>
              <a:stCxn id="17" idx="2"/>
            </p:cNvCxnSpPr>
            <p:nvPr/>
          </p:nvCxnSpPr>
          <p:spPr bwMode="auto">
            <a:xfrm flipH="1">
              <a:off x="3852636" y="2884926"/>
              <a:ext cx="393700" cy="0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920A215-83E6-4630-BB35-DD619AABBE93}"/>
              </a:ext>
            </a:extLst>
          </p:cNvPr>
          <p:cNvGrpSpPr/>
          <p:nvPr/>
        </p:nvGrpSpPr>
        <p:grpSpPr>
          <a:xfrm>
            <a:off x="501733" y="4880530"/>
            <a:ext cx="1549428" cy="499792"/>
            <a:chOff x="882789" y="3121109"/>
            <a:chExt cx="1771286" cy="584555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1415E42E-00BC-4D73-B15E-6D0526BB6FB5}"/>
                </a:ext>
              </a:extLst>
            </p:cNvPr>
            <p:cNvSpPr/>
            <p:nvPr/>
          </p:nvSpPr>
          <p:spPr bwMode="auto">
            <a:xfrm>
              <a:off x="966561" y="3165914"/>
              <a:ext cx="649288" cy="539750"/>
            </a:xfrm>
            <a:prstGeom prst="ellipse">
              <a:avLst/>
            </a:prstGeom>
            <a:noFill/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22" name="TextBox 44">
              <a:extLst>
                <a:ext uri="{FF2B5EF4-FFF2-40B4-BE49-F238E27FC236}">
                  <a16:creationId xmlns:a16="http://schemas.microsoft.com/office/drawing/2014/main" id="{4F41EE4F-18C3-4A8B-80BB-C4789BDF99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2789" y="3121109"/>
              <a:ext cx="792162" cy="539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GB" sz="1200" dirty="0">
                  <a:solidFill>
                    <a:srgbClr val="FF0000"/>
                  </a:solidFill>
                  <a:latin typeface="Comic Sans MS" pitchFamily="66" charset="0"/>
                </a:rPr>
                <a:t>pH</a:t>
              </a:r>
            </a:p>
            <a:p>
              <a:pPr algn="ctr" eaLnBrk="1" hangingPunct="1"/>
              <a:r>
                <a:rPr lang="en-GB" sz="1200" dirty="0">
                  <a:solidFill>
                    <a:srgbClr val="FF0000"/>
                  </a:solidFill>
                  <a:latin typeface="Comic Sans MS" pitchFamily="66" charset="0"/>
                </a:rPr>
                <a:t>control</a:t>
              </a:r>
            </a:p>
          </p:txBody>
        </p: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5D4ACB98-E3FE-45A6-A078-E46C107D96BC}"/>
                </a:ext>
              </a:extLst>
            </p:cNvPr>
            <p:cNvCxnSpPr/>
            <p:nvPr/>
          </p:nvCxnSpPr>
          <p:spPr bwMode="auto">
            <a:xfrm flipH="1">
              <a:off x="1584099" y="3478651"/>
              <a:ext cx="1069976" cy="0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1C2C972-D136-4821-BA94-7145EC71DA90}"/>
              </a:ext>
            </a:extLst>
          </p:cNvPr>
          <p:cNvGrpSpPr/>
          <p:nvPr/>
        </p:nvGrpSpPr>
        <p:grpSpPr>
          <a:xfrm>
            <a:off x="2694744" y="2274309"/>
            <a:ext cx="942901" cy="430887"/>
            <a:chOff x="3284311" y="949764"/>
            <a:chExt cx="1077913" cy="503963"/>
          </a:xfrm>
        </p:grpSpPr>
        <p:sp>
          <p:nvSpPr>
            <p:cNvPr id="25" name="TextBox 52">
              <a:extLst>
                <a:ext uri="{FF2B5EF4-FFF2-40B4-BE49-F238E27FC236}">
                  <a16:creationId xmlns:a16="http://schemas.microsoft.com/office/drawing/2014/main" id="{E9B4C2BB-CD22-43E7-B5AC-DE4A56DB72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09749" y="949764"/>
              <a:ext cx="752475" cy="503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GB" sz="1000" dirty="0"/>
                <a:t>Agitator </a:t>
              </a:r>
              <a:r>
                <a:rPr lang="en-GB" sz="1200" dirty="0"/>
                <a:t>Motor</a:t>
              </a:r>
            </a:p>
          </p:txBody>
        </p: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623561E1-B297-4D3C-951E-25BF105DB386}"/>
                </a:ext>
              </a:extLst>
            </p:cNvPr>
            <p:cNvCxnSpPr/>
            <p:nvPr/>
          </p:nvCxnSpPr>
          <p:spPr bwMode="auto">
            <a:xfrm flipH="1">
              <a:off x="3284311" y="1179951"/>
              <a:ext cx="406400" cy="231775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6C8F0E4-50AB-41B8-B0A4-1E7E869F76DB}"/>
              </a:ext>
            </a:extLst>
          </p:cNvPr>
          <p:cNvGrpSpPr/>
          <p:nvPr/>
        </p:nvGrpSpPr>
        <p:grpSpPr>
          <a:xfrm>
            <a:off x="3231758" y="4550326"/>
            <a:ext cx="1953847" cy="400110"/>
            <a:chOff x="3782786" y="3418326"/>
            <a:chExt cx="2233613" cy="467967"/>
          </a:xfrm>
        </p:grpSpPr>
        <p:sp>
          <p:nvSpPr>
            <p:cNvPr id="28" name="TextBox 55">
              <a:extLst>
                <a:ext uri="{FF2B5EF4-FFF2-40B4-BE49-F238E27FC236}">
                  <a16:creationId xmlns:a16="http://schemas.microsoft.com/office/drawing/2014/main" id="{203E7E50-581D-4BF5-95E3-2E78F4F6AD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46336" y="3418326"/>
              <a:ext cx="1770063" cy="467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GB" sz="1000" dirty="0"/>
                <a:t>Jacket to control temperature</a:t>
              </a:r>
            </a:p>
          </p:txBody>
        </p: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BE7AD500-04A9-4A98-B3A6-2F02A520D4DA}"/>
                </a:ext>
              </a:extLst>
            </p:cNvPr>
            <p:cNvCxnSpPr/>
            <p:nvPr/>
          </p:nvCxnSpPr>
          <p:spPr bwMode="auto">
            <a:xfrm flipH="1">
              <a:off x="3782786" y="3648514"/>
              <a:ext cx="788990" cy="68262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8582A56-2AA3-4226-896C-EDF928BEDF17}"/>
              </a:ext>
            </a:extLst>
          </p:cNvPr>
          <p:cNvGrpSpPr/>
          <p:nvPr/>
        </p:nvGrpSpPr>
        <p:grpSpPr>
          <a:xfrm>
            <a:off x="1457797" y="5745911"/>
            <a:ext cx="952621" cy="586465"/>
            <a:chOff x="1738086" y="5062976"/>
            <a:chExt cx="1089025" cy="685926"/>
          </a:xfrm>
        </p:grpSpPr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9B8AA8F2-F52E-4062-BEC5-45CC777E8101}"/>
                </a:ext>
              </a:extLst>
            </p:cNvPr>
            <p:cNvCxnSpPr/>
            <p:nvPr/>
          </p:nvCxnSpPr>
          <p:spPr bwMode="auto">
            <a:xfrm flipH="1">
              <a:off x="2265136" y="5062976"/>
              <a:ext cx="468314" cy="358775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63">
              <a:extLst>
                <a:ext uri="{FF2B5EF4-FFF2-40B4-BE49-F238E27FC236}">
                  <a16:creationId xmlns:a16="http://schemas.microsoft.com/office/drawing/2014/main" id="{F138F03D-EA5B-45B6-90CB-B7415EE44D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38086" y="5424926"/>
              <a:ext cx="1089025" cy="323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GB" sz="1200" dirty="0"/>
                <a:t>PRODUCT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BA9C3F4-EAE3-4780-8C2B-FC3B45CCFC74}"/>
              </a:ext>
            </a:extLst>
          </p:cNvPr>
          <p:cNvGrpSpPr/>
          <p:nvPr/>
        </p:nvGrpSpPr>
        <p:grpSpPr>
          <a:xfrm>
            <a:off x="365960" y="2979247"/>
            <a:ext cx="1905243" cy="302680"/>
            <a:chOff x="360136" y="1827651"/>
            <a:chExt cx="2178050" cy="354013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9845F91F-FD19-40EA-98B6-3667C2CD4BA1}"/>
                </a:ext>
              </a:extLst>
            </p:cNvPr>
            <p:cNvCxnSpPr/>
            <p:nvPr/>
          </p:nvCxnSpPr>
          <p:spPr bwMode="auto">
            <a:xfrm>
              <a:off x="1615849" y="2002276"/>
              <a:ext cx="92233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D7376349-BDB4-4CD6-AA3C-D53B946AA8B5}"/>
                </a:ext>
              </a:extLst>
            </p:cNvPr>
            <p:cNvCxnSpPr/>
            <p:nvPr/>
          </p:nvCxnSpPr>
          <p:spPr bwMode="auto">
            <a:xfrm>
              <a:off x="2538186" y="2002276"/>
              <a:ext cx="0" cy="179388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68">
              <a:extLst>
                <a:ext uri="{FF2B5EF4-FFF2-40B4-BE49-F238E27FC236}">
                  <a16:creationId xmlns:a16="http://schemas.microsoft.com/office/drawing/2014/main" id="{FAF66A62-3E94-42F7-A084-39BF76BB45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0136" y="1827651"/>
              <a:ext cx="1333500" cy="323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GB" sz="1200" dirty="0">
                  <a:solidFill>
                    <a:srgbClr val="FF0000"/>
                  </a:solidFill>
                  <a:latin typeface="Comic Sans MS" pitchFamily="66" charset="0"/>
                </a:rPr>
                <a:t>NUTRIENTS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C3C8EA7-09FA-4BF7-A3F7-0E703827EC26}"/>
              </a:ext>
            </a:extLst>
          </p:cNvPr>
          <p:cNvGrpSpPr/>
          <p:nvPr/>
        </p:nvGrpSpPr>
        <p:grpSpPr>
          <a:xfrm>
            <a:off x="643058" y="4056269"/>
            <a:ext cx="1753879" cy="546995"/>
            <a:chOff x="857024" y="3688201"/>
            <a:chExt cx="2005012" cy="639763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424F49EE-3BB3-40D5-B392-89ABA9E7CABB}"/>
                </a:ext>
              </a:extLst>
            </p:cNvPr>
            <p:cNvSpPr/>
            <p:nvPr/>
          </p:nvSpPr>
          <p:spPr bwMode="auto">
            <a:xfrm>
              <a:off x="941161" y="3788214"/>
              <a:ext cx="649288" cy="539750"/>
            </a:xfrm>
            <a:prstGeom prst="ellipse">
              <a:avLst/>
            </a:prstGeom>
            <a:noFill/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39" name="TextBox 47">
              <a:extLst>
                <a:ext uri="{FF2B5EF4-FFF2-40B4-BE49-F238E27FC236}">
                  <a16:creationId xmlns:a16="http://schemas.microsoft.com/office/drawing/2014/main" id="{06C41C63-7CFF-4997-A909-9A402FFA2D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7024" y="3733339"/>
              <a:ext cx="815975" cy="539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en-GB" sz="1200" dirty="0">
                  <a:solidFill>
                    <a:srgbClr val="FF0000"/>
                  </a:solidFill>
                  <a:latin typeface="Comic Sans MS" pitchFamily="66" charset="0"/>
                </a:rPr>
                <a:t>O</a:t>
              </a:r>
              <a:r>
                <a:rPr lang="en-GB" sz="1200" baseline="-25000" dirty="0">
                  <a:solidFill>
                    <a:srgbClr val="FF0000"/>
                  </a:solidFill>
                  <a:latin typeface="Comic Sans MS" pitchFamily="66" charset="0"/>
                </a:rPr>
                <a:t>2</a:t>
              </a:r>
              <a:endParaRPr lang="en-GB" sz="1200" dirty="0">
                <a:solidFill>
                  <a:srgbClr val="FF0000"/>
                </a:solidFill>
                <a:latin typeface="Comic Sans MS" pitchFamily="66" charset="0"/>
              </a:endParaRPr>
            </a:p>
            <a:p>
              <a:pPr algn="ctr" eaLnBrk="1" hangingPunct="1"/>
              <a:r>
                <a:rPr lang="en-GB" sz="1200" dirty="0">
                  <a:solidFill>
                    <a:srgbClr val="FF0000"/>
                  </a:solidFill>
                  <a:latin typeface="Comic Sans MS" pitchFamily="66" charset="0"/>
                </a:rPr>
                <a:t>control</a:t>
              </a:r>
              <a:endParaRPr lang="en-GB" sz="1200" baseline="-25000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54C1D557-09D5-4D2A-8B0A-ACD988FFF178}"/>
                </a:ext>
              </a:extLst>
            </p:cNvPr>
            <p:cNvCxnSpPr/>
            <p:nvPr/>
          </p:nvCxnSpPr>
          <p:spPr bwMode="auto">
            <a:xfrm flipH="1" flipV="1">
              <a:off x="1612674" y="4018401"/>
              <a:ext cx="1069976" cy="1588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74">
              <a:extLst>
                <a:ext uri="{FF2B5EF4-FFF2-40B4-BE49-F238E27FC236}">
                  <a16:creationId xmlns:a16="http://schemas.microsoft.com/office/drawing/2014/main" id="{31B19F16-60C9-48F2-8F15-2C76F42C80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06449" y="3934264"/>
              <a:ext cx="255587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GB" sz="1000">
                  <a:solidFill>
                    <a:srgbClr val="0070C0"/>
                  </a:solidFill>
                </a:rPr>
                <a:t>o</a:t>
              </a:r>
            </a:p>
          </p:txBody>
        </p:sp>
        <p:sp>
          <p:nvSpPr>
            <p:cNvPr id="42" name="TextBox 83">
              <a:extLst>
                <a:ext uri="{FF2B5EF4-FFF2-40B4-BE49-F238E27FC236}">
                  <a16:creationId xmlns:a16="http://schemas.microsoft.com/office/drawing/2014/main" id="{692158AC-9ED6-43E7-8172-34120CAFCD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77836" y="3688201"/>
              <a:ext cx="255588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GB" sz="1000">
                  <a:solidFill>
                    <a:srgbClr val="0070C0"/>
                  </a:solidFill>
                </a:rPr>
                <a:t>o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62FABDB0-DD33-45AC-9C94-3F661F3CAAD9}"/>
              </a:ext>
            </a:extLst>
          </p:cNvPr>
          <p:cNvGrpSpPr/>
          <p:nvPr/>
        </p:nvGrpSpPr>
        <p:grpSpPr>
          <a:xfrm>
            <a:off x="1797669" y="2623632"/>
            <a:ext cx="1510863" cy="3121806"/>
            <a:chOff x="2125436" y="1411726"/>
            <a:chExt cx="1727200" cy="3651250"/>
          </a:xfrm>
        </p:grpSpPr>
        <p:sp>
          <p:nvSpPr>
            <p:cNvPr id="44" name="Flowchart: Alternate Process 43">
              <a:extLst>
                <a:ext uri="{FF2B5EF4-FFF2-40B4-BE49-F238E27FC236}">
                  <a16:creationId xmlns:a16="http://schemas.microsoft.com/office/drawing/2014/main" id="{03493BB5-D2E4-4517-88A3-7D4FC5731A1E}"/>
                </a:ext>
              </a:extLst>
            </p:cNvPr>
            <p:cNvSpPr/>
            <p:nvPr/>
          </p:nvSpPr>
          <p:spPr bwMode="auto">
            <a:xfrm>
              <a:off x="2265136" y="2181664"/>
              <a:ext cx="1447800" cy="2881312"/>
            </a:xfrm>
            <a:prstGeom prst="flowChartAlternateProcess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EF538335-04CD-43F8-B93A-DFD5D1DE1225}"/>
                </a:ext>
              </a:extLst>
            </p:cNvPr>
            <p:cNvCxnSpPr/>
            <p:nvPr/>
          </p:nvCxnSpPr>
          <p:spPr bwMode="auto">
            <a:xfrm>
              <a:off x="2977924" y="1591114"/>
              <a:ext cx="11112" cy="289560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Group 10">
              <a:extLst>
                <a:ext uri="{FF2B5EF4-FFF2-40B4-BE49-F238E27FC236}">
                  <a16:creationId xmlns:a16="http://schemas.microsoft.com/office/drawing/2014/main" id="{CC0D524F-95A7-4A74-BE4A-F2035CF7CCB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20724" y="4197789"/>
              <a:ext cx="919162" cy="144462"/>
              <a:chOff x="3851920" y="3645024"/>
              <a:chExt cx="918687" cy="144016"/>
            </a:xfrm>
          </p:grpSpPr>
          <p:cxnSp>
            <p:nvCxnSpPr>
              <p:cNvPr id="75" name="Straight Connector 74">
                <a:extLst>
                  <a:ext uri="{FF2B5EF4-FFF2-40B4-BE49-F238E27FC236}">
                    <a16:creationId xmlns:a16="http://schemas.microsoft.com/office/drawing/2014/main" id="{0152D853-4156-4C36-B706-F016D21A5D39}"/>
                  </a:ext>
                </a:extLst>
              </p:cNvPr>
              <p:cNvCxnSpPr/>
              <p:nvPr/>
            </p:nvCxnSpPr>
            <p:spPr>
              <a:xfrm>
                <a:off x="4140696" y="3717824"/>
                <a:ext cx="358590" cy="0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A58B1E08-24A2-40B6-9F51-247FA9BFE9C8}"/>
                  </a:ext>
                </a:extLst>
              </p:cNvPr>
              <p:cNvSpPr/>
              <p:nvPr/>
            </p:nvSpPr>
            <p:spPr>
              <a:xfrm>
                <a:off x="3851920" y="3645024"/>
                <a:ext cx="288776" cy="144016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/>
              </a:p>
            </p:txBody>
          </p: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4A7A747F-1468-46C0-B341-61BD649BE0FC}"/>
                  </a:ext>
                </a:extLst>
              </p:cNvPr>
              <p:cNvSpPr/>
              <p:nvPr/>
            </p:nvSpPr>
            <p:spPr>
              <a:xfrm>
                <a:off x="4481831" y="3645024"/>
                <a:ext cx="288776" cy="144016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/>
              </a:p>
            </p:txBody>
          </p:sp>
        </p:grpSp>
        <p:grpSp>
          <p:nvGrpSpPr>
            <p:cNvPr id="47" name="Group 11">
              <a:extLst>
                <a:ext uri="{FF2B5EF4-FFF2-40B4-BE49-F238E27FC236}">
                  <a16:creationId xmlns:a16="http://schemas.microsoft.com/office/drawing/2014/main" id="{CE2033FF-F21F-4CCB-B1AB-E8A25DA2AE5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39774" y="3154801"/>
              <a:ext cx="917575" cy="142875"/>
              <a:chOff x="3851920" y="3645024"/>
              <a:chExt cx="918687" cy="144016"/>
            </a:xfrm>
          </p:grpSpPr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4570B36D-C658-4640-93FB-19D8BE24CA76}"/>
                  </a:ext>
                </a:extLst>
              </p:cNvPr>
              <p:cNvCxnSpPr/>
              <p:nvPr/>
            </p:nvCxnSpPr>
            <p:spPr>
              <a:xfrm>
                <a:off x="4141195" y="3717033"/>
                <a:ext cx="359210" cy="0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46845EDD-FA93-4BD2-96EE-17CB02AF304A}"/>
                  </a:ext>
                </a:extLst>
              </p:cNvPr>
              <p:cNvSpPr/>
              <p:nvPr/>
            </p:nvSpPr>
            <p:spPr>
              <a:xfrm>
                <a:off x="3851920" y="3645024"/>
                <a:ext cx="289275" cy="144016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/>
              </a:p>
            </p:txBody>
          </p:sp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22EBE3BE-5C75-4A84-8A92-7DE5B90C9ABC}"/>
                  </a:ext>
                </a:extLst>
              </p:cNvPr>
              <p:cNvSpPr/>
              <p:nvPr/>
            </p:nvSpPr>
            <p:spPr>
              <a:xfrm>
                <a:off x="4482921" y="3645024"/>
                <a:ext cx="287686" cy="144016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/>
              </a:p>
            </p:txBody>
          </p:sp>
        </p:grpSp>
        <p:grpSp>
          <p:nvGrpSpPr>
            <p:cNvPr id="48" name="Group 15">
              <a:extLst>
                <a:ext uri="{FF2B5EF4-FFF2-40B4-BE49-F238E27FC236}">
                  <a16:creationId xmlns:a16="http://schemas.microsoft.com/office/drawing/2014/main" id="{EBB16D18-0D9D-4BA3-A97C-9FDADFA535B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09611" y="3716776"/>
              <a:ext cx="919163" cy="144463"/>
              <a:chOff x="3851920" y="3645024"/>
              <a:chExt cx="918687" cy="144016"/>
            </a:xfrm>
          </p:grpSpPr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0F69C612-5612-4301-8BE2-A6A44A2622EA}"/>
                  </a:ext>
                </a:extLst>
              </p:cNvPr>
              <p:cNvCxnSpPr/>
              <p:nvPr/>
            </p:nvCxnSpPr>
            <p:spPr>
              <a:xfrm>
                <a:off x="4139109" y="3717823"/>
                <a:ext cx="360175" cy="0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43F63447-531F-4D1B-B873-C11D80C17E15}"/>
                  </a:ext>
                </a:extLst>
              </p:cNvPr>
              <p:cNvSpPr/>
              <p:nvPr/>
            </p:nvSpPr>
            <p:spPr>
              <a:xfrm>
                <a:off x="3851920" y="3645024"/>
                <a:ext cx="287189" cy="144016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/>
              </a:p>
            </p:txBody>
          </p:sp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A671DCC6-47C8-454D-BB4E-AF88D0D79CC4}"/>
                  </a:ext>
                </a:extLst>
              </p:cNvPr>
              <p:cNvSpPr/>
              <p:nvPr/>
            </p:nvSpPr>
            <p:spPr>
              <a:xfrm>
                <a:off x="4481832" y="3645024"/>
                <a:ext cx="288775" cy="144016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GB"/>
              </a:p>
            </p:txBody>
          </p:sp>
        </p:grp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FBDDEF5C-C9B3-455D-A0AB-B1719EB06046}"/>
                </a:ext>
              </a:extLst>
            </p:cNvPr>
            <p:cNvCxnSpPr/>
            <p:nvPr/>
          </p:nvCxnSpPr>
          <p:spPr bwMode="auto">
            <a:xfrm>
              <a:off x="2682649" y="4897876"/>
              <a:ext cx="630237" cy="0"/>
            </a:xfrm>
            <a:prstGeom prst="line">
              <a:avLst/>
            </a:prstGeom>
            <a:ln w="19050">
              <a:solidFill>
                <a:schemeClr val="tx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2F74F529-29F5-4E59-B79A-51F3871602AC}"/>
                </a:ext>
              </a:extLst>
            </p:cNvPr>
            <p:cNvSpPr/>
            <p:nvPr/>
          </p:nvSpPr>
          <p:spPr bwMode="auto">
            <a:xfrm>
              <a:off x="3712936" y="2470589"/>
              <a:ext cx="139700" cy="2303462"/>
            </a:xfrm>
            <a:prstGeom prst="rect">
              <a:avLst/>
            </a:prstGeom>
            <a:solidFill>
              <a:srgbClr val="0499BC">
                <a:alpha val="51000"/>
              </a:srgb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84849B50-1F10-4BBA-AAAA-37147CE989AC}"/>
                </a:ext>
              </a:extLst>
            </p:cNvPr>
            <p:cNvSpPr/>
            <p:nvPr/>
          </p:nvSpPr>
          <p:spPr bwMode="auto">
            <a:xfrm>
              <a:off x="2125436" y="2470589"/>
              <a:ext cx="139700" cy="2303462"/>
            </a:xfrm>
            <a:prstGeom prst="rect">
              <a:avLst/>
            </a:prstGeom>
            <a:solidFill>
              <a:srgbClr val="0499BC">
                <a:alpha val="51000"/>
              </a:srgb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52" name="Can 48">
              <a:extLst>
                <a:ext uri="{FF2B5EF4-FFF2-40B4-BE49-F238E27FC236}">
                  <a16:creationId xmlns:a16="http://schemas.microsoft.com/office/drawing/2014/main" id="{5C9A424F-A605-4A3B-B230-D1F7226DA7B4}"/>
                </a:ext>
              </a:extLst>
            </p:cNvPr>
            <p:cNvSpPr/>
            <p:nvPr/>
          </p:nvSpPr>
          <p:spPr bwMode="auto">
            <a:xfrm>
              <a:off x="2796949" y="1411726"/>
              <a:ext cx="360362" cy="360363"/>
            </a:xfrm>
            <a:prstGeom prst="can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53" name="Arc 52">
              <a:extLst>
                <a:ext uri="{FF2B5EF4-FFF2-40B4-BE49-F238E27FC236}">
                  <a16:creationId xmlns:a16="http://schemas.microsoft.com/office/drawing/2014/main" id="{5BB4F8D4-2894-4A5B-8EBF-6D495B77FAB8}"/>
                </a:ext>
              </a:extLst>
            </p:cNvPr>
            <p:cNvSpPr/>
            <p:nvPr/>
          </p:nvSpPr>
          <p:spPr bwMode="auto">
            <a:xfrm flipV="1">
              <a:off x="2233386" y="2172139"/>
              <a:ext cx="1511300" cy="647700"/>
            </a:xfrm>
            <a:prstGeom prst="arc">
              <a:avLst>
                <a:gd name="adj1" fmla="val 11013240"/>
                <a:gd name="adj2" fmla="val 21455959"/>
              </a:avLst>
            </a:prstGeom>
            <a:ln w="2222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54" name="TextBox 70">
              <a:extLst>
                <a:ext uri="{FF2B5EF4-FFF2-40B4-BE49-F238E27FC236}">
                  <a16:creationId xmlns:a16="http://schemas.microsoft.com/office/drawing/2014/main" id="{2E811DB3-9D85-4C0D-BA05-C0CB1EA3D3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54074" y="4543864"/>
              <a:ext cx="255587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GB" sz="1000">
                  <a:solidFill>
                    <a:srgbClr val="0070C0"/>
                  </a:solidFill>
                </a:rPr>
                <a:t>o</a:t>
              </a:r>
            </a:p>
          </p:txBody>
        </p:sp>
        <p:sp>
          <p:nvSpPr>
            <p:cNvPr id="55" name="TextBox 71">
              <a:extLst>
                <a:ext uri="{FF2B5EF4-FFF2-40B4-BE49-F238E27FC236}">
                  <a16:creationId xmlns:a16="http://schemas.microsoft.com/office/drawing/2014/main" id="{FB935378-CAA6-4D2F-A539-4119C29F23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06474" y="4696264"/>
              <a:ext cx="255587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GB" sz="1000">
                  <a:solidFill>
                    <a:srgbClr val="0070C0"/>
                  </a:solidFill>
                </a:rPr>
                <a:t>o</a:t>
              </a:r>
            </a:p>
          </p:txBody>
        </p:sp>
        <p:sp>
          <p:nvSpPr>
            <p:cNvPr id="56" name="TextBox 72">
              <a:extLst>
                <a:ext uri="{FF2B5EF4-FFF2-40B4-BE49-F238E27FC236}">
                  <a16:creationId xmlns:a16="http://schemas.microsoft.com/office/drawing/2014/main" id="{41D72113-7B79-4805-A995-E67BE0850D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58874" y="4608951"/>
              <a:ext cx="354012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GB" sz="1000">
                  <a:solidFill>
                    <a:srgbClr val="0070C0"/>
                  </a:solidFill>
                </a:rPr>
                <a:t>o</a:t>
              </a:r>
            </a:p>
          </p:txBody>
        </p:sp>
        <p:sp>
          <p:nvSpPr>
            <p:cNvPr id="57" name="TextBox 73">
              <a:extLst>
                <a:ext uri="{FF2B5EF4-FFF2-40B4-BE49-F238E27FC236}">
                  <a16:creationId xmlns:a16="http://schemas.microsoft.com/office/drawing/2014/main" id="{B35BCA45-4369-4E13-A429-3BEBD4AABC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52474" y="4362889"/>
              <a:ext cx="254000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GB" sz="1000">
                  <a:solidFill>
                    <a:srgbClr val="0070C0"/>
                  </a:solidFill>
                </a:rPr>
                <a:t>o</a:t>
              </a:r>
            </a:p>
          </p:txBody>
        </p:sp>
        <p:sp>
          <p:nvSpPr>
            <p:cNvPr id="58" name="TextBox 75">
              <a:extLst>
                <a:ext uri="{FF2B5EF4-FFF2-40B4-BE49-F238E27FC236}">
                  <a16:creationId xmlns:a16="http://schemas.microsoft.com/office/drawing/2014/main" id="{0F9E2F7B-0E47-48AB-91AA-12668C1256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84311" y="3934264"/>
              <a:ext cx="255588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GB" sz="1000">
                  <a:solidFill>
                    <a:srgbClr val="0070C0"/>
                  </a:solidFill>
                </a:rPr>
                <a:t>o</a:t>
              </a:r>
            </a:p>
          </p:txBody>
        </p:sp>
        <p:sp>
          <p:nvSpPr>
            <p:cNvPr id="59" name="TextBox 76">
              <a:extLst>
                <a:ext uri="{FF2B5EF4-FFF2-40B4-BE49-F238E27FC236}">
                  <a16:creationId xmlns:a16="http://schemas.microsoft.com/office/drawing/2014/main" id="{0AEE3469-6054-4F69-B6C8-F93C725C5C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36674" y="3402451"/>
              <a:ext cx="254000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GB" sz="1000">
                  <a:solidFill>
                    <a:srgbClr val="0070C0"/>
                  </a:solidFill>
                </a:rPr>
                <a:t>o</a:t>
              </a:r>
            </a:p>
          </p:txBody>
        </p:sp>
        <p:sp>
          <p:nvSpPr>
            <p:cNvPr id="60" name="TextBox 77">
              <a:extLst>
                <a:ext uri="{FF2B5EF4-FFF2-40B4-BE49-F238E27FC236}">
                  <a16:creationId xmlns:a16="http://schemas.microsoft.com/office/drawing/2014/main" id="{0FAF8D4F-4E7D-43C2-AF03-534C779C93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73086" y="2884926"/>
              <a:ext cx="254000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GB" sz="1000" dirty="0">
                  <a:solidFill>
                    <a:srgbClr val="0070C0"/>
                  </a:solidFill>
                </a:rPr>
                <a:t>o</a:t>
              </a:r>
            </a:p>
          </p:txBody>
        </p:sp>
        <p:sp>
          <p:nvSpPr>
            <p:cNvPr id="61" name="TextBox 78">
              <a:extLst>
                <a:ext uri="{FF2B5EF4-FFF2-40B4-BE49-F238E27FC236}">
                  <a16:creationId xmlns:a16="http://schemas.microsoft.com/office/drawing/2014/main" id="{4A903EDB-BA8D-4815-9D82-B6608A88ED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71624" y="2819839"/>
              <a:ext cx="255587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GB" sz="1000">
                  <a:solidFill>
                    <a:srgbClr val="0070C0"/>
                  </a:solidFill>
                </a:rPr>
                <a:t>o</a:t>
              </a:r>
            </a:p>
          </p:txBody>
        </p:sp>
        <p:sp>
          <p:nvSpPr>
            <p:cNvPr id="62" name="TextBox 79">
              <a:extLst>
                <a:ext uri="{FF2B5EF4-FFF2-40B4-BE49-F238E27FC236}">
                  <a16:creationId xmlns:a16="http://schemas.microsoft.com/office/drawing/2014/main" id="{FA1C81BA-BF90-472A-91FE-5B21E0CC4D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41424" y="2884926"/>
              <a:ext cx="255587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GB" sz="1000">
                  <a:solidFill>
                    <a:srgbClr val="0070C0"/>
                  </a:solidFill>
                </a:rPr>
                <a:t>o</a:t>
              </a:r>
            </a:p>
          </p:txBody>
        </p:sp>
        <p:sp>
          <p:nvSpPr>
            <p:cNvPr id="63" name="TextBox 80">
              <a:extLst>
                <a:ext uri="{FF2B5EF4-FFF2-40B4-BE49-F238E27FC236}">
                  <a16:creationId xmlns:a16="http://schemas.microsoft.com/office/drawing/2014/main" id="{18094DF9-249E-4C97-86B8-1732EB2F25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44624" y="4543864"/>
              <a:ext cx="255587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GB" sz="1000">
                  <a:solidFill>
                    <a:srgbClr val="0070C0"/>
                  </a:solidFill>
                </a:rPr>
                <a:t>o</a:t>
              </a:r>
            </a:p>
          </p:txBody>
        </p:sp>
        <p:sp>
          <p:nvSpPr>
            <p:cNvPr id="64" name="TextBox 81">
              <a:extLst>
                <a:ext uri="{FF2B5EF4-FFF2-40B4-BE49-F238E27FC236}">
                  <a16:creationId xmlns:a16="http://schemas.microsoft.com/office/drawing/2014/main" id="{158CD371-03A9-40FD-B0E6-37A51560AE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41424" y="4418451"/>
              <a:ext cx="255587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GB" sz="1000">
                  <a:solidFill>
                    <a:srgbClr val="0070C0"/>
                  </a:solidFill>
                </a:rPr>
                <a:t>o</a:t>
              </a:r>
            </a:p>
          </p:txBody>
        </p:sp>
        <p:sp>
          <p:nvSpPr>
            <p:cNvPr id="65" name="TextBox 82">
              <a:extLst>
                <a:ext uri="{FF2B5EF4-FFF2-40B4-BE49-F238E27FC236}">
                  <a16:creationId xmlns:a16="http://schemas.microsoft.com/office/drawing/2014/main" id="{1FF43C1A-D41F-43A6-8819-59E84EEDC5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11211" y="3402451"/>
              <a:ext cx="255588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GB" sz="1000">
                  <a:solidFill>
                    <a:srgbClr val="0070C0"/>
                  </a:solidFill>
                </a:rPr>
                <a:t>o</a:t>
              </a:r>
            </a:p>
          </p:txBody>
        </p:sp>
        <p:sp>
          <p:nvSpPr>
            <p:cNvPr id="66" name="TextBox 84">
              <a:extLst>
                <a:ext uri="{FF2B5EF4-FFF2-40B4-BE49-F238E27FC236}">
                  <a16:creationId xmlns:a16="http://schemas.microsoft.com/office/drawing/2014/main" id="{2F9DD12A-2014-431A-AB34-2C0FEE5143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81149" y="3432614"/>
              <a:ext cx="255587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GB" sz="1000">
                  <a:solidFill>
                    <a:srgbClr val="0070C0"/>
                  </a:solidFill>
                </a:rPr>
                <a:t>o</a:t>
              </a:r>
            </a:p>
          </p:txBody>
        </p:sp>
        <p:sp>
          <p:nvSpPr>
            <p:cNvPr id="67" name="TextBox 85">
              <a:extLst>
                <a:ext uri="{FF2B5EF4-FFF2-40B4-BE49-F238E27FC236}">
                  <a16:creationId xmlns:a16="http://schemas.microsoft.com/office/drawing/2014/main" id="{FFAA73BB-96A9-49E2-8E72-F5496EAA8E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11186" y="4554976"/>
              <a:ext cx="255588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GB" sz="1000">
                  <a:solidFill>
                    <a:srgbClr val="0070C0"/>
                  </a:solidFill>
                </a:rPr>
                <a:t>o</a:t>
              </a:r>
            </a:p>
          </p:txBody>
        </p:sp>
        <p:sp>
          <p:nvSpPr>
            <p:cNvPr id="68" name="TextBox 86">
              <a:extLst>
                <a:ext uri="{FF2B5EF4-FFF2-40B4-BE49-F238E27FC236}">
                  <a16:creationId xmlns:a16="http://schemas.microsoft.com/office/drawing/2014/main" id="{41342487-0D8D-4AD5-A25A-E6D9D0C10A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06449" y="2761101"/>
              <a:ext cx="255587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GB" sz="1000">
                  <a:solidFill>
                    <a:srgbClr val="0070C0"/>
                  </a:solidFill>
                </a:rPr>
                <a:t>o</a:t>
              </a:r>
            </a:p>
          </p:txBody>
        </p:sp>
      </p:grpSp>
      <p:sp>
        <p:nvSpPr>
          <p:cNvPr id="78" name="TextBox 77">
            <a:extLst>
              <a:ext uri="{FF2B5EF4-FFF2-40B4-BE49-F238E27FC236}">
                <a16:creationId xmlns:a16="http://schemas.microsoft.com/office/drawing/2014/main" id="{9358FED2-EB4E-4E09-9BAF-E383B5A198CE}"/>
              </a:ext>
            </a:extLst>
          </p:cNvPr>
          <p:cNvSpPr txBox="1"/>
          <p:nvPr/>
        </p:nvSpPr>
        <p:spPr>
          <a:xfrm>
            <a:off x="31630" y="1854516"/>
            <a:ext cx="11339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Calibri" pitchFamily="34" charset="0"/>
                <a:cs typeface="Calibri" pitchFamily="34" charset="0"/>
              </a:rPr>
              <a:t>Growing microorganisms in aqueous suspension to produce </a:t>
            </a:r>
            <a:r>
              <a:rPr lang="en-GB" dirty="0" err="1">
                <a:latin typeface="Calibri" pitchFamily="34" charset="0"/>
                <a:cs typeface="Calibri" pitchFamily="34" charset="0"/>
              </a:rPr>
              <a:t>hydrophobes</a:t>
            </a:r>
            <a:r>
              <a:rPr lang="en-GB" dirty="0">
                <a:latin typeface="Calibri" pitchFamily="34" charset="0"/>
                <a:cs typeface="Calibri" pitchFamily="34" charset="0"/>
              </a:rPr>
              <a:t>, hydrophiles or complete surfactants </a:t>
            </a: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E3554440-27F7-492F-98E8-B08044B870E4}"/>
              </a:ext>
            </a:extLst>
          </p:cNvPr>
          <p:cNvGrpSpPr/>
          <p:nvPr/>
        </p:nvGrpSpPr>
        <p:grpSpPr>
          <a:xfrm>
            <a:off x="5009559" y="2467861"/>
            <a:ext cx="2539163" cy="3787538"/>
            <a:chOff x="6315754" y="1748097"/>
            <a:chExt cx="2111400" cy="3230713"/>
          </a:xfrm>
        </p:grpSpPr>
        <p:pic>
          <p:nvPicPr>
            <p:cNvPr id="80" name="Picture 79">
              <a:extLst>
                <a:ext uri="{FF2B5EF4-FFF2-40B4-BE49-F238E27FC236}">
                  <a16:creationId xmlns:a16="http://schemas.microsoft.com/office/drawing/2014/main" id="{26B681A0-D399-4AC7-9EE0-579506483D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47504" y="1748097"/>
              <a:ext cx="2079650" cy="3185083"/>
            </a:xfrm>
            <a:prstGeom prst="rect">
              <a:avLst/>
            </a:prstGeom>
          </p:spPr>
        </p:pic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149874E5-7BC2-426D-ABAB-D49A770CEA2F}"/>
                </a:ext>
              </a:extLst>
            </p:cNvPr>
            <p:cNvSpPr txBox="1"/>
            <p:nvPr/>
          </p:nvSpPr>
          <p:spPr>
            <a:xfrm>
              <a:off x="6315754" y="4701811"/>
              <a:ext cx="128587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 err="1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Universiteit</a:t>
              </a:r>
              <a:r>
                <a:rPr lang="en-GB" sz="1200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 Gent</a:t>
              </a:r>
            </a:p>
          </p:txBody>
        </p:sp>
      </p:grpSp>
      <p:sp>
        <p:nvSpPr>
          <p:cNvPr id="82" name="TextBox 81">
            <a:extLst>
              <a:ext uri="{FF2B5EF4-FFF2-40B4-BE49-F238E27FC236}">
                <a16:creationId xmlns:a16="http://schemas.microsoft.com/office/drawing/2014/main" id="{DDA1C2F6-ACEC-474B-82BB-440C50D82120}"/>
              </a:ext>
            </a:extLst>
          </p:cNvPr>
          <p:cNvSpPr txBox="1"/>
          <p:nvPr/>
        </p:nvSpPr>
        <p:spPr>
          <a:xfrm>
            <a:off x="31630" y="1188417"/>
            <a:ext cx="108152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i="1" dirty="0">
                <a:solidFill>
                  <a:schemeClr val="accent1">
                    <a:lumMod val="75000"/>
                  </a:schemeClr>
                </a:solidFill>
              </a:rPr>
              <a:t>Fermentation - Manufacture of Ingredients Using Biotechnology: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84DA5A8-1F3E-4E63-968E-8D4E5EA63289}"/>
              </a:ext>
            </a:extLst>
          </p:cNvPr>
          <p:cNvSpPr txBox="1"/>
          <p:nvPr/>
        </p:nvSpPr>
        <p:spPr>
          <a:xfrm>
            <a:off x="8074128" y="2510734"/>
            <a:ext cx="2608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Yields tend to be poor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9AD8FDCD-E12A-48FD-B247-63178857D382}"/>
              </a:ext>
            </a:extLst>
          </p:cNvPr>
          <p:cNvSpPr txBox="1"/>
          <p:nvPr/>
        </p:nvSpPr>
        <p:spPr>
          <a:xfrm>
            <a:off x="8084885" y="3173491"/>
            <a:ext cx="37869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Yields can be increased by Genetic Modification but not acceptable to many “green” consumers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0B9C14B5-815E-44AE-9D79-652BF0C7E4FB}"/>
              </a:ext>
            </a:extLst>
          </p:cNvPr>
          <p:cNvSpPr txBox="1"/>
          <p:nvPr/>
        </p:nvSpPr>
        <p:spPr>
          <a:xfrm>
            <a:off x="8102319" y="4742030"/>
            <a:ext cx="3380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Fermentation: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8FF4452B-44AD-4728-89E8-CAAC72D52A40}"/>
              </a:ext>
            </a:extLst>
          </p:cNvPr>
          <p:cNvSpPr txBox="1"/>
          <p:nvPr/>
        </p:nvSpPr>
        <p:spPr>
          <a:xfrm>
            <a:off x="8093329" y="5866549"/>
            <a:ext cx="3954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Recent introduction of </a:t>
            </a:r>
            <a:r>
              <a:rPr lang="en-GB" dirty="0" err="1"/>
              <a:t>Sophorolipids</a:t>
            </a:r>
            <a:endParaRPr lang="en-GB" dirty="0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77BFC22C-D026-417B-AB4E-39EA4FED85BA}"/>
              </a:ext>
            </a:extLst>
          </p:cNvPr>
          <p:cNvSpPr txBox="1"/>
          <p:nvPr/>
        </p:nvSpPr>
        <p:spPr>
          <a:xfrm>
            <a:off x="8076009" y="5080495"/>
            <a:ext cx="3717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Manufacture of “Platform Chemicals”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1AAA8C20-DF6A-4222-BA39-5184636E4F9B}"/>
              </a:ext>
            </a:extLst>
          </p:cNvPr>
          <p:cNvSpPr txBox="1"/>
          <p:nvPr/>
        </p:nvSpPr>
        <p:spPr>
          <a:xfrm>
            <a:off x="8102319" y="5465468"/>
            <a:ext cx="3945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Enzymes </a:t>
            </a:r>
            <a:r>
              <a:rPr lang="en-GB" sz="1600" i="1" dirty="0"/>
              <a:t>(High value complex molecules)</a:t>
            </a:r>
          </a:p>
        </p:txBody>
      </p:sp>
    </p:spTree>
    <p:extLst>
      <p:ext uri="{BB962C8B-B14F-4D97-AF65-F5344CB8AC3E}">
        <p14:creationId xmlns:p14="http://schemas.microsoft.com/office/powerpoint/2010/main" val="2881075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8" grpId="0"/>
      <p:bldP spid="3" grpId="0"/>
      <p:bldP spid="83" grpId="0"/>
      <p:bldP spid="84" grpId="0"/>
      <p:bldP spid="85" grpId="0"/>
      <p:bldP spid="86" grpId="0"/>
      <p:bldP spid="8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D666082-F392-4B30-8AD5-53F7C6C694D2}"/>
              </a:ext>
            </a:extLst>
          </p:cNvPr>
          <p:cNvCxnSpPr/>
          <p:nvPr/>
        </p:nvCxnSpPr>
        <p:spPr>
          <a:xfrm>
            <a:off x="0" y="1111662"/>
            <a:ext cx="12192000" cy="5872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1">
            <a:extLst>
              <a:ext uri="{FF2B5EF4-FFF2-40B4-BE49-F238E27FC236}">
                <a16:creationId xmlns:a16="http://schemas.microsoft.com/office/drawing/2014/main" id="{6777A373-81D7-4F64-B5A5-59BC5560E0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3280" y="307836"/>
            <a:ext cx="3141272" cy="643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2996941-500E-4CF7-A446-346145FF5ACC}"/>
              </a:ext>
            </a:extLst>
          </p:cNvPr>
          <p:cNvSpPr txBox="1"/>
          <p:nvPr/>
        </p:nvSpPr>
        <p:spPr>
          <a:xfrm>
            <a:off x="87404" y="1195218"/>
            <a:ext cx="20858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i="1" dirty="0">
                <a:solidFill>
                  <a:schemeClr val="accent1">
                    <a:lumMod val="75000"/>
                  </a:schemeClr>
                </a:solidFill>
              </a:rPr>
              <a:t>Conclusion: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8F80AC6-FFD8-492B-82DF-6398FFD00EB8}"/>
              </a:ext>
            </a:extLst>
          </p:cNvPr>
          <p:cNvSpPr txBox="1"/>
          <p:nvPr/>
        </p:nvSpPr>
        <p:spPr>
          <a:xfrm>
            <a:off x="508432" y="1804826"/>
            <a:ext cx="115724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We have completed our review of ingredients used in domestic washing – what can we learn from each other?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F87DD62-944C-46EF-A6AA-968AA126CBF5}"/>
              </a:ext>
            </a:extLst>
          </p:cNvPr>
          <p:cNvSpPr txBox="1"/>
          <p:nvPr/>
        </p:nvSpPr>
        <p:spPr>
          <a:xfrm>
            <a:off x="182880" y="2623933"/>
            <a:ext cx="2646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I&amp;I from Domestic: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D7A78B9-AEB3-4538-8F3C-F2020F6562C0}"/>
              </a:ext>
            </a:extLst>
          </p:cNvPr>
          <p:cNvSpPr txBox="1"/>
          <p:nvPr/>
        </p:nvSpPr>
        <p:spPr>
          <a:xfrm>
            <a:off x="659038" y="3104486"/>
            <a:ext cx="7398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Be aware of environmental drives that could impact the industry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5069FB4-D31D-427E-B75E-9B633D511CCC}"/>
              </a:ext>
            </a:extLst>
          </p:cNvPr>
          <p:cNvSpPr txBox="1"/>
          <p:nvPr/>
        </p:nvSpPr>
        <p:spPr>
          <a:xfrm>
            <a:off x="182880" y="4204091"/>
            <a:ext cx="2646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Domestic from I&amp;I: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7B3E28-7B47-4E36-9919-2C47F97EC12E}"/>
              </a:ext>
            </a:extLst>
          </p:cNvPr>
          <p:cNvSpPr txBox="1"/>
          <p:nvPr/>
        </p:nvSpPr>
        <p:spPr>
          <a:xfrm>
            <a:off x="329519" y="4646616"/>
            <a:ext cx="11532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Many large industrial washers have a degree of monitoring and control that could be applied to domestic SMART washers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AE838E9-7BCE-48A9-81BC-3ED45536692E}"/>
              </a:ext>
            </a:extLst>
          </p:cNvPr>
          <p:cNvSpPr txBox="1"/>
          <p:nvPr/>
        </p:nvSpPr>
        <p:spPr>
          <a:xfrm>
            <a:off x="1506069" y="5015948"/>
            <a:ext cx="7398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Metering in of ingredients as required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AB0F0AA-E0E3-4434-B002-919F569BFCF9}"/>
              </a:ext>
            </a:extLst>
          </p:cNvPr>
          <p:cNvSpPr txBox="1"/>
          <p:nvPr/>
        </p:nvSpPr>
        <p:spPr>
          <a:xfrm>
            <a:off x="1506068" y="5387499"/>
            <a:ext cx="7398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Adjusting agitation to suit textiles being washed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579005B-A461-477D-AA66-D5C17B17DF82}"/>
              </a:ext>
            </a:extLst>
          </p:cNvPr>
          <p:cNvSpPr txBox="1"/>
          <p:nvPr/>
        </p:nvSpPr>
        <p:spPr>
          <a:xfrm>
            <a:off x="1506068" y="5776999"/>
            <a:ext cx="43030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Optimising rinsing to minimise water use</a:t>
            </a:r>
          </a:p>
        </p:txBody>
      </p:sp>
    </p:spTree>
    <p:extLst>
      <p:ext uri="{BB962C8B-B14F-4D97-AF65-F5344CB8AC3E}">
        <p14:creationId xmlns:p14="http://schemas.microsoft.com/office/powerpoint/2010/main" val="2295777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  <p:bldP spid="10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86645B98-C429-4F08-B970-CB9A1F2219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08038" y="5818"/>
            <a:ext cx="3778559" cy="806157"/>
          </a:xfrm>
        </p:spPr>
        <p:txBody>
          <a:bodyPr>
            <a:normAutofit/>
          </a:bodyPr>
          <a:lstStyle/>
          <a:p>
            <a:r>
              <a:rPr lang="en-GB" sz="3600" i="1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Market Reports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72E8E87C-0D99-4BC6-99F3-521D8A4E2585}"/>
              </a:ext>
            </a:extLst>
          </p:cNvPr>
          <p:cNvSpPr txBox="1">
            <a:spLocks/>
          </p:cNvSpPr>
          <p:nvPr/>
        </p:nvSpPr>
        <p:spPr>
          <a:xfrm>
            <a:off x="629171" y="2030432"/>
            <a:ext cx="10936295" cy="48275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Quantitative analysis of the future world market for </a:t>
            </a:r>
            <a:r>
              <a:rPr lang="en-GB" sz="1800" b="1" dirty="0">
                <a:solidFill>
                  <a:schemeClr val="tx1"/>
                </a:solidFill>
              </a:rPr>
              <a:t>Industrial and Institutional cleaning product markets</a:t>
            </a:r>
            <a:r>
              <a:rPr lang="en-GB" sz="1800" dirty="0">
                <a:solidFill>
                  <a:schemeClr val="tx1"/>
                </a:solidFill>
              </a:rPr>
              <a:t> </a:t>
            </a:r>
            <a:r>
              <a:rPr lang="en-US" sz="1800" dirty="0">
                <a:solidFill>
                  <a:schemeClr val="tx1"/>
                </a:solidFill>
              </a:rPr>
              <a:t>across  the 5 years to 2021 with assessment of key business and technology trends</a:t>
            </a:r>
            <a:br>
              <a:rPr lang="en-US" sz="1800" dirty="0"/>
            </a:br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 Market data forecasts for 2016-2021 segmented by raw material, product type, end-use application, </a:t>
            </a:r>
            <a:br>
              <a:rPr lang="en-US" sz="1800" dirty="0">
                <a:solidFill>
                  <a:schemeClr val="tx1"/>
                </a:solidFill>
              </a:rPr>
            </a:br>
            <a:r>
              <a:rPr lang="en-US" sz="1800" dirty="0">
                <a:solidFill>
                  <a:schemeClr val="tx1"/>
                </a:solidFill>
              </a:rPr>
              <a:t> regional geographic and kay national markets </a:t>
            </a:r>
            <a:br>
              <a:rPr lang="en-US" sz="1800" dirty="0"/>
            </a:br>
            <a:r>
              <a:rPr lang="en-US" sz="1800" dirty="0"/>
              <a:t>          </a:t>
            </a:r>
            <a:br>
              <a:rPr lang="en-US" sz="1800" dirty="0"/>
            </a:br>
            <a:r>
              <a:rPr lang="en-US" sz="1800" dirty="0"/>
              <a:t>                             </a:t>
            </a:r>
            <a:r>
              <a:rPr lang="en-GB" sz="1800" b="1" dirty="0">
                <a:hlinkClick r:id="rId2"/>
              </a:rPr>
              <a:t>Find out more about the I&amp;I Cleaning Report here</a:t>
            </a:r>
            <a:br>
              <a:rPr lang="en-GB" sz="1800" b="1" dirty="0"/>
            </a:br>
            <a:endParaRPr lang="en-GB" sz="1800" b="1" dirty="0"/>
          </a:p>
          <a:p>
            <a:pPr marL="285750" indent="-285750"/>
            <a:endParaRPr lang="en-US" sz="1800" dirty="0">
              <a:solidFill>
                <a:schemeClr val="accent5">
                  <a:lumMod val="50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GB" sz="1800" b="1" dirty="0">
                <a:solidFill>
                  <a:schemeClr val="accent5">
                    <a:lumMod val="50000"/>
                  </a:schemeClr>
                </a:solidFill>
              </a:rPr>
              <a:t>ISSA UK/IE Member Networking &amp; Education Event</a:t>
            </a:r>
            <a:r>
              <a:rPr lang="en-GB" sz="1800" b="1" dirty="0"/>
              <a:t> </a:t>
            </a:r>
            <a:r>
              <a:rPr lang="en-US" sz="1800" dirty="0">
                <a:solidFill>
                  <a:schemeClr val="tx1"/>
                </a:solidFill>
              </a:rPr>
              <a:t>delegates can save </a:t>
            </a:r>
            <a:br>
              <a:rPr lang="en-US" sz="1800" dirty="0">
                <a:solidFill>
                  <a:schemeClr val="tx1"/>
                </a:solidFill>
              </a:rPr>
            </a:br>
            <a:r>
              <a:rPr lang="en-US" sz="1800" dirty="0">
                <a:solidFill>
                  <a:schemeClr val="tx1"/>
                </a:solidFill>
              </a:rPr>
              <a:t>10% on purchase price made by 19 September, 2017- please quote ISSA17</a:t>
            </a:r>
            <a:br>
              <a:rPr lang="en-US" sz="1800" dirty="0"/>
            </a:b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Brochures providing more information available today.</a:t>
            </a:r>
            <a:br>
              <a:rPr lang="en-US" sz="1800" dirty="0"/>
            </a:b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 For more information, contact Smithers Apex:</a:t>
            </a:r>
          </a:p>
          <a:p>
            <a:pPr marL="669600" lvl="1">
              <a:buFont typeface="Courier New" panose="02070309020205020404" pitchFamily="49" charset="0"/>
              <a:buChar char="o"/>
            </a:pPr>
            <a:r>
              <a:rPr lang="en-US" sz="1600" dirty="0"/>
              <a:t>   Steve </a:t>
            </a:r>
            <a:r>
              <a:rPr lang="en-US" sz="1600" dirty="0" err="1"/>
              <a:t>Frier</a:t>
            </a:r>
            <a:r>
              <a:rPr lang="en-US" sz="1600" dirty="0"/>
              <a:t>  +44 (0) 1372 802006 </a:t>
            </a:r>
            <a:br>
              <a:rPr lang="en-US" sz="1600" dirty="0"/>
            </a:br>
            <a:r>
              <a:rPr lang="en-US" sz="1600" dirty="0"/>
              <a:t>      or </a:t>
            </a:r>
            <a:r>
              <a:rPr lang="en-US" sz="1600" dirty="0">
                <a:hlinkClick r:id="rId3"/>
              </a:rPr>
              <a:t>sfrier@smithers.com</a:t>
            </a:r>
            <a:br>
              <a:rPr lang="en-US" sz="1600" dirty="0"/>
            </a:br>
            <a:endParaRPr lang="en-US" sz="1600" dirty="0"/>
          </a:p>
          <a:p>
            <a:pPr marL="669600" lvl="1">
              <a:buFont typeface="Courier New" panose="02070309020205020404" pitchFamily="49" charset="0"/>
              <a:buChar char="o"/>
            </a:pPr>
            <a:r>
              <a:rPr lang="en-US" sz="1600" dirty="0"/>
              <a:t>    Or see </a:t>
            </a:r>
            <a:r>
              <a:rPr lang="en-US" sz="1600" dirty="0">
                <a:hlinkClick r:id="rId4"/>
              </a:rPr>
              <a:t>http://www.smithersapex.com/</a:t>
            </a:r>
            <a:r>
              <a:rPr lang="en-US" sz="1600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/>
          </a:p>
          <a:p>
            <a:endParaRPr lang="en-GB" sz="1800" dirty="0"/>
          </a:p>
        </p:txBody>
      </p:sp>
      <p:pic>
        <p:nvPicPr>
          <p:cNvPr id="6" name="Picture 2" descr="http://www.smithersapex.com/app_/responsive/SmithersApex/media/Market-Reports-Listing-Images/piraApexGenericCover.jpg?w=240">
            <a:extLst>
              <a:ext uri="{FF2B5EF4-FFF2-40B4-BE49-F238E27FC236}">
                <a16:creationId xmlns:a16="http://schemas.microsoft.com/office/drawing/2014/main" id="{AD7987BF-6649-4C28-8B46-FA426BAEBC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3549" y="2966286"/>
            <a:ext cx="2286000" cy="310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">
            <a:extLst>
              <a:ext uri="{FF2B5EF4-FFF2-40B4-BE49-F238E27FC236}">
                <a16:creationId xmlns:a16="http://schemas.microsoft.com/office/drawing/2014/main" id="{68FE9B79-525B-4522-BF6A-E993238406E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8113" y="226737"/>
            <a:ext cx="3141272" cy="643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59388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D666082-F392-4B30-8AD5-53F7C6C694D2}"/>
              </a:ext>
            </a:extLst>
          </p:cNvPr>
          <p:cNvCxnSpPr/>
          <p:nvPr/>
        </p:nvCxnSpPr>
        <p:spPr>
          <a:xfrm>
            <a:off x="0" y="1111662"/>
            <a:ext cx="12192000" cy="5872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1">
            <a:extLst>
              <a:ext uri="{FF2B5EF4-FFF2-40B4-BE49-F238E27FC236}">
                <a16:creationId xmlns:a16="http://schemas.microsoft.com/office/drawing/2014/main" id="{6777A373-81D7-4F64-B5A5-59BC5560E0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3280" y="307836"/>
            <a:ext cx="3141272" cy="643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7AD0DCC-0A1C-4DE2-9CE0-3A0F7A67E3F6}"/>
              </a:ext>
            </a:extLst>
          </p:cNvPr>
          <p:cNvSpPr txBox="1"/>
          <p:nvPr/>
        </p:nvSpPr>
        <p:spPr>
          <a:xfrm>
            <a:off x="232256" y="1425268"/>
            <a:ext cx="14874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The Author: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81B12A7-57F7-4575-A559-D877B991D161}"/>
              </a:ext>
            </a:extLst>
          </p:cNvPr>
          <p:cNvSpPr txBox="1"/>
          <p:nvPr/>
        </p:nvSpPr>
        <p:spPr>
          <a:xfrm>
            <a:off x="1149290" y="1886945"/>
            <a:ext cx="8649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Worked for many years in the UK Chemical Industry (ICI, AstraZeneca)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8CEE572-7DE9-4444-915E-10630D45BECC}"/>
              </a:ext>
            </a:extLst>
          </p:cNvPr>
          <p:cNvSpPr txBox="1"/>
          <p:nvPr/>
        </p:nvSpPr>
        <p:spPr>
          <a:xfrm>
            <a:off x="1149290" y="2364443"/>
            <a:ext cx="9420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Since 2000 worked as an independent technical consultant to the worldwide chemical industry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57FB017-AC1B-48F5-A991-594BC033F6D3}"/>
              </a:ext>
            </a:extLst>
          </p:cNvPr>
          <p:cNvSpPr txBox="1"/>
          <p:nvPr/>
        </p:nvSpPr>
        <p:spPr>
          <a:xfrm>
            <a:off x="1149290" y="2983365"/>
            <a:ext cx="9697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Expertise is in surface/colloid chemistry, surfactants, formulations and polymers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D1BE176-F880-4187-B70E-5426EB808116}"/>
              </a:ext>
            </a:extLst>
          </p:cNvPr>
          <p:cNvSpPr txBox="1"/>
          <p:nvPr/>
        </p:nvSpPr>
        <p:spPr>
          <a:xfrm>
            <a:off x="2348916" y="3518533"/>
            <a:ext cx="92027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- Process and product  improvement, product development, product manufacture, techno-   commercial studies and training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50F36C4-1EC0-4362-873A-6F355753ED3D}"/>
              </a:ext>
            </a:extLst>
          </p:cNvPr>
          <p:cNvSpPr txBox="1"/>
          <p:nvPr/>
        </p:nvSpPr>
        <p:spPr>
          <a:xfrm>
            <a:off x="2348916" y="4306925"/>
            <a:ext cx="8649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- Have worked closely with companies operating in the domestic cleaning sector (less experience of I&amp;I Sector)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405B7CA-1D28-4B8D-A6D4-969B7B64ECA1}"/>
              </a:ext>
            </a:extLst>
          </p:cNvPr>
          <p:cNvSpPr txBox="1"/>
          <p:nvPr/>
        </p:nvSpPr>
        <p:spPr>
          <a:xfrm>
            <a:off x="1010870" y="5377679"/>
            <a:ext cx="9697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/>
              <a:t>Have worked for a number of years alongside Smithers Apex on their sector reports and was asked to present this paper on their behalf to your Meeting</a:t>
            </a:r>
          </a:p>
        </p:txBody>
      </p:sp>
    </p:spTree>
    <p:extLst>
      <p:ext uri="{BB962C8B-B14F-4D97-AF65-F5344CB8AC3E}">
        <p14:creationId xmlns:p14="http://schemas.microsoft.com/office/powerpoint/2010/main" val="3530138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2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D666082-F392-4B30-8AD5-53F7C6C694D2}"/>
              </a:ext>
            </a:extLst>
          </p:cNvPr>
          <p:cNvCxnSpPr/>
          <p:nvPr/>
        </p:nvCxnSpPr>
        <p:spPr>
          <a:xfrm>
            <a:off x="0" y="1111662"/>
            <a:ext cx="12192000" cy="5872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1">
            <a:extLst>
              <a:ext uri="{FF2B5EF4-FFF2-40B4-BE49-F238E27FC236}">
                <a16:creationId xmlns:a16="http://schemas.microsoft.com/office/drawing/2014/main" id="{6777A373-81D7-4F64-B5A5-59BC5560E0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3280" y="307836"/>
            <a:ext cx="3141272" cy="643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6EADACD5-1D86-4588-AE5C-A465BD7AB41B}"/>
              </a:ext>
            </a:extLst>
          </p:cNvPr>
          <p:cNvGrpSpPr/>
          <p:nvPr/>
        </p:nvGrpSpPr>
        <p:grpSpPr>
          <a:xfrm>
            <a:off x="6753137" y="1320332"/>
            <a:ext cx="4879891" cy="3199512"/>
            <a:chOff x="6753137" y="1320332"/>
            <a:chExt cx="4879891" cy="3199512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94E627E-C9E2-4399-9D4B-3E17B3A53F1C}"/>
                </a:ext>
              </a:extLst>
            </p:cNvPr>
            <p:cNvSpPr txBox="1"/>
            <p:nvPr/>
          </p:nvSpPr>
          <p:spPr>
            <a:xfrm>
              <a:off x="10188697" y="4063065"/>
              <a:ext cx="14443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/>
                <a:t>Data: Smithers Apex</a:t>
              </a:r>
            </a:p>
          </p:txBody>
        </p:sp>
        <p:graphicFrame>
          <p:nvGraphicFramePr>
            <p:cNvPr id="11" name="Chart 10">
              <a:extLst>
                <a:ext uri="{FF2B5EF4-FFF2-40B4-BE49-F238E27FC236}">
                  <a16:creationId xmlns:a16="http://schemas.microsoft.com/office/drawing/2014/main" id="{1710A736-0E37-4E21-A7DF-71049889842A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4244761828"/>
                </p:ext>
              </p:extLst>
            </p:nvPr>
          </p:nvGraphicFramePr>
          <p:xfrm>
            <a:off x="6753137" y="1320332"/>
            <a:ext cx="4309892" cy="319951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E478DC2B-ECB5-4AA3-BFD8-9E8AE6DF0AC7}"/>
              </a:ext>
            </a:extLst>
          </p:cNvPr>
          <p:cNvSpPr txBox="1"/>
          <p:nvPr/>
        </p:nvSpPr>
        <p:spPr>
          <a:xfrm>
            <a:off x="60283" y="1180946"/>
            <a:ext cx="24041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i="1" dirty="0">
                <a:solidFill>
                  <a:schemeClr val="accent1">
                    <a:lumMod val="75000"/>
                  </a:schemeClr>
                </a:solidFill>
              </a:rPr>
              <a:t>Market Data: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0E3F56F-5183-4415-971A-AC0B8344BDE5}"/>
              </a:ext>
            </a:extLst>
          </p:cNvPr>
          <p:cNvSpPr txBox="1"/>
          <p:nvPr/>
        </p:nvSpPr>
        <p:spPr>
          <a:xfrm>
            <a:off x="592200" y="5439844"/>
            <a:ext cx="53052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Sector predict to continue to grow at ~3% per year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err="1"/>
              <a:t>Approx</a:t>
            </a:r>
            <a:r>
              <a:rPr lang="en-GB" dirty="0"/>
              <a:t>  25% of Domestic Cleaning Market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4E7A469-91BD-49DC-AF70-341EC0AA28D9}"/>
              </a:ext>
            </a:extLst>
          </p:cNvPr>
          <p:cNvSpPr txBox="1"/>
          <p:nvPr/>
        </p:nvSpPr>
        <p:spPr>
          <a:xfrm>
            <a:off x="6423919" y="4943913"/>
            <a:ext cx="5631232" cy="120032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Cleaning Technologies: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GB" dirty="0"/>
              <a:t>Surface Cleaning </a:t>
            </a:r>
            <a:r>
              <a:rPr lang="en-GB" sz="1400" i="1" dirty="0"/>
              <a:t>(Floors, windows, walls, furniture, etc)</a:t>
            </a:r>
            <a:endParaRPr lang="en-GB" dirty="0"/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GB" dirty="0"/>
              <a:t>Disinfection </a:t>
            </a:r>
            <a:r>
              <a:rPr lang="en-GB" sz="1400" i="1" dirty="0"/>
              <a:t>(Hospitals, health centres, food, wash rooms )</a:t>
            </a:r>
            <a:endParaRPr lang="en-GB" dirty="0"/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GB" dirty="0"/>
              <a:t>Laundry/Dishes  </a:t>
            </a:r>
            <a:r>
              <a:rPr lang="en-GB" sz="1400" i="1" dirty="0"/>
              <a:t>(Textiles, dishes and cutlery)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97EFC97-000D-4246-90D8-2DD3DF429F64}"/>
              </a:ext>
            </a:extLst>
          </p:cNvPr>
          <p:cNvGrpSpPr/>
          <p:nvPr/>
        </p:nvGrpSpPr>
        <p:grpSpPr>
          <a:xfrm>
            <a:off x="476748" y="1776282"/>
            <a:ext cx="5285541" cy="3167631"/>
            <a:chOff x="476748" y="1776282"/>
            <a:chExt cx="5285541" cy="316763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A8DBD62E-334A-47D0-9EDD-B818752319C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6748" y="1776282"/>
              <a:ext cx="5285541" cy="3167631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BA197C8-EB13-497A-9814-1CC00521E4F2}"/>
                </a:ext>
              </a:extLst>
            </p:cNvPr>
            <p:cNvSpPr txBox="1"/>
            <p:nvPr/>
          </p:nvSpPr>
          <p:spPr>
            <a:xfrm>
              <a:off x="3968552" y="4063065"/>
              <a:ext cx="144433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/>
                <a:t>Data: Smithers Apex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60621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D666082-F392-4B30-8AD5-53F7C6C694D2}"/>
              </a:ext>
            </a:extLst>
          </p:cNvPr>
          <p:cNvCxnSpPr/>
          <p:nvPr/>
        </p:nvCxnSpPr>
        <p:spPr>
          <a:xfrm>
            <a:off x="0" y="1111662"/>
            <a:ext cx="12192000" cy="5872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1">
            <a:extLst>
              <a:ext uri="{FF2B5EF4-FFF2-40B4-BE49-F238E27FC236}">
                <a16:creationId xmlns:a16="http://schemas.microsoft.com/office/drawing/2014/main" id="{6777A373-81D7-4F64-B5A5-59BC5560E0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3280" y="307836"/>
            <a:ext cx="3141272" cy="643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C638655-EA70-43DE-8104-DBA61603D016}"/>
              </a:ext>
            </a:extLst>
          </p:cNvPr>
          <p:cNvSpPr txBox="1"/>
          <p:nvPr/>
        </p:nvSpPr>
        <p:spPr>
          <a:xfrm>
            <a:off x="857118" y="1729348"/>
            <a:ext cx="2739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Use of aqueous solution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A458F74-E823-49D0-9C6F-AFCF841CB89A}"/>
              </a:ext>
            </a:extLst>
          </p:cNvPr>
          <p:cNvSpPr txBox="1"/>
          <p:nvPr/>
        </p:nvSpPr>
        <p:spPr>
          <a:xfrm>
            <a:off x="857118" y="2116835"/>
            <a:ext cx="3457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Wetting of surface   </a:t>
            </a:r>
            <a:r>
              <a:rPr lang="en-GB" sz="1600" i="1" dirty="0"/>
              <a:t>- Surfactants </a:t>
            </a:r>
            <a:endParaRPr lang="en-GB" sz="16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55E130A-7F7A-4651-97EF-0F20DEDF32EE}"/>
              </a:ext>
            </a:extLst>
          </p:cNvPr>
          <p:cNvSpPr txBox="1"/>
          <p:nvPr/>
        </p:nvSpPr>
        <p:spPr>
          <a:xfrm>
            <a:off x="857118" y="2476354"/>
            <a:ext cx="69981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Release of dirt from surface    </a:t>
            </a:r>
            <a:r>
              <a:rPr lang="en-GB" sz="1600" i="1" dirty="0"/>
              <a:t>- Surfactants and other ingredients, agitation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4FCFC96-AC75-4914-B362-ED15733182A5}"/>
              </a:ext>
            </a:extLst>
          </p:cNvPr>
          <p:cNvSpPr txBox="1"/>
          <p:nvPr/>
        </p:nvSpPr>
        <p:spPr>
          <a:xfrm>
            <a:off x="857118" y="2862560"/>
            <a:ext cx="34081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Dispersing dirt in wash solution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1CC0315-A489-4093-9E27-216CC819629E}"/>
              </a:ext>
            </a:extLst>
          </p:cNvPr>
          <p:cNvSpPr txBox="1"/>
          <p:nvPr/>
        </p:nvSpPr>
        <p:spPr>
          <a:xfrm>
            <a:off x="835912" y="3297320"/>
            <a:ext cx="57640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Removing and dispersing of contaminated wash solution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3ECCEC8-E47C-45E6-B893-F5706794B379}"/>
              </a:ext>
            </a:extLst>
          </p:cNvPr>
          <p:cNvSpPr txBox="1"/>
          <p:nvPr/>
        </p:nvSpPr>
        <p:spPr>
          <a:xfrm>
            <a:off x="253868" y="5303598"/>
            <a:ext cx="7895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Disinfection:</a:t>
            </a:r>
            <a:r>
              <a:rPr lang="en-GB" dirty="0"/>
              <a:t>   Involves the use of chemicals which kill microorganisms (biocides)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EA3058D-1309-4E31-B2A5-8320E0DAD481}"/>
              </a:ext>
            </a:extLst>
          </p:cNvPr>
          <p:cNvSpPr txBox="1"/>
          <p:nvPr/>
        </p:nvSpPr>
        <p:spPr>
          <a:xfrm>
            <a:off x="213385" y="3937696"/>
            <a:ext cx="547079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Laundry:     </a:t>
            </a:r>
            <a:r>
              <a:rPr lang="en-GB" dirty="0"/>
              <a:t>Cleaning textiles</a:t>
            </a:r>
          </a:p>
          <a:p>
            <a:r>
              <a:rPr lang="en-GB" dirty="0"/>
              <a:t>                     Carried out at high temperatures (&gt;ambient)</a:t>
            </a:r>
          </a:p>
          <a:p>
            <a:r>
              <a:rPr lang="en-GB" dirty="0"/>
              <a:t>                     Cleaned textiles require drying                    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A068F85-E191-4142-A3C7-42A5644AC67C}"/>
              </a:ext>
            </a:extLst>
          </p:cNvPr>
          <p:cNvSpPr txBox="1"/>
          <p:nvPr/>
        </p:nvSpPr>
        <p:spPr>
          <a:xfrm>
            <a:off x="213385" y="1360016"/>
            <a:ext cx="18409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Cleaning Process: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B64CBD4-4B97-42C7-B842-E29EA99B6A5E}"/>
              </a:ext>
            </a:extLst>
          </p:cNvPr>
          <p:cNvSpPr txBox="1"/>
          <p:nvPr/>
        </p:nvSpPr>
        <p:spPr>
          <a:xfrm>
            <a:off x="2947373" y="5957022"/>
            <a:ext cx="7116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i="1" dirty="0"/>
              <a:t>We will review the use of chemicals to achieve these objectives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E035AD9-B535-40C1-9CF3-3685789F2AEB}"/>
              </a:ext>
            </a:extLst>
          </p:cNvPr>
          <p:cNvGrpSpPr/>
          <p:nvPr/>
        </p:nvGrpSpPr>
        <p:grpSpPr>
          <a:xfrm>
            <a:off x="8061820" y="1596255"/>
            <a:ext cx="3505643" cy="2699927"/>
            <a:chOff x="5531027" y="3510983"/>
            <a:chExt cx="2934768" cy="2117171"/>
          </a:xfrm>
        </p:grpSpPr>
        <p:sp>
          <p:nvSpPr>
            <p:cNvPr id="19" name="Rectangle 37">
              <a:extLst>
                <a:ext uri="{FF2B5EF4-FFF2-40B4-BE49-F238E27FC236}">
                  <a16:creationId xmlns:a16="http://schemas.microsoft.com/office/drawing/2014/main" id="{6BE05EED-EECB-4D25-90FA-0EF7CCE79B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31813" y="3510983"/>
              <a:ext cx="2933982" cy="1747765"/>
            </a:xfrm>
            <a:prstGeom prst="rect">
              <a:avLst/>
            </a:prstGeom>
            <a:solidFill>
              <a:srgbClr val="99CCFF">
                <a:alpha val="8000"/>
              </a:srgbClr>
            </a:solidFill>
            <a:ln w="9525">
              <a:solidFill>
                <a:srgbClr val="969696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0" name="Oval 35">
              <a:extLst>
                <a:ext uri="{FF2B5EF4-FFF2-40B4-BE49-F238E27FC236}">
                  <a16:creationId xmlns:a16="http://schemas.microsoft.com/office/drawing/2014/main" id="{F3AB60FA-F618-4D4C-9433-8F3A70715A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49811" y="4732236"/>
              <a:ext cx="528285" cy="552937"/>
            </a:xfrm>
            <a:prstGeom prst="ellipse">
              <a:avLst/>
            </a:prstGeom>
            <a:solidFill>
              <a:srgbClr val="FFCC99"/>
            </a:solidFill>
            <a:ln w="9525">
              <a:solidFill>
                <a:srgbClr val="FFCC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1" name="Rectangle 36">
              <a:extLst>
                <a:ext uri="{FF2B5EF4-FFF2-40B4-BE49-F238E27FC236}">
                  <a16:creationId xmlns:a16="http://schemas.microsoft.com/office/drawing/2014/main" id="{D287AD24-BC2A-4D13-A493-7F3C434BDE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31027" y="5258748"/>
              <a:ext cx="2933981" cy="36940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" name="Text Box 38">
              <a:extLst>
                <a:ext uri="{FF2B5EF4-FFF2-40B4-BE49-F238E27FC236}">
                  <a16:creationId xmlns:a16="http://schemas.microsoft.com/office/drawing/2014/main" id="{D1ECF5AB-C841-4BD8-A7F7-9A3EE36A67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34988" y="5374526"/>
              <a:ext cx="462601" cy="241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GB" sz="1400" dirty="0"/>
                <a:t>Fibre</a:t>
              </a:r>
            </a:p>
          </p:txBody>
        </p:sp>
        <p:sp>
          <p:nvSpPr>
            <p:cNvPr id="23" name="Text Box 39">
              <a:extLst>
                <a:ext uri="{FF2B5EF4-FFF2-40B4-BE49-F238E27FC236}">
                  <a16:creationId xmlns:a16="http://schemas.microsoft.com/office/drawing/2014/main" id="{2418690D-BF22-4AB0-B6DF-4567926EC7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39340" y="3571689"/>
              <a:ext cx="531524" cy="241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GB" sz="1400" dirty="0"/>
                <a:t>Water</a:t>
              </a:r>
            </a:p>
          </p:txBody>
        </p:sp>
        <p:sp>
          <p:nvSpPr>
            <p:cNvPr id="24" name="Oval 41">
              <a:extLst>
                <a:ext uri="{FF2B5EF4-FFF2-40B4-BE49-F238E27FC236}">
                  <a16:creationId xmlns:a16="http://schemas.microsoft.com/office/drawing/2014/main" id="{F51CE9C4-C1C6-4DD4-9FDE-07D1545F03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1505" y="3946407"/>
              <a:ext cx="560058" cy="553412"/>
            </a:xfrm>
            <a:prstGeom prst="ellipse">
              <a:avLst/>
            </a:prstGeom>
            <a:solidFill>
              <a:srgbClr val="FFCC99"/>
            </a:solidFill>
            <a:ln w="9525">
              <a:solidFill>
                <a:srgbClr val="FFCC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E62FE9FF-61C1-4165-965A-E20B49E6D07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723079">
              <a:off x="5861308" y="4751489"/>
              <a:ext cx="506473" cy="97172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A84F1F00-A5E8-4BD3-A2DE-546B9B49E5B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64616">
              <a:off x="6318334" y="5085545"/>
              <a:ext cx="474540" cy="103711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19298B9D-09E2-494B-A537-AE17B516979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04293" y="4196837"/>
              <a:ext cx="474540" cy="103711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27AEFB1A-8016-415B-BDC9-32560492DCD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196562">
              <a:off x="6371900" y="3908239"/>
              <a:ext cx="506473" cy="97172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274DBADB-EF2A-4EF7-8A38-D0C7A7F14A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438210">
              <a:off x="6581752" y="4451234"/>
              <a:ext cx="506473" cy="97172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3971300A-7B1C-4C32-BAEB-93A53D48556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417117">
              <a:off x="6261474" y="4285025"/>
              <a:ext cx="474540" cy="103711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2F123DAA-A278-46EF-AE3C-033E9953BF5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108916">
              <a:off x="6761534" y="4014914"/>
              <a:ext cx="474540" cy="103711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249EA241-2BEA-44E7-895E-AEFD16E74F6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199931">
              <a:off x="6261474" y="4763693"/>
              <a:ext cx="474540" cy="103711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5844E457-8A5B-4766-AFA0-08863AB74E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469247">
              <a:off x="7773819" y="4190254"/>
              <a:ext cx="474540" cy="103711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F4192569-1601-4544-8128-EF1EB12D905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838230">
              <a:off x="5601321" y="4043818"/>
              <a:ext cx="506473" cy="97172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E0171165-7589-4043-805D-787CDB792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8773" y="5000453"/>
              <a:ext cx="331269" cy="310313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D4F04492-C6E2-46EE-9C52-D435422D037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9540" y="5012633"/>
              <a:ext cx="331269" cy="310313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DB3E9728-2622-4253-9591-A949B0793B9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5928" y="5006560"/>
              <a:ext cx="331269" cy="310313"/>
            </a:xfrm>
            <a:prstGeom prst="rect">
              <a:avLst/>
            </a:prstGeom>
          </p:spPr>
        </p:pic>
      </p:grpSp>
      <p:sp>
        <p:nvSpPr>
          <p:cNvPr id="38" name="Text Box 39">
            <a:extLst>
              <a:ext uri="{FF2B5EF4-FFF2-40B4-BE49-F238E27FC236}">
                <a16:creationId xmlns:a16="http://schemas.microsoft.com/office/drawing/2014/main" id="{11851A2E-3A3A-4D7F-BDAF-B2C169B3E1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71568" y="2354391"/>
            <a:ext cx="38664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sz="1400" dirty="0"/>
              <a:t>Oil</a:t>
            </a:r>
          </a:p>
        </p:txBody>
      </p:sp>
      <p:sp>
        <p:nvSpPr>
          <p:cNvPr id="39" name="Text Box 39">
            <a:extLst>
              <a:ext uri="{FF2B5EF4-FFF2-40B4-BE49-F238E27FC236}">
                <a16:creationId xmlns:a16="http://schemas.microsoft.com/office/drawing/2014/main" id="{7A103B41-A8A2-48E6-8B55-1C19F6C90F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11726" y="3345566"/>
            <a:ext cx="38664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sz="1400" dirty="0"/>
              <a:t>Oil</a:t>
            </a:r>
          </a:p>
        </p:txBody>
      </p:sp>
    </p:spTree>
    <p:extLst>
      <p:ext uri="{BB962C8B-B14F-4D97-AF65-F5344CB8AC3E}">
        <p14:creationId xmlns:p14="http://schemas.microsoft.com/office/powerpoint/2010/main" val="384430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3" grpId="0"/>
      <p:bldP spid="38" grpId="0"/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D666082-F392-4B30-8AD5-53F7C6C694D2}"/>
              </a:ext>
            </a:extLst>
          </p:cNvPr>
          <p:cNvCxnSpPr/>
          <p:nvPr/>
        </p:nvCxnSpPr>
        <p:spPr>
          <a:xfrm>
            <a:off x="0" y="1111662"/>
            <a:ext cx="12192000" cy="5872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1">
            <a:extLst>
              <a:ext uri="{FF2B5EF4-FFF2-40B4-BE49-F238E27FC236}">
                <a16:creationId xmlns:a16="http://schemas.microsoft.com/office/drawing/2014/main" id="{6777A373-81D7-4F64-B5A5-59BC5560E0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3280" y="307836"/>
            <a:ext cx="3141272" cy="643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3C6FDAA-D294-4EF3-8FE0-7675CF4A2FDC}"/>
              </a:ext>
            </a:extLst>
          </p:cNvPr>
          <p:cNvSpPr txBox="1"/>
          <p:nvPr/>
        </p:nvSpPr>
        <p:spPr>
          <a:xfrm>
            <a:off x="89051" y="1228542"/>
            <a:ext cx="53355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i="1" dirty="0">
                <a:solidFill>
                  <a:schemeClr val="accent1">
                    <a:lumMod val="75000"/>
                  </a:schemeClr>
                </a:solidFill>
              </a:rPr>
              <a:t>Industrial v Domestic Cleaning: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33C49E-2C01-4841-8A34-B5BFC84FA020}"/>
              </a:ext>
            </a:extLst>
          </p:cNvPr>
          <p:cNvSpPr txBox="1"/>
          <p:nvPr/>
        </p:nvSpPr>
        <p:spPr>
          <a:xfrm>
            <a:off x="2102096" y="4227725"/>
            <a:ext cx="49187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Stronger ingredients, higher </a:t>
            </a:r>
            <a:r>
              <a:rPr lang="en-GB" b="1" dirty="0" err="1"/>
              <a:t>pHs</a:t>
            </a:r>
            <a:r>
              <a:rPr lang="en-GB" b="1" dirty="0"/>
              <a:t>, higher temps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D14E95D-965F-40C7-B909-EBA5B925A163}"/>
              </a:ext>
            </a:extLst>
          </p:cNvPr>
          <p:cNvSpPr txBox="1"/>
          <p:nvPr/>
        </p:nvSpPr>
        <p:spPr>
          <a:xfrm>
            <a:off x="2102096" y="1883216"/>
            <a:ext cx="2884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Use of trained operatives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F76FA9-B95C-479D-B784-362E37292B68}"/>
              </a:ext>
            </a:extLst>
          </p:cNvPr>
          <p:cNvSpPr txBox="1"/>
          <p:nvPr/>
        </p:nvSpPr>
        <p:spPr>
          <a:xfrm>
            <a:off x="2102096" y="2407417"/>
            <a:ext cx="35367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Use of large automatic machines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8B2E987-65D7-475D-B71F-0E620F430F39}"/>
              </a:ext>
            </a:extLst>
          </p:cNvPr>
          <p:cNvSpPr txBox="1"/>
          <p:nvPr/>
        </p:nvSpPr>
        <p:spPr>
          <a:xfrm>
            <a:off x="2102096" y="3617081"/>
            <a:ext cx="84515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Controlled/Safer handling of ingredients, their containment and disposal. Reuse water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22ECA9C-DA2E-4EBD-A1E5-2F65493E4A53}"/>
              </a:ext>
            </a:extLst>
          </p:cNvPr>
          <p:cNvSpPr txBox="1"/>
          <p:nvPr/>
        </p:nvSpPr>
        <p:spPr>
          <a:xfrm>
            <a:off x="2102096" y="4809496"/>
            <a:ext cx="8588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Cleaning carried out to higher standards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0D0A97A-E32D-48E6-8B9F-3B72AFC92EA7}"/>
              </a:ext>
            </a:extLst>
          </p:cNvPr>
          <p:cNvSpPr txBox="1"/>
          <p:nvPr/>
        </p:nvSpPr>
        <p:spPr>
          <a:xfrm>
            <a:off x="2070196" y="5452428"/>
            <a:ext cx="6708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Exemption from some EU Detergent Regulations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AB39B34-A662-4065-A871-64B32BEF1D71}"/>
              </a:ext>
            </a:extLst>
          </p:cNvPr>
          <p:cNvSpPr txBox="1"/>
          <p:nvPr/>
        </p:nvSpPr>
        <p:spPr>
          <a:xfrm>
            <a:off x="3544445" y="2756225"/>
            <a:ext cx="53684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GB" dirty="0"/>
              <a:t>Add components of cleaning ingredients separately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B00F37B-4E80-401E-BB3C-AB781F16641B}"/>
              </a:ext>
            </a:extLst>
          </p:cNvPr>
          <p:cNvSpPr txBox="1"/>
          <p:nvPr/>
        </p:nvSpPr>
        <p:spPr>
          <a:xfrm>
            <a:off x="3544445" y="3120248"/>
            <a:ext cx="53684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GB" dirty="0"/>
              <a:t>Optimisation of agitation</a:t>
            </a:r>
          </a:p>
        </p:txBody>
      </p:sp>
    </p:spTree>
    <p:extLst>
      <p:ext uri="{BB962C8B-B14F-4D97-AF65-F5344CB8AC3E}">
        <p14:creationId xmlns:p14="http://schemas.microsoft.com/office/powerpoint/2010/main" val="3988098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D666082-F392-4B30-8AD5-53F7C6C694D2}"/>
              </a:ext>
            </a:extLst>
          </p:cNvPr>
          <p:cNvCxnSpPr/>
          <p:nvPr/>
        </p:nvCxnSpPr>
        <p:spPr>
          <a:xfrm>
            <a:off x="0" y="1111662"/>
            <a:ext cx="12192000" cy="5872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1">
            <a:extLst>
              <a:ext uri="{FF2B5EF4-FFF2-40B4-BE49-F238E27FC236}">
                <a16:creationId xmlns:a16="http://schemas.microsoft.com/office/drawing/2014/main" id="{6777A373-81D7-4F64-B5A5-59BC5560E0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3280" y="307836"/>
            <a:ext cx="3141272" cy="643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20B6C1E-7DC2-4890-8873-388D56861941}"/>
              </a:ext>
            </a:extLst>
          </p:cNvPr>
          <p:cNvSpPr txBox="1"/>
          <p:nvPr/>
        </p:nvSpPr>
        <p:spPr>
          <a:xfrm>
            <a:off x="523424" y="2643334"/>
            <a:ext cx="1123543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All products must comply with EU Detergent Regulations, EU </a:t>
            </a:r>
            <a:r>
              <a:rPr lang="en-GB" dirty="0" err="1"/>
              <a:t>Regs</a:t>
            </a:r>
            <a:r>
              <a:rPr lang="en-GB" dirty="0"/>
              <a:t> 618/2004 and additions 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GB" sz="1600" i="1" dirty="0"/>
              <a:t>Ingredients must be biodegradable and non toxic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GB" sz="1600" i="1" dirty="0"/>
              <a:t>Publish lists of ingredients and GHS Labelling</a:t>
            </a:r>
            <a:r>
              <a:rPr lang="en-GB" dirty="0"/>
              <a:t>	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3FD7AC8-1B38-48E7-A37D-C3E7B7A7A160}"/>
              </a:ext>
            </a:extLst>
          </p:cNvPr>
          <p:cNvSpPr txBox="1"/>
          <p:nvPr/>
        </p:nvSpPr>
        <p:spPr>
          <a:xfrm>
            <a:off x="41559" y="1111662"/>
            <a:ext cx="20906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i="1" dirty="0">
                <a:solidFill>
                  <a:schemeClr val="accent1">
                    <a:lumMod val="75000"/>
                  </a:schemeClr>
                </a:solidFill>
              </a:rPr>
              <a:t>Legislation: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6BAC7AE-8648-4A42-9A39-33DB5DE71D1B}"/>
              </a:ext>
            </a:extLst>
          </p:cNvPr>
          <p:cNvSpPr txBox="1"/>
          <p:nvPr/>
        </p:nvSpPr>
        <p:spPr>
          <a:xfrm>
            <a:off x="1467688" y="6047026"/>
            <a:ext cx="95806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/>
              <a:t>Thus all cleaning products are environmentally acceptable but no sustainability criteria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E19D76E-0096-4F5A-A6C2-901444054CDF}"/>
              </a:ext>
            </a:extLst>
          </p:cNvPr>
          <p:cNvSpPr txBox="1"/>
          <p:nvPr/>
        </p:nvSpPr>
        <p:spPr>
          <a:xfrm>
            <a:off x="89051" y="1704174"/>
            <a:ext cx="5513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All chemicals sold in Europe must be REACH Registered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24FB010-471D-4D5F-A83B-B2E5355E5212}"/>
              </a:ext>
            </a:extLst>
          </p:cNvPr>
          <p:cNvSpPr txBox="1"/>
          <p:nvPr/>
        </p:nvSpPr>
        <p:spPr>
          <a:xfrm>
            <a:off x="89051" y="2173754"/>
            <a:ext cx="5086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Detergents (Cleaning Products) legislation: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B6F4BBF-7745-49AB-B772-9106662FE8B0}"/>
              </a:ext>
            </a:extLst>
          </p:cNvPr>
          <p:cNvSpPr txBox="1"/>
          <p:nvPr/>
        </p:nvSpPr>
        <p:spPr>
          <a:xfrm>
            <a:off x="115778" y="3617116"/>
            <a:ext cx="2159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Ingredients banned: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A5DEA78-1456-4877-95B0-59A48C144132}"/>
              </a:ext>
            </a:extLst>
          </p:cNvPr>
          <p:cNvSpPr txBox="1"/>
          <p:nvPr/>
        </p:nvSpPr>
        <p:spPr>
          <a:xfrm>
            <a:off x="2845919" y="3636134"/>
            <a:ext cx="43155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GB" sz="1600" dirty="0"/>
              <a:t>Branched alkyl benzene sulfonates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GB" sz="1600" dirty="0"/>
              <a:t>Alkyl phenol ethoxylates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GB" sz="1600" dirty="0"/>
              <a:t>EDTA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GB" sz="1600" dirty="0"/>
              <a:t>Phosphates, limit to amount used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4F6A6FE-FAEE-4C73-9E73-9E9C4AD9BCEE}"/>
              </a:ext>
            </a:extLst>
          </p:cNvPr>
          <p:cNvSpPr txBox="1"/>
          <p:nvPr/>
        </p:nvSpPr>
        <p:spPr>
          <a:xfrm>
            <a:off x="115778" y="4732779"/>
            <a:ext cx="113035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Derogation:</a:t>
            </a:r>
            <a:r>
              <a:rPr lang="en-GB" dirty="0"/>
              <a:t>  There are exceptions for some ingredients for which there are no alternatives and environmental risks are outweighed by benefits of keeping on market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DA3533C-01DB-44F4-AD81-EC73E0BD1CDF}"/>
              </a:ext>
            </a:extLst>
          </p:cNvPr>
          <p:cNvSpPr txBox="1"/>
          <p:nvPr/>
        </p:nvSpPr>
        <p:spPr>
          <a:xfrm>
            <a:off x="89051" y="5454336"/>
            <a:ext cx="9072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Cleaning products must conform to Biocidal Products legislation (BPR) EU Reg 528/2012</a:t>
            </a:r>
          </a:p>
        </p:txBody>
      </p:sp>
    </p:spTree>
    <p:extLst>
      <p:ext uri="{BB962C8B-B14F-4D97-AF65-F5344CB8AC3E}">
        <p14:creationId xmlns:p14="http://schemas.microsoft.com/office/powerpoint/2010/main" val="296570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D666082-F392-4B30-8AD5-53F7C6C694D2}"/>
              </a:ext>
            </a:extLst>
          </p:cNvPr>
          <p:cNvCxnSpPr/>
          <p:nvPr/>
        </p:nvCxnSpPr>
        <p:spPr>
          <a:xfrm>
            <a:off x="0" y="1111662"/>
            <a:ext cx="12192000" cy="5872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1">
            <a:extLst>
              <a:ext uri="{FF2B5EF4-FFF2-40B4-BE49-F238E27FC236}">
                <a16:creationId xmlns:a16="http://schemas.microsoft.com/office/drawing/2014/main" id="{6777A373-81D7-4F64-B5A5-59BC5560E0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3280" y="307836"/>
            <a:ext cx="3141272" cy="643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7ED7721-05C7-45EC-96D1-621206276DCA}"/>
              </a:ext>
            </a:extLst>
          </p:cNvPr>
          <p:cNvSpPr txBox="1"/>
          <p:nvPr/>
        </p:nvSpPr>
        <p:spPr>
          <a:xfrm>
            <a:off x="838692" y="4601997"/>
            <a:ext cx="62084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Preference for the use of “Natural” rather than “Synthetic” ingredients, especially for personal care and cosmetics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F599C72-5234-4213-BDE5-45D787C342D2}"/>
              </a:ext>
            </a:extLst>
          </p:cNvPr>
          <p:cNvSpPr txBox="1"/>
          <p:nvPr/>
        </p:nvSpPr>
        <p:spPr>
          <a:xfrm>
            <a:off x="126055" y="1996504"/>
            <a:ext cx="2127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Consumers Choice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E523156-2410-4335-942C-D8111CBEC167}"/>
              </a:ext>
            </a:extLst>
          </p:cNvPr>
          <p:cNvSpPr txBox="1"/>
          <p:nvPr/>
        </p:nvSpPr>
        <p:spPr>
          <a:xfrm>
            <a:off x="830140" y="3575945"/>
            <a:ext cx="6194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Energy consumption: Laundry and dishwashing temperature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414DD8F-00DD-4EF7-96D9-4988E3D3470C}"/>
              </a:ext>
            </a:extLst>
          </p:cNvPr>
          <p:cNvSpPr txBox="1"/>
          <p:nvPr/>
        </p:nvSpPr>
        <p:spPr>
          <a:xfrm>
            <a:off x="838692" y="4085424"/>
            <a:ext cx="4282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Minimising water usage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8E493AF-D203-4913-BF25-1512A10C1029}"/>
              </a:ext>
            </a:extLst>
          </p:cNvPr>
          <p:cNvSpPr txBox="1"/>
          <p:nvPr/>
        </p:nvSpPr>
        <p:spPr>
          <a:xfrm>
            <a:off x="2535156" y="2358524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Presentation, ease of 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661196D-7A1F-4856-9488-C9829D992BBE}"/>
              </a:ext>
            </a:extLst>
          </p:cNvPr>
          <p:cNvSpPr txBox="1"/>
          <p:nvPr/>
        </p:nvSpPr>
        <p:spPr>
          <a:xfrm>
            <a:off x="2535156" y="2667075"/>
            <a:ext cx="32029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Fragrance/Appearance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CF752CA-9AF6-4804-B931-4073A8787192}"/>
              </a:ext>
            </a:extLst>
          </p:cNvPr>
          <p:cNvSpPr txBox="1"/>
          <p:nvPr/>
        </p:nvSpPr>
        <p:spPr>
          <a:xfrm>
            <a:off x="2535156" y="2038886"/>
            <a:ext cx="2127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Cost/effective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DB2F238-7C16-41C3-9A9D-9648A7B3BB52}"/>
              </a:ext>
            </a:extLst>
          </p:cNvPr>
          <p:cNvSpPr txBox="1"/>
          <p:nvPr/>
        </p:nvSpPr>
        <p:spPr>
          <a:xfrm>
            <a:off x="126055" y="3063201"/>
            <a:ext cx="24863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Environmental Issues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14DC757-44A2-4D0E-AB69-DBB99367E7C1}"/>
              </a:ext>
            </a:extLst>
          </p:cNvPr>
          <p:cNvSpPr/>
          <p:nvPr/>
        </p:nvSpPr>
        <p:spPr>
          <a:xfrm>
            <a:off x="1649199" y="5825087"/>
            <a:ext cx="83837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Importance of environmental issues and their nature, varies from country to country</a:t>
            </a:r>
          </a:p>
          <a:p>
            <a:r>
              <a:rPr lang="en-GB" dirty="0"/>
              <a:t>		- the rise of “Ecolabels”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461F2C6-B80D-44EB-8AE1-BDEDCA286E36}"/>
              </a:ext>
            </a:extLst>
          </p:cNvPr>
          <p:cNvSpPr txBox="1"/>
          <p:nvPr/>
        </p:nvSpPr>
        <p:spPr>
          <a:xfrm>
            <a:off x="89051" y="1228542"/>
            <a:ext cx="82495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i="1" dirty="0">
                <a:solidFill>
                  <a:schemeClr val="accent1">
                    <a:lumMod val="75000"/>
                  </a:schemeClr>
                </a:solidFill>
              </a:rPr>
              <a:t>Domestic Cleaning Products – Consumer Drivers:</a:t>
            </a:r>
          </a:p>
        </p:txBody>
      </p:sp>
      <p:pic>
        <p:nvPicPr>
          <p:cNvPr id="18" name="Picture 2" descr="http://www.greenseal.org/Portals/0/Images/Buttons/Certified%20Mark%20Icons/GS%20Certified%20Mark.png">
            <a:extLst>
              <a:ext uri="{FF2B5EF4-FFF2-40B4-BE49-F238E27FC236}">
                <a16:creationId xmlns:a16="http://schemas.microsoft.com/office/drawing/2014/main" id="{360C2A65-6BEF-4520-873C-D1C1C4025EF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1407" y="5670958"/>
            <a:ext cx="1062752" cy="998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Ecolabel">
            <a:extLst>
              <a:ext uri="{FF2B5EF4-FFF2-40B4-BE49-F238E27FC236}">
                <a16:creationId xmlns:a16="http://schemas.microsoft.com/office/drawing/2014/main" id="{362FA639-DEB5-49A6-AAD1-43CD7CBCB1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280" y="5553521"/>
            <a:ext cx="1177687" cy="113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7D864001-47D9-402C-B032-30FE7A560C20}"/>
              </a:ext>
            </a:extLst>
          </p:cNvPr>
          <p:cNvGrpSpPr/>
          <p:nvPr/>
        </p:nvGrpSpPr>
        <p:grpSpPr>
          <a:xfrm>
            <a:off x="7120916" y="1712432"/>
            <a:ext cx="5179640" cy="3841089"/>
            <a:chOff x="4104668" y="1046432"/>
            <a:chExt cx="5179640" cy="3841089"/>
          </a:xfrm>
        </p:grpSpPr>
        <p:graphicFrame>
          <p:nvGraphicFramePr>
            <p:cNvPr id="20" name="Chart 19">
              <a:extLst>
                <a:ext uri="{FF2B5EF4-FFF2-40B4-BE49-F238E27FC236}">
                  <a16:creationId xmlns:a16="http://schemas.microsoft.com/office/drawing/2014/main" id="{6EC732B2-2F85-48F0-92F6-7CC85C4955B6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460214003"/>
                </p:ext>
              </p:extLst>
            </p:nvPr>
          </p:nvGraphicFramePr>
          <p:xfrm>
            <a:off x="4104668" y="1046432"/>
            <a:ext cx="5179640" cy="384108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9361D1D0-29F4-47A3-B7A6-D484254F453D}"/>
                </a:ext>
              </a:extLst>
            </p:cNvPr>
            <p:cNvGrpSpPr/>
            <p:nvPr/>
          </p:nvGrpSpPr>
          <p:grpSpPr>
            <a:xfrm rot="1185063">
              <a:off x="6725191" y="2898271"/>
              <a:ext cx="374372" cy="675916"/>
              <a:chOff x="7711819" y="1925762"/>
              <a:chExt cx="445249" cy="1406847"/>
            </a:xfrm>
          </p:grpSpPr>
          <p:sp>
            <p:nvSpPr>
              <p:cNvPr id="22" name="Left Arrow 12">
                <a:extLst>
                  <a:ext uri="{FF2B5EF4-FFF2-40B4-BE49-F238E27FC236}">
                    <a16:creationId xmlns:a16="http://schemas.microsoft.com/office/drawing/2014/main" id="{1266EDDE-79E5-4C57-94CE-D1D4DE0C0736}"/>
                  </a:ext>
                </a:extLst>
              </p:cNvPr>
              <p:cNvSpPr/>
              <p:nvPr/>
            </p:nvSpPr>
            <p:spPr>
              <a:xfrm rot="17969481">
                <a:off x="7344695" y="2531178"/>
                <a:ext cx="1168555" cy="434307"/>
              </a:xfrm>
              <a:prstGeom prst="leftArrow">
                <a:avLst/>
              </a:prstGeom>
              <a:solidFill>
                <a:schemeClr val="accent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75191ADA-7C6E-4014-98E9-CDD848833455}"/>
                  </a:ext>
                </a:extLst>
              </p:cNvPr>
              <p:cNvSpPr txBox="1"/>
              <p:nvPr/>
            </p:nvSpPr>
            <p:spPr>
              <a:xfrm rot="17940057">
                <a:off x="7479322" y="2361648"/>
                <a:ext cx="1113632" cy="2418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000" dirty="0"/>
                  <a:t>-25%</a:t>
                </a:r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CC4AF204-8E17-4B05-ACE9-D637D668713C}"/>
                </a:ext>
              </a:extLst>
            </p:cNvPr>
            <p:cNvGrpSpPr/>
            <p:nvPr/>
          </p:nvGrpSpPr>
          <p:grpSpPr>
            <a:xfrm>
              <a:off x="7666847" y="2138724"/>
              <a:ext cx="360332" cy="1034947"/>
              <a:chOff x="7711819" y="2164054"/>
              <a:chExt cx="436278" cy="1168555"/>
            </a:xfrm>
          </p:grpSpPr>
          <p:sp>
            <p:nvSpPr>
              <p:cNvPr id="25" name="Left Arrow 15">
                <a:extLst>
                  <a:ext uri="{FF2B5EF4-FFF2-40B4-BE49-F238E27FC236}">
                    <a16:creationId xmlns:a16="http://schemas.microsoft.com/office/drawing/2014/main" id="{009914C0-199D-4F27-A3DE-5F17153B4486}"/>
                  </a:ext>
                </a:extLst>
              </p:cNvPr>
              <p:cNvSpPr/>
              <p:nvPr/>
            </p:nvSpPr>
            <p:spPr>
              <a:xfrm rot="17969481">
                <a:off x="7344695" y="2531178"/>
                <a:ext cx="1168555" cy="434307"/>
              </a:xfrm>
              <a:prstGeom prst="leftArrow">
                <a:avLst/>
              </a:prstGeom>
              <a:solidFill>
                <a:schemeClr val="accent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A0046351-EC7B-46C6-9907-E7D0735EAEE7}"/>
                  </a:ext>
                </a:extLst>
              </p:cNvPr>
              <p:cNvSpPr txBox="1"/>
              <p:nvPr/>
            </p:nvSpPr>
            <p:spPr>
              <a:xfrm rot="17940057">
                <a:off x="7599690" y="2470635"/>
                <a:ext cx="78903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400" dirty="0"/>
                  <a:t>-50%</a:t>
                </a: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6AB0B9A5-D8AD-4F5C-81BE-2EE324B1592A}"/>
                </a:ext>
              </a:extLst>
            </p:cNvPr>
            <p:cNvGrpSpPr/>
            <p:nvPr/>
          </p:nvGrpSpPr>
          <p:grpSpPr>
            <a:xfrm rot="1185063">
              <a:off x="5708529" y="3201099"/>
              <a:ext cx="391973" cy="923370"/>
              <a:chOff x="7711819" y="1925761"/>
              <a:chExt cx="437915" cy="1406848"/>
            </a:xfrm>
          </p:grpSpPr>
          <p:sp>
            <p:nvSpPr>
              <p:cNvPr id="28" name="Left Arrow 18">
                <a:extLst>
                  <a:ext uri="{FF2B5EF4-FFF2-40B4-BE49-F238E27FC236}">
                    <a16:creationId xmlns:a16="http://schemas.microsoft.com/office/drawing/2014/main" id="{A0B2FCDA-4FC1-4819-A7A9-8C206DEE3D0B}"/>
                  </a:ext>
                </a:extLst>
              </p:cNvPr>
              <p:cNvSpPr/>
              <p:nvPr/>
            </p:nvSpPr>
            <p:spPr>
              <a:xfrm rot="17969481">
                <a:off x="7344695" y="2531178"/>
                <a:ext cx="1168555" cy="434307"/>
              </a:xfrm>
              <a:prstGeom prst="leftArrow">
                <a:avLst/>
              </a:prstGeom>
              <a:solidFill>
                <a:schemeClr val="accent1">
                  <a:alpha val="5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78180907-407A-49EA-B80E-970E95B4F555}"/>
                  </a:ext>
                </a:extLst>
              </p:cNvPr>
              <p:cNvSpPr txBox="1"/>
              <p:nvPr/>
            </p:nvSpPr>
            <p:spPr>
              <a:xfrm rot="17940057">
                <a:off x="7479321" y="2368979"/>
                <a:ext cx="1113632" cy="2271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000" dirty="0"/>
                  <a:t>-50%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80595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D666082-F392-4B30-8AD5-53F7C6C694D2}"/>
              </a:ext>
            </a:extLst>
          </p:cNvPr>
          <p:cNvCxnSpPr/>
          <p:nvPr/>
        </p:nvCxnSpPr>
        <p:spPr>
          <a:xfrm>
            <a:off x="0" y="1168650"/>
            <a:ext cx="12192000" cy="5872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1">
            <a:extLst>
              <a:ext uri="{FF2B5EF4-FFF2-40B4-BE49-F238E27FC236}">
                <a16:creationId xmlns:a16="http://schemas.microsoft.com/office/drawing/2014/main" id="{6777A373-81D7-4F64-B5A5-59BC5560E0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1789" y="383735"/>
            <a:ext cx="3141272" cy="643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1D94B02-ACC4-43A6-A12D-E00B0709FE8B}"/>
              </a:ext>
            </a:extLst>
          </p:cNvPr>
          <p:cNvSpPr txBox="1"/>
          <p:nvPr/>
        </p:nvSpPr>
        <p:spPr>
          <a:xfrm>
            <a:off x="1830014" y="2086309"/>
            <a:ext cx="88995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- Technology to reduce laundry wash temperature in Northern Europe has not delivered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52593F3-11E8-4B81-970F-F617B1C655B2}"/>
              </a:ext>
            </a:extLst>
          </p:cNvPr>
          <p:cNvSpPr txBox="1"/>
          <p:nvPr/>
        </p:nvSpPr>
        <p:spPr>
          <a:xfrm>
            <a:off x="89051" y="1775679"/>
            <a:ext cx="116999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No major changes in technology over last few years, mainly changes in product presentation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C33362B-E1B1-4D09-864D-DF08E47F9E8C}"/>
              </a:ext>
            </a:extLst>
          </p:cNvPr>
          <p:cNvSpPr txBox="1"/>
          <p:nvPr/>
        </p:nvSpPr>
        <p:spPr>
          <a:xfrm>
            <a:off x="89051" y="4327259"/>
            <a:ext cx="103739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Implications:</a:t>
            </a:r>
            <a:r>
              <a:rPr lang="en-GB" dirty="0"/>
              <a:t>	European powder laundry detergents contain all major ingredients</a:t>
            </a:r>
          </a:p>
          <a:p>
            <a:r>
              <a:rPr lang="en-GB" dirty="0"/>
              <a:t>		Switch to liquids means detergents no longer contain bleaches </a:t>
            </a:r>
            <a:br>
              <a:rPr lang="en-GB" dirty="0"/>
            </a:br>
            <a:r>
              <a:rPr lang="en-GB" dirty="0"/>
              <a:t>                                                                                                            (less effective but easier to handle)</a:t>
            </a:r>
          </a:p>
          <a:p>
            <a:r>
              <a:rPr lang="en-GB" dirty="0"/>
              <a:t>		Rise in popularity of detergent boosters (as in I&amp;I)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7012334-DA14-428E-B960-F370B041B354}"/>
              </a:ext>
            </a:extLst>
          </p:cNvPr>
          <p:cNvSpPr txBox="1"/>
          <p:nvPr/>
        </p:nvSpPr>
        <p:spPr>
          <a:xfrm>
            <a:off x="89051" y="1228542"/>
            <a:ext cx="74091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i="1" dirty="0">
                <a:solidFill>
                  <a:schemeClr val="accent1">
                    <a:lumMod val="75000"/>
                  </a:schemeClr>
                </a:solidFill>
              </a:rPr>
              <a:t>Advances in Domestic Cleaning Technology: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869A31D-159E-4125-B2D4-C2ECD308DCB9}"/>
              </a:ext>
            </a:extLst>
          </p:cNvPr>
          <p:cNvSpPr/>
          <p:nvPr/>
        </p:nvSpPr>
        <p:spPr>
          <a:xfrm>
            <a:off x="167741" y="5825682"/>
            <a:ext cx="118424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i="1" dirty="0"/>
              <a:t>Future Technology Drivers likely to depends on washing machine technology</a:t>
            </a:r>
          </a:p>
          <a:p>
            <a:r>
              <a:rPr lang="en-GB" sz="2000" i="1" dirty="0"/>
              <a:t>                                                    – </a:t>
            </a:r>
            <a:r>
              <a:rPr lang="en-GB" sz="2000" i="1" dirty="0" err="1"/>
              <a:t>eg</a:t>
            </a:r>
            <a:r>
              <a:rPr lang="en-GB" sz="2000" i="1" dirty="0"/>
              <a:t> introduction of SMART Machines which automatically dose detergent solutions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B7FB2D3-F745-47CB-8FC4-390F885D4BAD}"/>
              </a:ext>
            </a:extLst>
          </p:cNvPr>
          <p:cNvSpPr/>
          <p:nvPr/>
        </p:nvSpPr>
        <p:spPr>
          <a:xfrm>
            <a:off x="89051" y="2782669"/>
            <a:ext cx="108901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Powdered laundry granules are being replaced by liquid laundry detergents</a:t>
            </a:r>
          </a:p>
          <a:p>
            <a:r>
              <a:rPr lang="en-GB" dirty="0"/>
              <a:t>	- especially in North America and Southern Europe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56B1CF-A31F-4AED-8430-162413C817EC}"/>
              </a:ext>
            </a:extLst>
          </p:cNvPr>
          <p:cNvSpPr txBox="1"/>
          <p:nvPr/>
        </p:nvSpPr>
        <p:spPr>
          <a:xfrm>
            <a:off x="1830014" y="2384403"/>
            <a:ext cx="3782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- Increasing use of “natural” products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4741529-71E4-4CF9-8E6E-86E64A13B39C}"/>
              </a:ext>
            </a:extLst>
          </p:cNvPr>
          <p:cNvSpPr/>
          <p:nvPr/>
        </p:nvSpPr>
        <p:spPr>
          <a:xfrm>
            <a:off x="89051" y="3531881"/>
            <a:ext cx="94395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Unit doses, liquid laundry sachets and powder ADD tablets are proving popular in certain countries</a:t>
            </a:r>
          </a:p>
          <a:p>
            <a:r>
              <a:rPr lang="en-GB" dirty="0"/>
              <a:t>Unilever have just launched “Persil </a:t>
            </a:r>
            <a:r>
              <a:rPr lang="en-GB" dirty="0" err="1"/>
              <a:t>PowerGems</a:t>
            </a:r>
            <a:r>
              <a:rPr lang="en-GB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12458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2" grpId="0"/>
      <p:bldP spid="4" grpId="0"/>
      <p:bldP spid="11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D666082-F392-4B30-8AD5-53F7C6C694D2}"/>
              </a:ext>
            </a:extLst>
          </p:cNvPr>
          <p:cNvCxnSpPr/>
          <p:nvPr/>
        </p:nvCxnSpPr>
        <p:spPr>
          <a:xfrm>
            <a:off x="0" y="1111662"/>
            <a:ext cx="12192000" cy="5872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">
            <a:extLst>
              <a:ext uri="{FF2B5EF4-FFF2-40B4-BE49-F238E27FC236}">
                <a16:creationId xmlns:a16="http://schemas.microsoft.com/office/drawing/2014/main" id="{5293AD98-E88E-400F-8E4A-43D87BBFEC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3280" y="307836"/>
            <a:ext cx="3141272" cy="643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2DD0EAF2-53A6-4BF9-B125-68D67D21BAC5}"/>
              </a:ext>
            </a:extLst>
          </p:cNvPr>
          <p:cNvSpPr txBox="1"/>
          <p:nvPr/>
        </p:nvSpPr>
        <p:spPr>
          <a:xfrm>
            <a:off x="201000" y="3581411"/>
            <a:ext cx="107717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Hydrophilic</a:t>
            </a:r>
            <a:r>
              <a:rPr lang="en-GB" dirty="0"/>
              <a:t> Groups  – </a:t>
            </a:r>
            <a:r>
              <a:rPr lang="en-GB" dirty="0" err="1"/>
              <a:t>Anionics</a:t>
            </a:r>
            <a:r>
              <a:rPr lang="en-GB" dirty="0"/>
              <a:t> primarily sulfonates or </a:t>
            </a:r>
            <a:r>
              <a:rPr lang="en-GB" dirty="0" err="1"/>
              <a:t>sulfates</a:t>
            </a:r>
            <a:endParaRPr lang="en-GB" dirty="0"/>
          </a:p>
          <a:p>
            <a:r>
              <a:rPr lang="en-GB" dirty="0"/>
              <a:t>		 –  </a:t>
            </a:r>
            <a:r>
              <a:rPr lang="en-GB" dirty="0" err="1"/>
              <a:t>Nonionics</a:t>
            </a:r>
            <a:r>
              <a:rPr lang="en-GB" dirty="0"/>
              <a:t> primarily petrochemical </a:t>
            </a:r>
            <a:r>
              <a:rPr lang="en-GB" dirty="0" err="1"/>
              <a:t>ethyoxylates</a:t>
            </a:r>
            <a:r>
              <a:rPr lang="en-GB" dirty="0"/>
              <a:t>.  </a:t>
            </a:r>
            <a:r>
              <a:rPr lang="en-GB" dirty="0" err="1"/>
              <a:t>Croda</a:t>
            </a:r>
            <a:r>
              <a:rPr lang="en-GB" dirty="0"/>
              <a:t> and others introducing EO made</a:t>
            </a:r>
          </a:p>
          <a:p>
            <a:r>
              <a:rPr lang="en-GB" dirty="0"/>
              <a:t>                                        from fermented ethylene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68F8EF5-232B-44A4-9A41-DA335BA13880}"/>
              </a:ext>
            </a:extLst>
          </p:cNvPr>
          <p:cNvSpPr txBox="1"/>
          <p:nvPr/>
        </p:nvSpPr>
        <p:spPr>
          <a:xfrm>
            <a:off x="152226" y="1735369"/>
            <a:ext cx="77511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Major laundry surfactants are still LAS, SLES/SLS, alkyl ethoxylates and some secondary's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511AE84-7DA5-4ACE-A4D6-419A1CCE90B2}"/>
              </a:ext>
            </a:extLst>
          </p:cNvPr>
          <p:cNvSpPr txBox="1"/>
          <p:nvPr/>
        </p:nvSpPr>
        <p:spPr>
          <a:xfrm>
            <a:off x="201001" y="2567508"/>
            <a:ext cx="113566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err="1"/>
              <a:t>Hydrophobes</a:t>
            </a:r>
            <a:r>
              <a:rPr lang="en-GB" dirty="0"/>
              <a:t> either – Petrochemical sourced, are mildly branched.</a:t>
            </a:r>
          </a:p>
          <a:p>
            <a:r>
              <a:rPr lang="en-GB" dirty="0"/>
              <a:t>	                   – From palm or coconut oil, some sustainability certified.  Attempts to use other sources (</a:t>
            </a:r>
            <a:r>
              <a:rPr lang="en-GB" dirty="0" err="1"/>
              <a:t>eg</a:t>
            </a:r>
            <a:r>
              <a:rPr lang="en-GB" dirty="0"/>
              <a:t> other</a:t>
            </a:r>
            <a:br>
              <a:rPr lang="en-GB" dirty="0"/>
            </a:br>
            <a:r>
              <a:rPr lang="en-GB" dirty="0"/>
              <a:t>                                       plants, algae, fermentation) have not been successful. 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1DB7054-AFE6-4CE8-975D-C994B5770639}"/>
              </a:ext>
            </a:extLst>
          </p:cNvPr>
          <p:cNvSpPr txBox="1"/>
          <p:nvPr/>
        </p:nvSpPr>
        <p:spPr>
          <a:xfrm>
            <a:off x="201000" y="4690549"/>
            <a:ext cx="11417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Alkyl </a:t>
            </a:r>
            <a:r>
              <a:rPr lang="en-GB" dirty="0" err="1"/>
              <a:t>polyglucosides</a:t>
            </a:r>
            <a:r>
              <a:rPr lang="en-GB" dirty="0"/>
              <a:t> (APG), </a:t>
            </a:r>
            <a:r>
              <a:rPr lang="en-GB" dirty="0" err="1"/>
              <a:t>nonionics</a:t>
            </a:r>
            <a:r>
              <a:rPr lang="en-GB" dirty="0"/>
              <a:t> synthesised from natural products (glucose and palm oil), successfully introduced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6865C56-76FE-4783-A43E-80C02EE0451A}"/>
              </a:ext>
            </a:extLst>
          </p:cNvPr>
          <p:cNvSpPr txBox="1"/>
          <p:nvPr/>
        </p:nvSpPr>
        <p:spPr>
          <a:xfrm>
            <a:off x="201000" y="5245689"/>
            <a:ext cx="111160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Skin irritation major issue for surfactants used in personal care and cosmetic products   “</a:t>
            </a:r>
            <a:r>
              <a:rPr lang="en-GB" dirty="0" err="1"/>
              <a:t>Sulfate</a:t>
            </a:r>
            <a:r>
              <a:rPr lang="en-GB" dirty="0"/>
              <a:t>-Free Surfactants”.</a:t>
            </a:r>
          </a:p>
          <a:p>
            <a:r>
              <a:rPr lang="en-GB" dirty="0"/>
              <a:t>Co surfactants and </a:t>
            </a:r>
            <a:r>
              <a:rPr lang="en-GB" dirty="0" err="1"/>
              <a:t>amphoterics</a:t>
            </a:r>
            <a:r>
              <a:rPr lang="en-GB" dirty="0"/>
              <a:t> important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9D679AF-B98A-4237-9A6A-B64789731F79}"/>
              </a:ext>
            </a:extLst>
          </p:cNvPr>
          <p:cNvSpPr txBox="1"/>
          <p:nvPr/>
        </p:nvSpPr>
        <p:spPr>
          <a:xfrm>
            <a:off x="90884" y="1129355"/>
            <a:ext cx="39857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i="1" dirty="0">
                <a:solidFill>
                  <a:schemeClr val="accent1">
                    <a:lumMod val="75000"/>
                  </a:schemeClr>
                </a:solidFill>
              </a:rPr>
              <a:t>Surfactant Technology: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7D2023F-9C2F-4A77-8788-3CD15A979C8A}"/>
              </a:ext>
            </a:extLst>
          </p:cNvPr>
          <p:cNvSpPr txBox="1"/>
          <p:nvPr/>
        </p:nvSpPr>
        <p:spPr>
          <a:xfrm>
            <a:off x="218428" y="6006013"/>
            <a:ext cx="53684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Cationics</a:t>
            </a:r>
            <a:r>
              <a:rPr lang="en-GB" dirty="0"/>
              <a:t> used in fabric softeners and disinfectants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78A45BD-4074-4FD6-A205-4088C0B92CAA}"/>
              </a:ext>
            </a:extLst>
          </p:cNvPr>
          <p:cNvGrpSpPr/>
          <p:nvPr/>
        </p:nvGrpSpPr>
        <p:grpSpPr>
          <a:xfrm>
            <a:off x="7949182" y="1527899"/>
            <a:ext cx="3837216" cy="1193497"/>
            <a:chOff x="7949182" y="1527899"/>
            <a:chExt cx="3837216" cy="1193497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29927D07-3DA0-4CF3-A388-9499A183A0C7}"/>
                </a:ext>
              </a:extLst>
            </p:cNvPr>
            <p:cNvGrpSpPr/>
            <p:nvPr/>
          </p:nvGrpSpPr>
          <p:grpSpPr>
            <a:xfrm>
              <a:off x="7949182" y="1527899"/>
              <a:ext cx="3837216" cy="867104"/>
              <a:chOff x="4051738" y="1686910"/>
              <a:chExt cx="3837216" cy="867104"/>
            </a:xfrm>
          </p:grpSpPr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51959B2D-630E-4E78-A816-3EEAA093F8C8}"/>
                  </a:ext>
                </a:extLst>
              </p:cNvPr>
              <p:cNvSpPr/>
              <p:nvPr/>
            </p:nvSpPr>
            <p:spPr>
              <a:xfrm>
                <a:off x="4051738" y="1686910"/>
                <a:ext cx="1923393" cy="867104"/>
              </a:xfrm>
              <a:prstGeom prst="ellipse">
                <a:avLst/>
              </a:prstGeom>
              <a:solidFill>
                <a:srgbClr val="FF0000">
                  <a:alpha val="24000"/>
                </a:srgbClr>
              </a:solidFill>
              <a:ln w="63500"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1C7F9FB4-766C-4FC9-B568-995F2CFEBB94}"/>
                  </a:ext>
                </a:extLst>
              </p:cNvPr>
              <p:cNvSpPr/>
              <p:nvPr/>
            </p:nvSpPr>
            <p:spPr>
              <a:xfrm>
                <a:off x="5877760" y="1686910"/>
                <a:ext cx="1923393" cy="867104"/>
              </a:xfrm>
              <a:prstGeom prst="ellipse">
                <a:avLst/>
              </a:prstGeom>
              <a:solidFill>
                <a:srgbClr val="0070C0">
                  <a:alpha val="24000"/>
                </a:srgbClr>
              </a:solidFill>
              <a:ln w="63500">
                <a:solidFill>
                  <a:srgbClr val="0070C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D0CDC06D-A4BD-4AEF-8EB7-7F54A9DC7A5F}"/>
                  </a:ext>
                </a:extLst>
              </p:cNvPr>
              <p:cNvSpPr txBox="1"/>
              <p:nvPr/>
            </p:nvSpPr>
            <p:spPr>
              <a:xfrm>
                <a:off x="4154767" y="1920407"/>
                <a:ext cx="182036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000" b="1" dirty="0">
                    <a:solidFill>
                      <a:srgbClr val="FF0000"/>
                    </a:solidFill>
                  </a:rPr>
                  <a:t>Hydrophobic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8293347F-FEEC-49DA-920D-159123E2A2D5}"/>
                  </a:ext>
                </a:extLst>
              </p:cNvPr>
              <p:cNvSpPr txBox="1"/>
              <p:nvPr/>
            </p:nvSpPr>
            <p:spPr>
              <a:xfrm>
                <a:off x="6165962" y="1889991"/>
                <a:ext cx="172299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000" b="1" dirty="0">
                    <a:solidFill>
                      <a:srgbClr val="0070C0"/>
                    </a:solidFill>
                  </a:rPr>
                  <a:t>Hydrophilic</a:t>
                </a:r>
              </a:p>
            </p:txBody>
          </p:sp>
        </p:grp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B2D47DFA-7E43-4F9B-9337-46289E079A29}"/>
                </a:ext>
              </a:extLst>
            </p:cNvPr>
            <p:cNvSpPr txBox="1"/>
            <p:nvPr/>
          </p:nvSpPr>
          <p:spPr>
            <a:xfrm>
              <a:off x="8790681" y="2413619"/>
              <a:ext cx="214138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dirty="0"/>
                <a:t>Structure of  Surfactants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90647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1848</TotalTime>
  <Words>1382</Words>
  <Application>Microsoft Office PowerPoint</Application>
  <PresentationFormat>Widescreen</PresentationFormat>
  <Paragraphs>213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Comic Sans MS</vt:lpstr>
      <vt:lpstr>Courier New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Market Reports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Smallwood</dc:creator>
  <cp:lastModifiedBy>Dianna Steinbach</cp:lastModifiedBy>
  <cp:revision>97</cp:revision>
  <cp:lastPrinted>2017-08-26T13:01:51Z</cp:lastPrinted>
  <dcterms:created xsi:type="dcterms:W3CDTF">2017-08-13T08:26:32Z</dcterms:created>
  <dcterms:modified xsi:type="dcterms:W3CDTF">2017-09-06T12:41:10Z</dcterms:modified>
</cp:coreProperties>
</file>