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sldIdLst>
    <p:sldId id="267" r:id="rId2"/>
    <p:sldId id="498" r:id="rId3"/>
    <p:sldId id="500" r:id="rId4"/>
    <p:sldId id="497" r:id="rId5"/>
    <p:sldId id="463" r:id="rId6"/>
    <p:sldId id="466" r:id="rId7"/>
    <p:sldId id="470" r:id="rId8"/>
    <p:sldId id="473" r:id="rId9"/>
    <p:sldId id="492" r:id="rId10"/>
    <p:sldId id="476" r:id="rId11"/>
    <p:sldId id="480" r:id="rId12"/>
    <p:sldId id="482" r:id="rId13"/>
    <p:sldId id="484" r:id="rId14"/>
    <p:sldId id="485" r:id="rId15"/>
    <p:sldId id="488" r:id="rId16"/>
    <p:sldId id="489" r:id="rId17"/>
    <p:sldId id="502" r:id="rId18"/>
    <p:sldId id="496" r:id="rId19"/>
    <p:sldId id="501" r:id="rId20"/>
    <p:sldId id="505" r:id="rId21"/>
    <p:sldId id="503" r:id="rId22"/>
    <p:sldId id="504" r:id="rId23"/>
    <p:sldId id="49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56" userDrawn="1">
          <p15:clr>
            <a:srgbClr val="A4A3A4"/>
          </p15:clr>
        </p15:guide>
        <p15:guide id="2" orient="horz" pos="3725" userDrawn="1">
          <p15:clr>
            <a:srgbClr val="A4A3A4"/>
          </p15:clr>
        </p15:guide>
        <p15:guide id="3"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D0FD"/>
    <a:srgbClr val="AAC8F5"/>
    <a:srgbClr val="D8D8D8"/>
    <a:srgbClr val="92B739"/>
    <a:srgbClr val="7BC143"/>
    <a:srgbClr val="4174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838" autoAdjust="0"/>
    <p:restoredTop sz="95501" autoAdjust="0"/>
  </p:normalViewPr>
  <p:slideViewPr>
    <p:cSldViewPr snapToGrid="0">
      <p:cViewPr>
        <p:scale>
          <a:sx n="100" d="100"/>
          <a:sy n="100" d="100"/>
        </p:scale>
        <p:origin x="-150" y="-42"/>
      </p:cViewPr>
      <p:guideLst>
        <p:guide orient="horz" pos="4056"/>
        <p:guide orient="horz" pos="3725"/>
        <p:guide pos="384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9C2FA6-28D2-4559-ACEC-F0058BA31545}" type="datetimeFigureOut">
              <a:rPr lang="en-GB" smtClean="0"/>
              <a:pPr/>
              <a:t>04/09/2017</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988268-A3E0-4C39-90B9-72881099E81F}" type="slidenum">
              <a:rPr lang="en-GB" smtClean="0"/>
              <a:pPr/>
              <a:t>‹#›</a:t>
            </a:fld>
            <a:endParaRPr lang="en-GB"/>
          </a:p>
        </p:txBody>
      </p:sp>
    </p:spTree>
    <p:extLst>
      <p:ext uri="{BB962C8B-B14F-4D97-AF65-F5344CB8AC3E}">
        <p14:creationId xmlns:p14="http://schemas.microsoft.com/office/powerpoint/2010/main" val="1119346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3358062E-806C-4142-A5A6-56B38D942A3D}" type="slidenum">
              <a:rPr lang="en-GB" smtClean="0">
                <a:latin typeface="Arial" pitchFamily="34" charset="0"/>
                <a:cs typeface="Arial" pitchFamily="34" charset="0"/>
              </a:rPr>
              <a:pPr/>
              <a:t>1</a:t>
            </a:fld>
            <a:endParaRPr lang="en-GB" smtClean="0">
              <a:latin typeface="Arial" pitchFamily="34" charset="0"/>
              <a:cs typeface="Arial" pitchFamily="34" charset="0"/>
            </a:endParaRPr>
          </a:p>
        </p:txBody>
      </p:sp>
      <p:sp>
        <p:nvSpPr>
          <p:cNvPr id="27651" name="Rectangle 2"/>
          <p:cNvSpPr>
            <a:spLocks noGrp="1" noRot="1" noChangeAspect="1" noChangeArrowheads="1" noTextEdit="1"/>
          </p:cNvSpPr>
          <p:nvPr>
            <p:ph type="sldImg"/>
          </p:nvPr>
        </p:nvSpPr>
        <p:spPr>
          <a:xfrm>
            <a:off x="382588" y="685800"/>
            <a:ext cx="6096000" cy="3430588"/>
          </a:xfrm>
          <a:ln/>
        </p:spPr>
      </p:sp>
      <p:sp>
        <p:nvSpPr>
          <p:cNvPr id="27652" name="Rectangle 3"/>
          <p:cNvSpPr>
            <a:spLocks noGrp="1" noChangeArrowheads="1"/>
          </p:cNvSpPr>
          <p:nvPr>
            <p:ph type="body" idx="1"/>
          </p:nvPr>
        </p:nvSpPr>
        <p:spPr>
          <a:xfrm>
            <a:off x="914508" y="4343144"/>
            <a:ext cx="5028986" cy="4115019"/>
          </a:xfrm>
          <a:noFill/>
          <a:ln/>
        </p:spPr>
        <p:txBody>
          <a:bodyPr/>
          <a:lstStyle/>
          <a:p>
            <a:r>
              <a:rPr lang="en-GB" sz="1200" kern="1200" dirty="0" smtClean="0">
                <a:solidFill>
                  <a:schemeClr val="tx1"/>
                </a:solidFill>
                <a:effectLst/>
                <a:latin typeface="Arial" charset="0"/>
                <a:ea typeface="+mn-ea"/>
                <a:cs typeface="Arial" charset="0"/>
              </a:rPr>
              <a:t>Good morning</a:t>
            </a:r>
          </a:p>
          <a:p>
            <a:pPr marL="171450" lvl="0" indent="-171450">
              <a:buFont typeface="Arial" pitchFamily="34" charset="0"/>
              <a:buChar char="•"/>
            </a:pPr>
            <a:r>
              <a:rPr lang="en-GB" sz="1200" kern="1200" dirty="0" smtClean="0">
                <a:solidFill>
                  <a:schemeClr val="tx1"/>
                </a:solidFill>
                <a:effectLst/>
                <a:latin typeface="Arial" charset="0"/>
                <a:ea typeface="+mn-ea"/>
                <a:cs typeface="Arial" charset="0"/>
              </a:rPr>
              <a:t>Introduce myself, Glenigan insight</a:t>
            </a:r>
          </a:p>
          <a:p>
            <a:pPr marL="171450" lvl="0" indent="-171450">
              <a:buFont typeface="Arial" pitchFamily="34" charset="0"/>
              <a:buChar char="•"/>
            </a:pPr>
            <a:r>
              <a:rPr lang="en-GB" sz="1200" kern="1200" dirty="0" smtClean="0">
                <a:solidFill>
                  <a:schemeClr val="tx1"/>
                </a:solidFill>
                <a:effectLst/>
                <a:latin typeface="Arial" charset="0"/>
                <a:ea typeface="+mn-ea"/>
                <a:cs typeface="Arial" charset="0"/>
              </a:rPr>
              <a:t>Analysis of the economic environment facing the construction industry</a:t>
            </a:r>
          </a:p>
          <a:p>
            <a:pPr marL="171450" lvl="0" indent="-171450">
              <a:buFont typeface="Arial" pitchFamily="34" charset="0"/>
              <a:buChar char="•"/>
            </a:pPr>
            <a:r>
              <a:rPr lang="en-GB" sz="1200" kern="1200" dirty="0" smtClean="0">
                <a:solidFill>
                  <a:schemeClr val="tx1"/>
                </a:solidFill>
                <a:effectLst/>
                <a:latin typeface="Arial" charset="0"/>
                <a:ea typeface="+mn-ea"/>
                <a:cs typeface="Arial" charset="0"/>
              </a:rPr>
              <a:t>Drawing on analysis of exclusive project data held by Glenigan to assess, together with other industry and economic data to assess industry prospects </a:t>
            </a:r>
          </a:p>
          <a:p>
            <a:pPr marL="171450" lvl="0" indent="-171450">
              <a:buFont typeface="Arial" pitchFamily="34" charset="0"/>
              <a:buChar char="•"/>
            </a:pPr>
            <a:r>
              <a:rPr lang="en-GB" sz="1200" kern="1200" dirty="0" smtClean="0">
                <a:solidFill>
                  <a:schemeClr val="tx1"/>
                </a:solidFill>
                <a:effectLst/>
                <a:latin typeface="Arial" charset="0"/>
                <a:ea typeface="+mn-ea"/>
                <a:cs typeface="Arial" charset="0"/>
              </a:rPr>
              <a:t>Provide</a:t>
            </a:r>
            <a:r>
              <a:rPr lang="en-GB" sz="1200" kern="1200" baseline="0" dirty="0" smtClean="0">
                <a:solidFill>
                  <a:schemeClr val="tx1"/>
                </a:solidFill>
                <a:effectLst/>
                <a:latin typeface="Arial" charset="0"/>
                <a:ea typeface="+mn-ea"/>
                <a:cs typeface="Arial" charset="0"/>
              </a:rPr>
              <a:t> an overview of trends and prospects across construction market, but also h</a:t>
            </a:r>
            <a:r>
              <a:rPr lang="en-GB" sz="1200" kern="1200" dirty="0" smtClean="0">
                <a:solidFill>
                  <a:schemeClr val="tx1"/>
                </a:solidFill>
                <a:effectLst/>
                <a:latin typeface="Arial" charset="0"/>
                <a:ea typeface="+mn-ea"/>
                <a:cs typeface="Arial" charset="0"/>
              </a:rPr>
              <a:t>ighlight some</a:t>
            </a:r>
            <a:r>
              <a:rPr lang="en-GB" sz="1200" kern="1200" baseline="0" dirty="0" smtClean="0">
                <a:solidFill>
                  <a:schemeClr val="tx1"/>
                </a:solidFill>
                <a:effectLst/>
                <a:latin typeface="Arial" charset="0"/>
                <a:ea typeface="+mn-ea"/>
                <a:cs typeface="Arial" charset="0"/>
              </a:rPr>
              <a:t> particular areas of opportunity into what  generally remain difficult market conditions.</a:t>
            </a:r>
          </a:p>
          <a:p>
            <a:pPr marL="0" lvl="0" indent="0">
              <a:buFont typeface="Arial" pitchFamily="34" charset="0"/>
              <a:buNone/>
            </a:pPr>
            <a:endParaRPr lang="en-GB" sz="1200" kern="1200" dirty="0">
              <a:solidFill>
                <a:schemeClr val="tx1"/>
              </a:solidFill>
              <a:effectLst/>
              <a:latin typeface="Arial" charset="0"/>
              <a:ea typeface="+mn-ea"/>
              <a:cs typeface="Arial" charset="0"/>
            </a:endParaRPr>
          </a:p>
        </p:txBody>
      </p:sp>
    </p:spTree>
    <p:extLst>
      <p:ext uri="{BB962C8B-B14F-4D97-AF65-F5344CB8AC3E}">
        <p14:creationId xmlns:p14="http://schemas.microsoft.com/office/powerpoint/2010/main" val="41756767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171450" indent="-171450">
              <a:spcBef>
                <a:spcPts val="1200"/>
              </a:spcBef>
              <a:buFont typeface="Arial" panose="020B0604020202020204" pitchFamily="34" charset="0"/>
              <a:buChar char="•"/>
            </a:pPr>
            <a:r>
              <a:rPr lang="en-GB" sz="1200" dirty="0" smtClean="0"/>
              <a:t>UK tourism boosted by fall in pound</a:t>
            </a:r>
          </a:p>
          <a:p>
            <a:pPr marL="171450" indent="-171450">
              <a:spcBef>
                <a:spcPts val="1200"/>
              </a:spcBef>
              <a:buFont typeface="Arial" panose="020B0604020202020204" pitchFamily="34" charset="0"/>
              <a:buChar char="•"/>
            </a:pPr>
            <a:r>
              <a:rPr lang="en-GB" sz="1200" dirty="0" smtClean="0"/>
              <a:t>Staycations</a:t>
            </a:r>
          </a:p>
          <a:p>
            <a:pPr marL="171450" indent="-171450">
              <a:spcBef>
                <a:spcPts val="1200"/>
              </a:spcBef>
              <a:buFont typeface="Arial" panose="020B0604020202020204" pitchFamily="34" charset="0"/>
              <a:buChar char="•"/>
            </a:pPr>
            <a:r>
              <a:rPr lang="en-GB" sz="1200" dirty="0" smtClean="0"/>
              <a:t>Hotel expansion plans</a:t>
            </a:r>
          </a:p>
          <a:p>
            <a:pPr marL="171450" indent="-171450">
              <a:spcBef>
                <a:spcPts val="1200"/>
              </a:spcBef>
              <a:buFont typeface="Arial" panose="020B0604020202020204" pitchFamily="34" charset="0"/>
              <a:buChar char="•"/>
            </a:pPr>
            <a:r>
              <a:rPr lang="en-GB" sz="1200" dirty="0" smtClean="0"/>
              <a:t>Consolidation in 2016</a:t>
            </a:r>
          </a:p>
          <a:p>
            <a:pPr marL="171450" indent="-171450">
              <a:spcBef>
                <a:spcPts val="1200"/>
              </a:spcBef>
              <a:buFont typeface="Arial" panose="020B0604020202020204" pitchFamily="34" charset="0"/>
              <a:buChar char="•"/>
            </a:pPr>
            <a:r>
              <a:rPr lang="en-GB" sz="1200" dirty="0" smtClean="0"/>
              <a:t>Strong development pipeline</a:t>
            </a:r>
          </a:p>
          <a:p>
            <a:pPr marL="171450" indent="-171450">
              <a:spcBef>
                <a:spcPts val="1200"/>
              </a:spcBef>
              <a:buFont typeface="Arial" panose="020B0604020202020204" pitchFamily="34" charset="0"/>
              <a:buChar char="•"/>
            </a:pPr>
            <a:r>
              <a:rPr lang="en-GB" sz="1200" dirty="0" smtClean="0"/>
              <a:t>Renewed sector growth forecast</a:t>
            </a:r>
          </a:p>
          <a:p>
            <a:pPr marL="171450" indent="-171450">
              <a:spcBef>
                <a:spcPts val="1200"/>
              </a:spcBef>
              <a:buFont typeface="Arial" panose="020B0604020202020204" pitchFamily="34" charset="0"/>
              <a:buChar char="•"/>
            </a:pPr>
            <a:r>
              <a:rPr lang="en-GB" sz="1200" dirty="0" smtClean="0"/>
              <a:t>Investment</a:t>
            </a:r>
            <a:r>
              <a:rPr lang="en-GB" sz="1200" baseline="0" dirty="0" smtClean="0"/>
              <a:t> growth outside London</a:t>
            </a:r>
            <a:endParaRPr lang="en-GB" sz="1200" dirty="0" smtClean="0"/>
          </a:p>
          <a:p>
            <a:pPr marL="171450" indent="-171450">
              <a:buFont typeface="Arial" panose="020B0604020202020204" pitchFamily="34" charset="0"/>
              <a:buChar char="•"/>
            </a:pPr>
            <a:endParaRPr lang="en-GB" baseline="0" dirty="0" smtClean="0"/>
          </a:p>
          <a:p>
            <a:r>
              <a:rPr lang="en-GB" dirty="0" smtClean="0"/>
              <a:t>	14	15	16	17f	18f</a:t>
            </a:r>
          </a:p>
          <a:p>
            <a:r>
              <a:rPr lang="en-GB" dirty="0" err="1" smtClean="0"/>
              <a:t>SoS</a:t>
            </a:r>
            <a:r>
              <a:rPr lang="en-GB" dirty="0" smtClean="0"/>
              <a:t>	+27%	-3%	-3%	+16%	+8%</a:t>
            </a:r>
          </a:p>
        </p:txBody>
      </p:sp>
      <p:sp>
        <p:nvSpPr>
          <p:cNvPr id="4" name="Slide Number Placeholder 3"/>
          <p:cNvSpPr>
            <a:spLocks noGrp="1"/>
          </p:cNvSpPr>
          <p:nvPr>
            <p:ph type="sldNum" sz="quarter" idx="10"/>
          </p:nvPr>
        </p:nvSpPr>
        <p:spPr/>
        <p:txBody>
          <a:bodyPr/>
          <a:lstStyle/>
          <a:p>
            <a:fld id="{66988268-A3E0-4C39-90B9-72881099E81F}" type="slidenum">
              <a:rPr lang="en-GB" smtClean="0"/>
              <a:pPr/>
              <a:t>12</a:t>
            </a:fld>
            <a:endParaRPr lang="en-GB"/>
          </a:p>
        </p:txBody>
      </p:sp>
    </p:spTree>
    <p:extLst>
      <p:ext uri="{BB962C8B-B14F-4D97-AF65-F5344CB8AC3E}">
        <p14:creationId xmlns:p14="http://schemas.microsoft.com/office/powerpoint/2010/main" val="1985202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6BE4967D-814A-4593-8D68-D408FF2F87CE}" type="slidenum">
              <a:rPr lang="en-GB" smtClean="0">
                <a:latin typeface="Arial" pitchFamily="34" charset="0"/>
                <a:cs typeface="Arial" pitchFamily="34" charset="0"/>
              </a:rPr>
              <a:pPr/>
              <a:t>13</a:t>
            </a:fld>
            <a:endParaRPr lang="en-GB" smtClean="0">
              <a:latin typeface="Arial" pitchFamily="34" charset="0"/>
              <a:cs typeface="Arial" pitchFamily="34" charset="0"/>
            </a:endParaRPr>
          </a:p>
        </p:txBody>
      </p:sp>
      <p:sp>
        <p:nvSpPr>
          <p:cNvPr id="33795" name="Rectangle 2"/>
          <p:cNvSpPr>
            <a:spLocks noGrp="1" noRot="1" noChangeAspect="1" noChangeArrowheads="1" noTextEdit="1"/>
          </p:cNvSpPr>
          <p:nvPr>
            <p:ph type="sldImg"/>
          </p:nvPr>
        </p:nvSpPr>
        <p:spPr>
          <a:xfrm>
            <a:off x="382588" y="685800"/>
            <a:ext cx="6096000" cy="3430588"/>
          </a:xfrm>
          <a:ln/>
        </p:spPr>
      </p:sp>
      <p:sp>
        <p:nvSpPr>
          <p:cNvPr id="33796"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	14	15	16f	17f	18f</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err="1" smtClean="0"/>
              <a:t>SoS</a:t>
            </a:r>
            <a:r>
              <a:rPr lang="en-GB" dirty="0" smtClean="0"/>
              <a:t>	+17%	+5%	+5%	-5%	-17%</a:t>
            </a:r>
          </a:p>
          <a:p>
            <a:endParaRPr lang="en-GB"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Slower UK economic and employment growth to dampen demand for office accommodation dampened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City &amp; Dockland development activity vulnerable to uncertainty over UK financial sector’s post-EU future</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Significant</a:t>
            </a:r>
            <a:r>
              <a:rPr lang="en-GB" sz="1200" kern="1200" baseline="0" dirty="0" smtClean="0">
                <a:solidFill>
                  <a:schemeClr val="tx1"/>
                </a:solidFill>
                <a:effectLst/>
                <a:latin typeface="+mn-lt"/>
                <a:ea typeface="+mn-ea"/>
                <a:cs typeface="+mn-cs"/>
              </a:rPr>
              <a:t> volume of work already on site</a:t>
            </a:r>
            <a:endParaRPr lang="en-GB"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Opportunities for refurbishment &amp; conversion of secondary office accommodation</a:t>
            </a:r>
          </a:p>
        </p:txBody>
      </p:sp>
    </p:spTree>
    <p:extLst>
      <p:ext uri="{BB962C8B-B14F-4D97-AF65-F5344CB8AC3E}">
        <p14:creationId xmlns:p14="http://schemas.microsoft.com/office/powerpoint/2010/main" val="2406721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	14	15	16f	17f	18f</a:t>
            </a:r>
          </a:p>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err="1" smtClean="0"/>
              <a:t>SoS</a:t>
            </a:r>
            <a:r>
              <a:rPr lang="en-GB" dirty="0" smtClean="0"/>
              <a:t>	+21%	+24%	-26%	+21%	+8%</a:t>
            </a:r>
          </a:p>
          <a:p>
            <a:pPr marL="171450" indent="-171450">
              <a:buFont typeface="Arial" panose="020B0604020202020204" pitchFamily="34" charset="0"/>
              <a:buChar char="•"/>
            </a:pPr>
            <a:endParaRPr lang="en-GB" sz="1200" dirty="0" smtClean="0"/>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UK manufacturers benefiting near term from weaker pound</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Long term</a:t>
            </a:r>
            <a:r>
              <a:rPr lang="en-GB" sz="1200" kern="1200" baseline="0" dirty="0" smtClean="0">
                <a:solidFill>
                  <a:schemeClr val="tx1"/>
                </a:solidFill>
                <a:effectLst/>
                <a:latin typeface="+mn-lt"/>
                <a:ea typeface="+mn-ea"/>
                <a:cs typeface="+mn-cs"/>
              </a:rPr>
              <a:t> outlook influences investment decisions - </a:t>
            </a:r>
            <a:endParaRPr lang="en-GB"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Investment in new capacity and manufacturing premises hit by fears over domestic demand and access to Single Market</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(UK</a:t>
            </a:r>
            <a:r>
              <a:rPr lang="en-GB" sz="1200" kern="1200" baseline="0" dirty="0" smtClean="0">
                <a:solidFill>
                  <a:schemeClr val="tx1"/>
                </a:solidFill>
                <a:effectLst/>
                <a:latin typeface="+mn-lt"/>
                <a:ea typeface="+mn-ea"/>
                <a:cs typeface="+mn-cs"/>
              </a:rPr>
              <a:t> Manufacturing investment in buildings fell 11% last year against 4% drop in plant &amp; equipment )</a:t>
            </a:r>
            <a:endParaRPr lang="en-GB"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Renewed investment in logistics space countering manufacturing weakness – in part driven by</a:t>
            </a:r>
            <a:r>
              <a:rPr lang="en-GB" sz="1200" kern="1200" baseline="0" dirty="0" smtClean="0">
                <a:solidFill>
                  <a:schemeClr val="tx1"/>
                </a:solidFill>
                <a:effectLst/>
                <a:latin typeface="+mn-lt"/>
                <a:ea typeface="+mn-ea"/>
                <a:cs typeface="+mn-cs"/>
              </a:rPr>
              <a:t> on-line retail growth</a:t>
            </a:r>
            <a:endParaRPr lang="en-GB"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Midlands &amp; North West prime areas for sector growth</a:t>
            </a:r>
          </a:p>
          <a:p>
            <a:pPr marL="0" indent="0">
              <a:buFont typeface="Arial" panose="020B0604020202020204" pitchFamily="34" charset="0"/>
              <a:buNone/>
            </a:pPr>
            <a:endParaRPr lang="en-GB" sz="1200" dirty="0" smtClean="0"/>
          </a:p>
        </p:txBody>
      </p:sp>
      <p:sp>
        <p:nvSpPr>
          <p:cNvPr id="4" name="Slide Number Placeholder 3"/>
          <p:cNvSpPr>
            <a:spLocks noGrp="1"/>
          </p:cNvSpPr>
          <p:nvPr>
            <p:ph type="sldNum" sz="quarter" idx="10"/>
          </p:nvPr>
        </p:nvSpPr>
        <p:spPr/>
        <p:txBody>
          <a:bodyPr/>
          <a:lstStyle/>
          <a:p>
            <a:fld id="{66988268-A3E0-4C39-90B9-72881099E81F}" type="slidenum">
              <a:rPr lang="en-GB" smtClean="0"/>
              <a:pPr/>
              <a:t>14</a:t>
            </a:fld>
            <a:endParaRPr lang="en-GB"/>
          </a:p>
        </p:txBody>
      </p:sp>
    </p:spTree>
    <p:extLst>
      <p:ext uri="{BB962C8B-B14F-4D97-AF65-F5344CB8AC3E}">
        <p14:creationId xmlns:p14="http://schemas.microsoft.com/office/powerpoint/2010/main" val="1881393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	</a:t>
            </a:r>
            <a:r>
              <a:rPr lang="en-GB" dirty="0" smtClean="0"/>
              <a:t>14	15	16	17f	18f</a:t>
            </a:r>
            <a:endParaRPr lang="en-GB" dirty="0"/>
          </a:p>
          <a:p>
            <a:r>
              <a:rPr lang="en-GB" dirty="0" err="1"/>
              <a:t>SoS</a:t>
            </a:r>
            <a:r>
              <a:rPr lang="en-GB" dirty="0"/>
              <a:t>	</a:t>
            </a:r>
            <a:r>
              <a:rPr lang="en-GB" dirty="0" smtClean="0"/>
              <a:t>+7%	+7%	-5%	+1%	+2%</a:t>
            </a:r>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2AED6915-07DD-40B8-947D-E7596797EC5C}" type="slidenum">
              <a:rPr lang="en-GB" smtClean="0"/>
              <a:pPr>
                <a:defRPr/>
              </a:pPr>
              <a:t>15</a:t>
            </a:fld>
            <a:endParaRPr lang="en-GB"/>
          </a:p>
        </p:txBody>
      </p:sp>
    </p:spTree>
    <p:extLst>
      <p:ext uri="{BB962C8B-B14F-4D97-AF65-F5344CB8AC3E}">
        <p14:creationId xmlns:p14="http://schemas.microsoft.com/office/powerpoint/2010/main" val="155001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This</a:t>
            </a:r>
            <a:r>
              <a:rPr lang="en-GB" baseline="0" dirty="0" smtClean="0"/>
              <a:t> provides insight into the expected growth sectors.</a:t>
            </a:r>
          </a:p>
          <a:p>
            <a:endParaRPr lang="en-GB" baseline="0" dirty="0" smtClean="0"/>
          </a:p>
          <a:p>
            <a:r>
              <a:rPr lang="en-GB" baseline="0" dirty="0" smtClean="0"/>
              <a:t>Next steps is to target the key players within those sectors.</a:t>
            </a:r>
          </a:p>
          <a:p>
            <a:pPr defTabSz="948191">
              <a:defRPr/>
            </a:pPr>
            <a:endParaRPr lang="en-GB" baseline="0" dirty="0" smtClean="0"/>
          </a:p>
          <a:p>
            <a:pPr marL="177786" indent="-177786" defTabSz="948191">
              <a:buFont typeface="Arial" pitchFamily="34" charset="0"/>
              <a:buChar char="•"/>
              <a:defRPr/>
            </a:pPr>
            <a:r>
              <a:rPr lang="en-GB" baseline="0" dirty="0" smtClean="0"/>
              <a:t>Alert to new projects at pre-planning stage onwards</a:t>
            </a:r>
          </a:p>
          <a:p>
            <a:pPr marL="177786" indent="-177786" defTabSz="948191">
              <a:buFont typeface="Arial" pitchFamily="34" charset="0"/>
              <a:buChar char="•"/>
              <a:defRPr/>
            </a:pPr>
            <a:r>
              <a:rPr lang="en-GB" baseline="0" dirty="0" smtClean="0"/>
              <a:t>But also relationship building:</a:t>
            </a:r>
          </a:p>
          <a:p>
            <a:pPr marL="177786" indent="-177786">
              <a:buFont typeface="Arial" pitchFamily="34" charset="0"/>
              <a:buChar char="•"/>
            </a:pPr>
            <a:r>
              <a:rPr lang="en-GB" baseline="0" dirty="0" smtClean="0"/>
              <a:t>Identify key players – repeat clients &amp; their established supply chains</a:t>
            </a:r>
          </a:p>
          <a:p>
            <a:pPr marL="177786" indent="-177786">
              <a:buFont typeface="Arial" pitchFamily="34" charset="0"/>
              <a:buChar char="•"/>
            </a:pPr>
            <a:r>
              <a:rPr lang="en-GB" baseline="0" dirty="0" smtClean="0"/>
              <a:t>Type of project design, funding and contract structure (D&amp;B, traditional contract </a:t>
            </a:r>
            <a:r>
              <a:rPr lang="en-GB" baseline="0" dirty="0" err="1" smtClean="0"/>
              <a:t>etc</a:t>
            </a:r>
            <a:r>
              <a:rPr lang="en-GB" baseline="0" dirty="0" smtClean="0"/>
              <a:t>) used in past</a:t>
            </a:r>
          </a:p>
          <a:p>
            <a:endParaRPr lang="en-GB" baseline="0" dirty="0" smtClean="0"/>
          </a:p>
          <a:p>
            <a:r>
              <a:rPr lang="en-GB" baseline="0" dirty="0" smtClean="0"/>
              <a:t>All areas that Glenigan data can help with…..</a:t>
            </a:r>
          </a:p>
          <a:p>
            <a:endParaRPr lang="en-GB" dirty="0"/>
          </a:p>
        </p:txBody>
      </p:sp>
      <p:sp>
        <p:nvSpPr>
          <p:cNvPr id="4" name="Slide Number Placeholder 3"/>
          <p:cNvSpPr>
            <a:spLocks noGrp="1"/>
          </p:cNvSpPr>
          <p:nvPr>
            <p:ph type="sldNum" sz="quarter" idx="10"/>
          </p:nvPr>
        </p:nvSpPr>
        <p:spPr/>
        <p:txBody>
          <a:bodyPr/>
          <a:lstStyle/>
          <a:p>
            <a:fld id="{66988268-A3E0-4C39-90B9-72881099E81F}" type="slidenum">
              <a:rPr lang="en-GB" smtClean="0"/>
              <a:pPr/>
              <a:t>16</a:t>
            </a:fld>
            <a:endParaRPr lang="en-GB"/>
          </a:p>
        </p:txBody>
      </p:sp>
    </p:spTree>
    <p:extLst>
      <p:ext uri="{BB962C8B-B14F-4D97-AF65-F5344CB8AC3E}">
        <p14:creationId xmlns:p14="http://schemas.microsoft.com/office/powerpoint/2010/main" val="22788522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Project specific</a:t>
            </a:r>
            <a:r>
              <a:rPr lang="en-GB" baseline="0" dirty="0" smtClean="0"/>
              <a:t> leads information</a:t>
            </a:r>
            <a:endParaRPr lang="en-GB" dirty="0"/>
          </a:p>
        </p:txBody>
      </p:sp>
      <p:sp>
        <p:nvSpPr>
          <p:cNvPr id="4" name="Slide Number Placeholder 3"/>
          <p:cNvSpPr>
            <a:spLocks noGrp="1"/>
          </p:cNvSpPr>
          <p:nvPr>
            <p:ph type="sldNum" sz="quarter" idx="10"/>
          </p:nvPr>
        </p:nvSpPr>
        <p:spPr/>
        <p:txBody>
          <a:bodyPr/>
          <a:lstStyle/>
          <a:p>
            <a:fld id="{66988268-A3E0-4C39-90B9-72881099E81F}" type="slidenum">
              <a:rPr lang="en-GB" smtClean="0"/>
              <a:pPr/>
              <a:t>20</a:t>
            </a:fld>
            <a:endParaRPr lang="en-GB"/>
          </a:p>
        </p:txBody>
      </p:sp>
    </p:spTree>
    <p:extLst>
      <p:ext uri="{BB962C8B-B14F-4D97-AF65-F5344CB8AC3E}">
        <p14:creationId xmlns:p14="http://schemas.microsoft.com/office/powerpoint/2010/main" val="2808169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Please</a:t>
            </a:r>
            <a:r>
              <a:rPr lang="en-GB" baseline="0" dirty="0" smtClean="0"/>
              <a:t> do visit out website to see how we can help service providers to drive their sales.</a:t>
            </a:r>
          </a:p>
          <a:p>
            <a:endParaRPr lang="en-GB" baseline="0" dirty="0" smtClean="0"/>
          </a:p>
          <a:p>
            <a:r>
              <a:rPr lang="en-GB" baseline="0" dirty="0" smtClean="0"/>
              <a:t>Thank you very much</a:t>
            </a:r>
            <a:endParaRPr lang="en-GB" dirty="0"/>
          </a:p>
        </p:txBody>
      </p:sp>
      <p:sp>
        <p:nvSpPr>
          <p:cNvPr id="4" name="Slide Number Placeholder 3"/>
          <p:cNvSpPr>
            <a:spLocks noGrp="1"/>
          </p:cNvSpPr>
          <p:nvPr>
            <p:ph type="sldNum" sz="quarter" idx="10"/>
          </p:nvPr>
        </p:nvSpPr>
        <p:spPr/>
        <p:txBody>
          <a:bodyPr/>
          <a:lstStyle/>
          <a:p>
            <a:fld id="{66988268-A3E0-4C39-90B9-72881099E81F}" type="slidenum">
              <a:rPr lang="en-GB" smtClean="0"/>
              <a:pPr/>
              <a:t>23</a:t>
            </a:fld>
            <a:endParaRPr lang="en-GB"/>
          </a:p>
        </p:txBody>
      </p:sp>
    </p:spTree>
    <p:extLst>
      <p:ext uri="{BB962C8B-B14F-4D97-AF65-F5344CB8AC3E}">
        <p14:creationId xmlns:p14="http://schemas.microsoft.com/office/powerpoint/2010/main" val="2936082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bit about Glenigan…</a:t>
            </a:r>
            <a:endParaRPr lang="en-GB" dirty="0"/>
          </a:p>
        </p:txBody>
      </p:sp>
      <p:sp>
        <p:nvSpPr>
          <p:cNvPr id="4" name="Slide Number Placeholder 3"/>
          <p:cNvSpPr>
            <a:spLocks noGrp="1"/>
          </p:cNvSpPr>
          <p:nvPr>
            <p:ph type="sldNum" sz="quarter" idx="10"/>
          </p:nvPr>
        </p:nvSpPr>
        <p:spPr/>
        <p:txBody>
          <a:bodyPr/>
          <a:lstStyle/>
          <a:p>
            <a:fld id="{66988268-A3E0-4C39-90B9-72881099E81F}" type="slidenum">
              <a:rPr lang="en-GB" smtClean="0"/>
              <a:pPr/>
              <a:t>2</a:t>
            </a:fld>
            <a:endParaRPr lang="en-GB"/>
          </a:p>
        </p:txBody>
      </p:sp>
    </p:spTree>
    <p:extLst>
      <p:ext uri="{BB962C8B-B14F-4D97-AF65-F5344CB8AC3E}">
        <p14:creationId xmlns:p14="http://schemas.microsoft.com/office/powerpoint/2010/main" val="1942956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Arial" charset="0"/>
              </a:rPr>
              <a:t>Good morning</a:t>
            </a:r>
          </a:p>
          <a:p>
            <a:pPr marL="171450" lvl="0" indent="-171450">
              <a:buFont typeface="Arial" pitchFamily="34" charset="0"/>
              <a:buChar char="•"/>
            </a:pPr>
            <a:r>
              <a:rPr lang="en-GB" sz="1200" kern="1200" dirty="0" smtClean="0">
                <a:solidFill>
                  <a:schemeClr val="tx1"/>
                </a:solidFill>
                <a:effectLst/>
                <a:latin typeface="Arial" charset="0"/>
                <a:ea typeface="+mn-ea"/>
                <a:cs typeface="Arial" charset="0"/>
              </a:rPr>
              <a:t>Introduce myself, Glenigan insight</a:t>
            </a:r>
          </a:p>
          <a:p>
            <a:pPr marL="171450" lvl="0" indent="-171450">
              <a:buFont typeface="Arial" pitchFamily="34" charset="0"/>
              <a:buChar char="•"/>
            </a:pPr>
            <a:r>
              <a:rPr lang="en-GB" sz="1200" kern="1200" dirty="0" smtClean="0">
                <a:solidFill>
                  <a:schemeClr val="tx1"/>
                </a:solidFill>
                <a:effectLst/>
                <a:latin typeface="Arial" charset="0"/>
                <a:ea typeface="+mn-ea"/>
                <a:cs typeface="Arial" charset="0"/>
              </a:rPr>
              <a:t>Review UK’s recent economic performance</a:t>
            </a:r>
          </a:p>
          <a:p>
            <a:pPr marL="171450" lvl="0" indent="-171450">
              <a:buFont typeface="Arial" pitchFamily="34" charset="0"/>
              <a:buChar char="•"/>
            </a:pPr>
            <a:r>
              <a:rPr lang="en-GB" sz="1200" kern="1200" dirty="0" smtClean="0">
                <a:solidFill>
                  <a:schemeClr val="tx1"/>
                </a:solidFill>
                <a:effectLst/>
                <a:latin typeface="Arial" charset="0"/>
                <a:ea typeface="+mn-ea"/>
                <a:cs typeface="Arial" charset="0"/>
              </a:rPr>
              <a:t>Assess the emerging post-Brexit landscape for Construction</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kern="1200" dirty="0" smtClean="0">
                <a:solidFill>
                  <a:schemeClr val="tx1"/>
                </a:solidFill>
                <a:effectLst/>
                <a:latin typeface="Arial" charset="0"/>
                <a:ea typeface="+mn-ea"/>
                <a:cs typeface="Arial" charset="0"/>
              </a:rPr>
              <a:t>Drawing on analysis of exclusive project data held by Glenigan to assess, together with other industry and economic data to assess industry prospects </a:t>
            </a:r>
          </a:p>
          <a:p>
            <a:pPr marL="628650" lvl="1" indent="-171450">
              <a:buFont typeface="Arial" pitchFamily="34" charset="0"/>
              <a:buChar char="•"/>
            </a:pPr>
            <a:r>
              <a:rPr lang="en-GB" sz="1200" kern="1200" dirty="0" smtClean="0">
                <a:solidFill>
                  <a:schemeClr val="tx1"/>
                </a:solidFill>
                <a:effectLst/>
                <a:latin typeface="Arial" charset="0"/>
                <a:ea typeface="+mn-ea"/>
                <a:cs typeface="Arial" charset="0"/>
              </a:rPr>
              <a:t>Challenges &amp; pressure points</a:t>
            </a:r>
          </a:p>
          <a:p>
            <a:pPr marL="628650" lvl="1" indent="-171450">
              <a:buFont typeface="Arial" pitchFamily="34" charset="0"/>
              <a:buChar char="•"/>
            </a:pPr>
            <a:r>
              <a:rPr lang="en-GB" sz="1200" kern="1200" dirty="0" smtClean="0">
                <a:solidFill>
                  <a:schemeClr val="tx1"/>
                </a:solidFill>
                <a:effectLst/>
                <a:latin typeface="Arial" charset="0"/>
                <a:ea typeface="+mn-ea"/>
                <a:cs typeface="Arial" charset="0"/>
              </a:rPr>
              <a:t>Growth drivers</a:t>
            </a:r>
          </a:p>
          <a:p>
            <a:pPr marL="628650" lvl="1" indent="-171450">
              <a:buFont typeface="Arial" pitchFamily="34" charset="0"/>
              <a:buChar char="•"/>
            </a:pPr>
            <a:r>
              <a:rPr lang="en-GB" sz="1200" kern="1200" dirty="0" smtClean="0">
                <a:solidFill>
                  <a:schemeClr val="tx1"/>
                </a:solidFill>
                <a:effectLst/>
                <a:latin typeface="Arial" charset="0"/>
                <a:ea typeface="+mn-ea"/>
                <a:cs typeface="Arial" charset="0"/>
              </a:rPr>
              <a:t>Regional &amp; sector performance </a:t>
            </a:r>
          </a:p>
          <a:p>
            <a:pPr marL="628650" lvl="1" indent="-171450">
              <a:buFont typeface="Arial" pitchFamily="34" charset="0"/>
              <a:buChar char="•"/>
            </a:pPr>
            <a:r>
              <a:rPr lang="en-GB" sz="1200" kern="1200" dirty="0" smtClean="0">
                <a:solidFill>
                  <a:schemeClr val="tx1"/>
                </a:solidFill>
                <a:effectLst/>
                <a:latin typeface="Arial" charset="0"/>
                <a:ea typeface="+mn-ea"/>
                <a:cs typeface="Arial" charset="0"/>
              </a:rPr>
              <a:t>New market opportunities</a:t>
            </a:r>
          </a:p>
          <a:p>
            <a:pPr marL="171450" lvl="0" indent="-171450">
              <a:buFont typeface="Arial" pitchFamily="34" charset="0"/>
              <a:buChar char="•"/>
            </a:pPr>
            <a:endParaRPr lang="en-GB" sz="1200" kern="1200" baseline="0" dirty="0" smtClean="0">
              <a:solidFill>
                <a:schemeClr val="tx1"/>
              </a:solidFill>
              <a:effectLst/>
              <a:latin typeface="Arial" charset="0"/>
              <a:ea typeface="+mn-ea"/>
              <a:cs typeface="Arial" charset="0"/>
            </a:endParaRPr>
          </a:p>
          <a:p>
            <a:pPr marL="171450" lvl="0" indent="-171450">
              <a:buFont typeface="Arial" pitchFamily="34" charset="0"/>
              <a:buChar char="•"/>
            </a:pPr>
            <a:endParaRPr lang="en-GB" sz="1200" kern="1200" baseline="0" dirty="0" smtClean="0">
              <a:solidFill>
                <a:schemeClr val="tx1"/>
              </a:solidFill>
              <a:effectLst/>
              <a:latin typeface="Arial" charset="0"/>
              <a:ea typeface="+mn-ea"/>
              <a:cs typeface="Arial" charset="0"/>
            </a:endParaRPr>
          </a:p>
          <a:p>
            <a:endParaRPr lang="en-GB" dirty="0"/>
          </a:p>
        </p:txBody>
      </p:sp>
      <p:sp>
        <p:nvSpPr>
          <p:cNvPr id="4" name="Slide Number Placeholder 3"/>
          <p:cNvSpPr>
            <a:spLocks noGrp="1"/>
          </p:cNvSpPr>
          <p:nvPr>
            <p:ph type="sldNum" sz="quarter" idx="10"/>
          </p:nvPr>
        </p:nvSpPr>
        <p:spPr/>
        <p:txBody>
          <a:bodyPr/>
          <a:lstStyle/>
          <a:p>
            <a:fld id="{66988268-A3E0-4C39-90B9-72881099E81F}" type="slidenum">
              <a:rPr lang="en-GB" smtClean="0"/>
              <a:pPr/>
              <a:t>5</a:t>
            </a:fld>
            <a:endParaRPr lang="en-GB"/>
          </a:p>
        </p:txBody>
      </p:sp>
    </p:spTree>
    <p:extLst>
      <p:ext uri="{BB962C8B-B14F-4D97-AF65-F5344CB8AC3E}">
        <p14:creationId xmlns:p14="http://schemas.microsoft.com/office/powerpoint/2010/main" val="249896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FC9244D7-6CE1-497D-9669-3FA27DDC2A25}" type="slidenum">
              <a:rPr lang="en-GB" smtClean="0">
                <a:latin typeface="Arial" pitchFamily="34" charset="0"/>
                <a:cs typeface="Arial" pitchFamily="34" charset="0"/>
              </a:rPr>
              <a:pPr/>
              <a:t>6</a:t>
            </a:fld>
            <a:endParaRPr lang="en-GB" smtClean="0">
              <a:latin typeface="Arial" pitchFamily="34" charset="0"/>
              <a:cs typeface="Arial" pitchFamily="34" charset="0"/>
            </a:endParaRPr>
          </a:p>
        </p:txBody>
      </p:sp>
      <p:sp>
        <p:nvSpPr>
          <p:cNvPr id="29699" name="Rectangle 2"/>
          <p:cNvSpPr>
            <a:spLocks noGrp="1" noRot="1" noChangeAspect="1" noChangeArrowheads="1" noTextEdit="1"/>
          </p:cNvSpPr>
          <p:nvPr>
            <p:ph type="sldImg"/>
          </p:nvPr>
        </p:nvSpPr>
        <p:spPr>
          <a:xfrm>
            <a:off x="382588" y="685800"/>
            <a:ext cx="6096000" cy="3430588"/>
          </a:xfrm>
          <a:ln/>
        </p:spPr>
      </p:sp>
      <p:sp>
        <p:nvSpPr>
          <p:cNvPr id="29700" name="Rectangle 3"/>
          <p:cNvSpPr>
            <a:spLocks noGrp="1" noChangeArrowheads="1"/>
          </p:cNvSpPr>
          <p:nvPr>
            <p:ph type="body" idx="1"/>
          </p:nvPr>
        </p:nvSpPr>
        <p:spPr>
          <a:xfrm>
            <a:off x="914508" y="4343147"/>
            <a:ext cx="5028986" cy="4115019"/>
          </a:xfrm>
          <a:noFill/>
          <a:ln/>
        </p:spPr>
        <p:txBody>
          <a:bodyPr/>
          <a:lstStyle/>
          <a:p>
            <a:r>
              <a:rPr lang="en-GB" dirty="0" smtClean="0"/>
              <a:t>How</a:t>
            </a:r>
            <a:r>
              <a:rPr lang="en-GB" baseline="0" dirty="0" smtClean="0"/>
              <a:t> are do we expect the industry’s fortunes to be shaped by political developments:</a:t>
            </a:r>
          </a:p>
          <a:p>
            <a:endParaRPr lang="en-GB" baseline="0" dirty="0" smtClean="0"/>
          </a:p>
          <a:p>
            <a:pPr marL="171450" indent="-171450">
              <a:buFont typeface="Arial" panose="020B0604020202020204" pitchFamily="34" charset="0"/>
              <a:buChar char="•"/>
            </a:pPr>
            <a:r>
              <a:rPr lang="en-GB" baseline="0" dirty="0" smtClean="0"/>
              <a:t>Brexit Negotiations rollercoaster of uncertainty for industry’s clients and construction itself</a:t>
            </a:r>
          </a:p>
          <a:p>
            <a:pPr marL="171450" indent="-171450">
              <a:buFont typeface="Arial" panose="020B0604020202020204" pitchFamily="34" charset="0"/>
              <a:buChar char="•"/>
            </a:pPr>
            <a:r>
              <a:rPr lang="en-GB" baseline="0" dirty="0" smtClean="0"/>
              <a:t>Minority government - more spending on immediate political pressure (front line services/ pay),  less on capital projects?</a:t>
            </a:r>
          </a:p>
          <a:p>
            <a:pPr marL="171450" indent="-171450">
              <a:buFont typeface="Arial" panose="020B0604020202020204" pitchFamily="34" charset="0"/>
              <a:buChar char="•"/>
            </a:pPr>
            <a:r>
              <a:rPr lang="en-GB" baseline="0" dirty="0" smtClean="0"/>
              <a:t>Fragile Government may not last</a:t>
            </a:r>
          </a:p>
          <a:p>
            <a:endParaRPr lang="en-GB" baseline="0" dirty="0" smtClean="0"/>
          </a:p>
          <a:p>
            <a:r>
              <a:rPr lang="en-GB" baseline="0" dirty="0" smtClean="0"/>
              <a:t>UK economic performance</a:t>
            </a:r>
          </a:p>
          <a:p>
            <a:pPr marL="171450" indent="-171450">
              <a:buFont typeface="Arial" panose="020B0604020202020204" pitchFamily="34" charset="0"/>
              <a:buChar char="•"/>
            </a:pPr>
            <a:r>
              <a:rPr lang="en-GB" baseline="0" dirty="0" smtClean="0"/>
              <a:t>Economic growth below 2% pa (OBR 2% and 1.6%), but consensus is growth will be weaker</a:t>
            </a:r>
          </a:p>
          <a:p>
            <a:pPr marL="171450" indent="-171450">
              <a:buFont typeface="Arial" panose="020B0604020202020204" pitchFamily="34" charset="0"/>
              <a:buChar char="•"/>
            </a:pPr>
            <a:r>
              <a:rPr lang="en-GB" baseline="0" dirty="0" smtClean="0"/>
              <a:t>Business investment – poorer outlook for domestic demand and long term uncertainty re: Single Market</a:t>
            </a:r>
          </a:p>
          <a:p>
            <a:pPr marL="171450" indent="-171450">
              <a:buFont typeface="Arial" panose="020B0604020202020204" pitchFamily="34" charset="0"/>
              <a:buChar char="•"/>
            </a:pPr>
            <a:r>
              <a:rPr lang="en-GB" baseline="0" dirty="0" smtClean="0"/>
              <a:t>Household budgets squeezed - Weaker housing market &amp; retail sales</a:t>
            </a:r>
          </a:p>
          <a:p>
            <a:r>
              <a:rPr lang="en-GB" dirty="0"/>
              <a:t> </a:t>
            </a:r>
          </a:p>
          <a:p>
            <a:endParaRPr lang="en-US" dirty="0" smtClean="0">
              <a:latin typeface="Arial" pitchFamily="34" charset="0"/>
              <a:cs typeface="Arial" pitchFamily="34" charset="0"/>
            </a:endParaRPr>
          </a:p>
          <a:p>
            <a:endParaRPr lang="en-US" dirty="0" smtClean="0">
              <a:latin typeface="Arial" pitchFamily="34" charset="0"/>
              <a:cs typeface="Arial" pitchFamily="34" charset="0"/>
            </a:endParaRPr>
          </a:p>
        </p:txBody>
      </p:sp>
    </p:spTree>
    <p:extLst>
      <p:ext uri="{BB962C8B-B14F-4D97-AF65-F5344CB8AC3E}">
        <p14:creationId xmlns:p14="http://schemas.microsoft.com/office/powerpoint/2010/main" val="83589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smtClean="0"/>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Expanded development pipeline following Government ‘U-turn’ on Right to Buy, although rent cap means funding remains tight</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Safety work an immediate priority for any additional Government funding</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Potential disruption to planned development programmes post-Grenfell</a:t>
            </a:r>
          </a:p>
          <a:p>
            <a:pPr marL="171450" indent="-171450">
              <a:buFont typeface="Arial" panose="020B0604020202020204" pitchFamily="34" charset="0"/>
              <a:buChar char="•"/>
            </a:pPr>
            <a:r>
              <a:rPr lang="en-GB" dirty="0" smtClean="0"/>
              <a:t>S</a:t>
            </a:r>
            <a:r>
              <a:rPr lang="en-GB" baseline="0" dirty="0" smtClean="0"/>
              <a:t>tudent accommodation has been a growth area supporting overall sector activity – Planning approvals strong &amp; further expansion ahead</a:t>
            </a:r>
          </a:p>
          <a:p>
            <a:endParaRPr lang="en-GB" dirty="0" smtClean="0"/>
          </a:p>
          <a:p>
            <a:endParaRPr lang="en-GB" baseline="0" dirty="0" smtClean="0"/>
          </a:p>
          <a:p>
            <a:r>
              <a:rPr lang="en-GB" dirty="0" smtClean="0"/>
              <a:t>	14 	15	16f	17f	18f</a:t>
            </a:r>
            <a:br>
              <a:rPr lang="en-GB" dirty="0" smtClean="0"/>
            </a:br>
            <a:r>
              <a:rPr lang="en-GB" dirty="0" smtClean="0"/>
              <a:t>SOS          	-16%	+6%	+4	-1%	+2%</a:t>
            </a:r>
          </a:p>
          <a:p>
            <a:endParaRPr lang="en-GB" dirty="0"/>
          </a:p>
        </p:txBody>
      </p:sp>
      <p:sp>
        <p:nvSpPr>
          <p:cNvPr id="4" name="Slide Number Placeholder 3"/>
          <p:cNvSpPr>
            <a:spLocks noGrp="1"/>
          </p:cNvSpPr>
          <p:nvPr>
            <p:ph type="sldNum" sz="quarter" idx="10"/>
          </p:nvPr>
        </p:nvSpPr>
        <p:spPr/>
        <p:txBody>
          <a:bodyPr/>
          <a:lstStyle/>
          <a:p>
            <a:fld id="{66988268-A3E0-4C39-90B9-72881099E81F}" type="slidenum">
              <a:rPr lang="en-GB" smtClean="0"/>
              <a:pPr/>
              <a:t>7</a:t>
            </a:fld>
            <a:endParaRPr lang="en-GB"/>
          </a:p>
        </p:txBody>
      </p:sp>
    </p:spTree>
    <p:extLst>
      <p:ext uri="{BB962C8B-B14F-4D97-AF65-F5344CB8AC3E}">
        <p14:creationId xmlns:p14="http://schemas.microsoft.com/office/powerpoint/2010/main" val="1849514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	13	14	15f	16f	17f	18f</a:t>
            </a:r>
          </a:p>
          <a:p>
            <a:r>
              <a:rPr lang="en-GB" dirty="0" err="1" smtClean="0"/>
              <a:t>SoS</a:t>
            </a:r>
            <a:r>
              <a:rPr lang="en-GB" dirty="0" smtClean="0"/>
              <a:t>	+20%	-1%	21%	N/C	-10%	+9%</a:t>
            </a:r>
          </a:p>
          <a:p>
            <a:endParaRPr lang="en-GB" dirty="0" smtClean="0"/>
          </a:p>
          <a:p>
            <a:pPr>
              <a:spcBef>
                <a:spcPts val="1200"/>
              </a:spcBef>
              <a:buClr>
                <a:srgbClr val="7BC143"/>
              </a:buClr>
            </a:pPr>
            <a:r>
              <a:rPr lang="en-GB" dirty="0" smtClean="0"/>
              <a:t>Rising demand </a:t>
            </a:r>
          </a:p>
          <a:p>
            <a:pPr marL="171450" indent="-171450">
              <a:spcBef>
                <a:spcPts val="1200"/>
              </a:spcBef>
              <a:buClr>
                <a:srgbClr val="7BC143"/>
              </a:buClr>
              <a:buFont typeface="Arial" panose="020B0604020202020204" pitchFamily="34" charset="0"/>
              <a:buChar char="•"/>
            </a:pPr>
            <a:r>
              <a:rPr lang="en-GB" dirty="0" smtClean="0"/>
              <a:t>More primary school pupils</a:t>
            </a:r>
          </a:p>
          <a:p>
            <a:pPr marL="171450" indent="-171450">
              <a:spcBef>
                <a:spcPts val="1200"/>
              </a:spcBef>
              <a:buClr>
                <a:srgbClr val="7BC143"/>
              </a:buClr>
              <a:buFont typeface="Arial" panose="020B0604020202020204" pitchFamily="34" charset="0"/>
              <a:buChar char="•"/>
            </a:pPr>
            <a:r>
              <a:rPr lang="en-GB" dirty="0" smtClean="0"/>
              <a:t>Pressure switching to secondary education</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New &amp; expanded secondary schools needed as pupil numbers rise</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Government’s grammar school plans dashed by election result</a:t>
            </a:r>
          </a:p>
          <a:p>
            <a:pPr marL="628650" lvl="1" indent="-171450">
              <a:buFont typeface="Arial" panose="020B0604020202020204" pitchFamily="34" charset="0"/>
              <a:buChar char="•"/>
            </a:pPr>
            <a:r>
              <a:rPr lang="en-GB" sz="1200" kern="1200" dirty="0" smtClean="0">
                <a:solidFill>
                  <a:schemeClr val="tx1"/>
                </a:solidFill>
                <a:effectLst/>
                <a:latin typeface="+mn-lt"/>
                <a:ea typeface="+mn-ea"/>
                <a:cs typeface="+mn-cs"/>
              </a:rPr>
              <a:t>This removes a political</a:t>
            </a:r>
            <a:r>
              <a:rPr lang="en-GB" sz="1200" kern="1200" baseline="0" dirty="0" smtClean="0">
                <a:solidFill>
                  <a:schemeClr val="tx1"/>
                </a:solidFill>
                <a:effectLst/>
                <a:latin typeface="+mn-lt"/>
                <a:ea typeface="+mn-ea"/>
                <a:cs typeface="+mn-cs"/>
              </a:rPr>
              <a:t> hurdle – could help accelerate delivery</a:t>
            </a:r>
            <a:endParaRPr lang="en-GB"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Universities - </a:t>
            </a:r>
            <a:r>
              <a:rPr lang="en-GB" dirty="0" smtClean="0"/>
              <a:t>competition fuelling investment </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Investing to attract UK &amp; overseas students – </a:t>
            </a:r>
            <a:r>
              <a:rPr lang="en-GB" sz="1200" kern="1200" baseline="0" dirty="0" smtClean="0">
                <a:solidFill>
                  <a:schemeClr val="tx1"/>
                </a:solidFill>
                <a:effectLst/>
                <a:latin typeface="+mn-lt"/>
                <a:ea typeface="+mn-ea"/>
                <a:cs typeface="+mn-cs"/>
              </a:rPr>
              <a:t>A number have ambitious campus development plans (UCL </a:t>
            </a:r>
            <a:r>
              <a:rPr lang="en-GB" sz="1200" kern="1200" baseline="0" dirty="0" err="1" smtClean="0">
                <a:solidFill>
                  <a:schemeClr val="tx1"/>
                </a:solidFill>
                <a:effectLst/>
                <a:latin typeface="+mn-lt"/>
                <a:ea typeface="+mn-ea"/>
                <a:cs typeface="+mn-cs"/>
              </a:rPr>
              <a:t>Olympicopolis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University of Glasgow, University</a:t>
            </a:r>
            <a:r>
              <a:rPr lang="en-GB" sz="1200" kern="1200" baseline="0" dirty="0" smtClean="0">
                <a:solidFill>
                  <a:schemeClr val="tx1"/>
                </a:solidFill>
                <a:effectLst/>
                <a:latin typeface="+mn-lt"/>
                <a:ea typeface="+mn-ea"/>
                <a:cs typeface="+mn-cs"/>
              </a:rPr>
              <a:t> of Reading)</a:t>
            </a:r>
            <a:endParaRPr lang="en-GB"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Threat to university research funding as UK leaves EU</a:t>
            </a:r>
          </a:p>
          <a:p>
            <a:pPr lvl="1">
              <a:spcBef>
                <a:spcPts val="600"/>
              </a:spcBef>
              <a:buClr>
                <a:srgbClr val="7BC143"/>
              </a:buClr>
              <a:buFont typeface="Wingdings" panose="05000000000000000000" pitchFamily="2" charset="2"/>
              <a:buChar char="§"/>
            </a:pPr>
            <a:endParaRPr lang="en-GB" dirty="0" smtClean="0"/>
          </a:p>
        </p:txBody>
      </p:sp>
      <p:sp>
        <p:nvSpPr>
          <p:cNvPr id="4" name="Slide Number Placeholder 3"/>
          <p:cNvSpPr>
            <a:spLocks noGrp="1"/>
          </p:cNvSpPr>
          <p:nvPr>
            <p:ph type="sldNum" sz="quarter" idx="10"/>
          </p:nvPr>
        </p:nvSpPr>
        <p:spPr/>
        <p:txBody>
          <a:bodyPr/>
          <a:lstStyle/>
          <a:p>
            <a:fld id="{66988268-A3E0-4C39-90B9-72881099E81F}" type="slidenum">
              <a:rPr lang="en-GB" smtClean="0"/>
              <a:pPr/>
              <a:t>8</a:t>
            </a:fld>
            <a:endParaRPr lang="en-GB"/>
          </a:p>
        </p:txBody>
      </p:sp>
    </p:spTree>
    <p:extLst>
      <p:ext uri="{BB962C8B-B14F-4D97-AF65-F5344CB8AC3E}">
        <p14:creationId xmlns:p14="http://schemas.microsoft.com/office/powerpoint/2010/main" val="2723316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	13	14	15	16	17f	18f</a:t>
            </a:r>
          </a:p>
          <a:p>
            <a:r>
              <a:rPr lang="en-GB" dirty="0" err="1" smtClean="0"/>
              <a:t>SoS</a:t>
            </a:r>
            <a:r>
              <a:rPr lang="en-GB" dirty="0" smtClean="0"/>
              <a:t>	-15%	+5%	-22%	+9%	+23%	14%</a:t>
            </a:r>
          </a:p>
          <a:p>
            <a:endParaRPr lang="en-GB" dirty="0" smtClean="0"/>
          </a:p>
          <a:p>
            <a:pPr>
              <a:spcBef>
                <a:spcPts val="600"/>
              </a:spcBef>
              <a:spcAft>
                <a:spcPts val="600"/>
              </a:spcAft>
              <a:buClr>
                <a:srgbClr val="7BC143"/>
              </a:buClr>
              <a:buFont typeface="Helvetica" pitchFamily="34" charset="0"/>
              <a:buChar char="■"/>
            </a:pPr>
            <a:endParaRPr lang="en-GB" dirty="0" smtClean="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Following the ‘snap’ general election, NHS funding destined to be high on the political agenda, but </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NHS capital budgets squeezed by wider funding pressures – prioritisation</a:t>
            </a:r>
            <a:r>
              <a:rPr lang="en-GB" sz="1200" kern="1200" baseline="0" dirty="0" smtClean="0">
                <a:solidFill>
                  <a:schemeClr val="tx1"/>
                </a:solidFill>
                <a:effectLst/>
                <a:latin typeface="+mn-lt"/>
                <a:ea typeface="+mn-ea"/>
                <a:cs typeface="+mn-cs"/>
              </a:rPr>
              <a:t> of front-line services</a:t>
            </a:r>
            <a:endParaRPr lang="en-GB"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Partial recovery forecast for last year sustained into 2017 - Increase in laboratory &amp; research projects</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Social care in political spotlight, but little additional funding  </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Longer term, investment needed in new, modern social care facilities – beyond</a:t>
            </a:r>
            <a:r>
              <a:rPr lang="en-GB" sz="1200" kern="1200" baseline="0" dirty="0" smtClean="0">
                <a:solidFill>
                  <a:schemeClr val="tx1"/>
                </a:solidFill>
                <a:effectLst/>
                <a:latin typeface="+mn-lt"/>
                <a:ea typeface="+mn-ea"/>
                <a:cs typeface="+mn-cs"/>
              </a:rPr>
              <a:t> forecast period</a:t>
            </a:r>
            <a:endParaRPr lang="en-GB" sz="1200" kern="1200" dirty="0" smtClean="0">
              <a:solidFill>
                <a:schemeClr val="tx1"/>
              </a:solidFill>
              <a:effectLst/>
              <a:latin typeface="+mn-lt"/>
              <a:ea typeface="+mn-ea"/>
              <a:cs typeface="+mn-cs"/>
            </a:endParaRPr>
          </a:p>
          <a:p>
            <a:pPr>
              <a:spcBef>
                <a:spcPts val="600"/>
              </a:spcBef>
              <a:spcAft>
                <a:spcPts val="600"/>
              </a:spcAft>
              <a:buClr>
                <a:srgbClr val="7BC143"/>
              </a:buClr>
              <a:buFont typeface="Helvetica" pitchFamily="34" charset="0"/>
              <a:buNone/>
            </a:pPr>
            <a:endParaRPr lang="en-GB" dirty="0" smtClean="0">
              <a:latin typeface="Arial" panose="020B0604020202020204" pitchFamily="34" charset="0"/>
              <a:cs typeface="Arial" panose="020B0604020202020204" pitchFamily="34" charset="0"/>
            </a:endParaRPr>
          </a:p>
          <a:p>
            <a:endParaRPr lang="en-GB" dirty="0" smtClean="0"/>
          </a:p>
          <a:p>
            <a:endParaRPr lang="en-GB" dirty="0"/>
          </a:p>
        </p:txBody>
      </p:sp>
      <p:sp>
        <p:nvSpPr>
          <p:cNvPr id="4" name="Slide Number Placeholder 3"/>
          <p:cNvSpPr>
            <a:spLocks noGrp="1"/>
          </p:cNvSpPr>
          <p:nvPr>
            <p:ph type="sldNum" sz="quarter" idx="10"/>
          </p:nvPr>
        </p:nvSpPr>
        <p:spPr/>
        <p:txBody>
          <a:bodyPr/>
          <a:lstStyle/>
          <a:p>
            <a:fld id="{66988268-A3E0-4C39-90B9-72881099E81F}" type="slidenum">
              <a:rPr lang="en-GB" smtClean="0"/>
              <a:pPr/>
              <a:t>9</a:t>
            </a:fld>
            <a:endParaRPr lang="en-GB"/>
          </a:p>
        </p:txBody>
      </p:sp>
    </p:spTree>
    <p:extLst>
      <p:ext uri="{BB962C8B-B14F-4D97-AF65-F5344CB8AC3E}">
        <p14:creationId xmlns:p14="http://schemas.microsoft.com/office/powerpoint/2010/main" val="227930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Strong potential development pipeline – supply of sites for</a:t>
            </a:r>
            <a:r>
              <a:rPr lang="en-GB" sz="1200" kern="1200" baseline="0" dirty="0" smtClean="0">
                <a:solidFill>
                  <a:schemeClr val="tx1"/>
                </a:solidFill>
                <a:effectLst/>
                <a:latin typeface="+mn-lt"/>
                <a:ea typeface="+mn-ea"/>
                <a:cs typeface="+mn-cs"/>
              </a:rPr>
              <a:t> development has steadily climbed over last 3yrs</a:t>
            </a:r>
          </a:p>
          <a:p>
            <a:pPr lvl="0"/>
            <a:endParaRPr lang="en-GB" sz="1200" kern="1200" baseline="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Demand rather</a:t>
            </a:r>
            <a:r>
              <a:rPr lang="en-GB" sz="1200" kern="1200" baseline="0" dirty="0" smtClean="0">
                <a:solidFill>
                  <a:schemeClr val="tx1"/>
                </a:solidFill>
                <a:effectLst/>
                <a:latin typeface="+mn-lt"/>
                <a:ea typeface="+mn-ea"/>
                <a:cs typeface="+mn-cs"/>
              </a:rPr>
              <a:t> than supply forecast to constrain sector activity during the forecast period. </a:t>
            </a:r>
          </a:p>
          <a:p>
            <a:pPr marL="0" marR="0" lvl="0" indent="0" algn="l" defTabSz="914400" rtl="0" eaLnBrk="1" fontAlgn="auto" latinLnBrk="0" hangingPunct="1">
              <a:lnSpc>
                <a:spcPct val="100000"/>
              </a:lnSpc>
              <a:spcBef>
                <a:spcPts val="0"/>
              </a:spcBef>
              <a:spcAft>
                <a:spcPts val="600"/>
              </a:spcAft>
              <a:buClr>
                <a:srgbClr val="7BC143"/>
              </a:buClr>
              <a:buSzTx/>
              <a:buFontTx/>
              <a:buNone/>
              <a:tabLst/>
              <a:defRPr/>
            </a:pPr>
            <a:r>
              <a:rPr lang="en-GB" sz="1200" kern="1200" dirty="0" smtClean="0">
                <a:solidFill>
                  <a:schemeClr val="tx1"/>
                </a:solidFill>
                <a:effectLst/>
                <a:latin typeface="+mn-lt"/>
                <a:ea typeface="+mn-ea"/>
                <a:cs typeface="+mn-cs"/>
              </a:rPr>
              <a:t>Consumer squeeze begun</a:t>
            </a:r>
            <a:r>
              <a:rPr lang="en-GB" sz="1200" kern="1200" baseline="0" dirty="0" smtClean="0">
                <a:solidFill>
                  <a:schemeClr val="tx1"/>
                </a:solidFill>
                <a:effectLst/>
                <a:latin typeface="+mn-lt"/>
                <a:ea typeface="+mn-ea"/>
                <a:cs typeface="+mn-cs"/>
              </a:rPr>
              <a:t> to</a:t>
            </a:r>
            <a:r>
              <a:rPr lang="en-GB" sz="1200" kern="1200" dirty="0" smtClean="0">
                <a:solidFill>
                  <a:schemeClr val="tx1"/>
                </a:solidFill>
                <a:effectLst/>
                <a:latin typeface="+mn-lt"/>
                <a:ea typeface="+mn-ea"/>
                <a:cs typeface="+mn-cs"/>
              </a:rPr>
              <a:t> curb property transactions and house price</a:t>
            </a:r>
          </a:p>
          <a:p>
            <a:pPr>
              <a:spcBef>
                <a:spcPts val="0"/>
              </a:spcBef>
              <a:spcAft>
                <a:spcPts val="600"/>
              </a:spcAft>
              <a:buClr>
                <a:srgbClr val="7BC143"/>
              </a:buClr>
            </a:pPr>
            <a:r>
              <a:rPr lang="en-GB" dirty="0" smtClean="0"/>
              <a:t>Housing market prospects</a:t>
            </a:r>
          </a:p>
          <a:p>
            <a:pPr lvl="1">
              <a:spcBef>
                <a:spcPts val="0"/>
              </a:spcBef>
              <a:spcAft>
                <a:spcPts val="600"/>
              </a:spcAft>
              <a:buClr>
                <a:srgbClr val="7BC143"/>
              </a:buClr>
              <a:buFont typeface="Wingdings" panose="05000000000000000000" pitchFamily="2" charset="2"/>
              <a:buChar char="§"/>
            </a:pPr>
            <a:r>
              <a:rPr lang="en-GB" dirty="0" smtClean="0"/>
              <a:t>Household budgets squeezed</a:t>
            </a:r>
          </a:p>
          <a:p>
            <a:pPr lvl="1">
              <a:spcBef>
                <a:spcPts val="0"/>
              </a:spcBef>
              <a:spcAft>
                <a:spcPts val="600"/>
              </a:spcAft>
              <a:buClr>
                <a:srgbClr val="7BC143"/>
              </a:buClr>
              <a:buFont typeface="Wingdings" panose="05000000000000000000" pitchFamily="2" charset="2"/>
              <a:buChar char="§"/>
            </a:pPr>
            <a:r>
              <a:rPr lang="en-GB" dirty="0" smtClean="0"/>
              <a:t>Weaker employment &amp; earnings growth</a:t>
            </a:r>
          </a:p>
          <a:p>
            <a:pPr lvl="1">
              <a:spcBef>
                <a:spcPts val="0"/>
              </a:spcBef>
              <a:spcAft>
                <a:spcPts val="600"/>
              </a:spcAft>
              <a:buClr>
                <a:srgbClr val="7BC143"/>
              </a:buClr>
              <a:buFont typeface="Wingdings" panose="05000000000000000000" pitchFamily="2" charset="2"/>
              <a:buChar char="§"/>
            </a:pPr>
            <a:r>
              <a:rPr lang="en-GB" dirty="0" smtClean="0"/>
              <a:t>Bank of England tightening lending rules</a:t>
            </a:r>
          </a:p>
          <a:p>
            <a:pPr lvl="1">
              <a:spcBef>
                <a:spcPts val="0"/>
              </a:spcBef>
              <a:spcAft>
                <a:spcPts val="600"/>
              </a:spcAft>
              <a:buClr>
                <a:srgbClr val="7BC143"/>
              </a:buClr>
              <a:buFont typeface="Wingdings" panose="05000000000000000000" pitchFamily="2" charset="2"/>
              <a:buChar char="§"/>
            </a:pPr>
            <a:r>
              <a:rPr lang="en-GB" dirty="0" smtClean="0"/>
              <a:t>Buy to Let loosing its shine</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Housebuilders expected to reduce site openings as new house sales slow</a:t>
            </a:r>
          </a:p>
          <a:p>
            <a:endParaRPr lang="en-US" dirty="0" smtClean="0">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Rapid growth in Build to Rent developments - New entrants as Build to Rent grows – greater use of main contractors &amp;</a:t>
            </a:r>
            <a:r>
              <a:rPr lang="en-GB" sz="1200" kern="1200" baseline="0" dirty="0" smtClean="0">
                <a:solidFill>
                  <a:schemeClr val="tx1"/>
                </a:solidFill>
                <a:effectLst/>
                <a:latin typeface="+mn-lt"/>
                <a:ea typeface="+mn-ea"/>
                <a:cs typeface="+mn-cs"/>
              </a:rPr>
              <a:t> offsite manufacture</a:t>
            </a: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66988268-A3E0-4C39-90B9-72881099E81F}" type="slidenum">
              <a:rPr lang="en-GB" smtClean="0"/>
              <a:pPr/>
              <a:t>10</a:t>
            </a:fld>
            <a:endParaRPr lang="en-GB"/>
          </a:p>
        </p:txBody>
      </p:sp>
    </p:spTree>
    <p:extLst>
      <p:ext uri="{BB962C8B-B14F-4D97-AF65-F5344CB8AC3E}">
        <p14:creationId xmlns:p14="http://schemas.microsoft.com/office/powerpoint/2010/main" val="1629719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smtClean="0"/>
              <a:t>	14	15	16	17f	18f</a:t>
            </a:r>
          </a:p>
          <a:p>
            <a:r>
              <a:rPr lang="en-GB" dirty="0" err="1" smtClean="0"/>
              <a:t>SoS</a:t>
            </a:r>
            <a:r>
              <a:rPr lang="en-GB" dirty="0" smtClean="0"/>
              <a:t>	+14%	-17%	+25%	-8%	-9%</a:t>
            </a:r>
          </a:p>
          <a:p>
            <a:endParaRPr lang="en-GB" dirty="0" smtClean="0"/>
          </a:p>
          <a:p>
            <a:pPr>
              <a:spcAft>
                <a:spcPts val="600"/>
              </a:spcAft>
              <a:buClr>
                <a:srgbClr val="7BC143"/>
              </a:buClr>
            </a:pPr>
            <a:r>
              <a:rPr lang="en-GB" dirty="0" smtClean="0">
                <a:latin typeface="Arial" panose="020B0604020202020204" pitchFamily="34" charset="0"/>
                <a:cs typeface="Arial" panose="020B0604020202020204" pitchFamily="34" charset="0"/>
              </a:rPr>
              <a:t>Retail constructio</a:t>
            </a:r>
            <a:r>
              <a:rPr lang="en-GB" baseline="0" dirty="0" smtClean="0">
                <a:latin typeface="Arial" panose="020B0604020202020204" pitchFamily="34" charset="0"/>
                <a:cs typeface="Arial" panose="020B0604020202020204" pitchFamily="34" charset="0"/>
              </a:rPr>
              <a:t>n facing a ‘double whammy’</a:t>
            </a:r>
          </a:p>
          <a:p>
            <a:pPr lvl="0"/>
            <a:r>
              <a:rPr lang="en-GB" sz="1200" kern="1200" dirty="0" smtClean="0">
                <a:solidFill>
                  <a:schemeClr val="tx1"/>
                </a:solidFill>
                <a:effectLst/>
                <a:latin typeface="+mn-lt"/>
                <a:ea typeface="+mn-ea"/>
                <a:cs typeface="+mn-cs"/>
              </a:rPr>
              <a:t>Demand for retail space hit by:</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Weak household earnings and retail sales over next</a:t>
            </a:r>
            <a:r>
              <a:rPr lang="en-GB" sz="1200" kern="1200" baseline="0" dirty="0" smtClean="0">
                <a:solidFill>
                  <a:schemeClr val="tx1"/>
                </a:solidFill>
                <a:effectLst/>
                <a:latin typeface="+mn-lt"/>
                <a:ea typeface="+mn-ea"/>
                <a:cs typeface="+mn-cs"/>
              </a:rPr>
              <a:t> two years</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Erosion</a:t>
            </a:r>
            <a:r>
              <a:rPr lang="en-GB" sz="1200" kern="1200" baseline="0" dirty="0" smtClean="0">
                <a:solidFill>
                  <a:schemeClr val="tx1"/>
                </a:solidFill>
                <a:effectLst/>
                <a:latin typeface="+mn-lt"/>
                <a:ea typeface="+mn-ea"/>
                <a:cs typeface="+mn-cs"/>
              </a:rPr>
              <a:t> of high street/ shopping centre sales market share to on-line retailing</a:t>
            </a:r>
            <a:endParaRPr lang="en-GB" sz="1200" kern="1200" dirty="0" smtClean="0">
              <a:solidFill>
                <a:schemeClr val="tx1"/>
              </a:solidFill>
              <a:effectLst/>
              <a:latin typeface="+mn-lt"/>
              <a:ea typeface="+mn-ea"/>
              <a:cs typeface="+mn-cs"/>
            </a:endParaRP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Retailers rationalising estate as costs rise and sales volumes falter</a:t>
            </a:r>
          </a:p>
          <a:p>
            <a:pPr lvl="0"/>
            <a:r>
              <a:rPr lang="en-GB" sz="1200" kern="1200" dirty="0" smtClean="0">
                <a:solidFill>
                  <a:schemeClr val="tx1"/>
                </a:solidFill>
                <a:effectLst/>
                <a:latin typeface="+mn-lt"/>
                <a:ea typeface="+mn-ea"/>
                <a:cs typeface="+mn-cs"/>
              </a:rPr>
              <a:t>Refurbishment of retained premises to attract customers and support on-line offering</a:t>
            </a:r>
          </a:p>
          <a:p>
            <a:pPr>
              <a:spcAft>
                <a:spcPts val="600"/>
              </a:spcAft>
              <a:buClr>
                <a:srgbClr val="7BC143"/>
              </a:buClr>
            </a:pPr>
            <a:r>
              <a:rPr lang="en-GB" dirty="0" smtClean="0">
                <a:latin typeface="Arial" panose="020B0604020202020204" pitchFamily="34" charset="0"/>
                <a:cs typeface="Arial" panose="020B0604020202020204" pitchFamily="34" charset="0"/>
              </a:rPr>
              <a:t>Internet challenge:</a:t>
            </a:r>
          </a:p>
          <a:p>
            <a:pPr marL="171450" indent="-171450">
              <a:spcAft>
                <a:spcPts val="600"/>
              </a:spcAft>
              <a:buClr>
                <a:srgbClr val="7BC143"/>
              </a:buClr>
              <a:buFont typeface="Arial" panose="020B0604020202020204" pitchFamily="34" charset="0"/>
              <a:buChar char="•"/>
            </a:pPr>
            <a:r>
              <a:rPr lang="en-GB" dirty="0" smtClean="0">
                <a:latin typeface="Arial" panose="020B0604020202020204" pitchFamily="34" charset="0"/>
                <a:cs typeface="Arial" panose="020B0604020202020204" pitchFamily="34" charset="0"/>
              </a:rPr>
              <a:t>High street evolution</a:t>
            </a:r>
          </a:p>
          <a:p>
            <a:pPr marL="171450" indent="-171450">
              <a:spcAft>
                <a:spcPts val="600"/>
              </a:spcAft>
              <a:buClr>
                <a:srgbClr val="7BC143"/>
              </a:buClr>
              <a:buFont typeface="Arial" panose="020B0604020202020204" pitchFamily="34" charset="0"/>
              <a:buChar char="•"/>
            </a:pPr>
            <a:r>
              <a:rPr lang="en-GB" dirty="0" smtClean="0">
                <a:latin typeface="Arial" panose="020B0604020202020204" pitchFamily="34" charset="0"/>
                <a:cs typeface="Arial" panose="020B0604020202020204" pitchFamily="34" charset="0"/>
              </a:rPr>
              <a:t>More smaller scale fit-out projects</a:t>
            </a:r>
          </a:p>
          <a:p>
            <a:pPr marL="171450" indent="-171450">
              <a:spcAft>
                <a:spcPts val="600"/>
              </a:spcAft>
              <a:buClr>
                <a:srgbClr val="7BC143"/>
              </a:buClr>
              <a:buFont typeface="Arial" panose="020B0604020202020204" pitchFamily="34" charset="0"/>
              <a:buChar char="•"/>
            </a:pPr>
            <a:r>
              <a:rPr lang="en-GB" dirty="0" smtClean="0">
                <a:latin typeface="Arial" panose="020B0604020202020204" pitchFamily="34" charset="0"/>
                <a:cs typeface="Arial" panose="020B0604020202020204" pitchFamily="34" charset="0"/>
              </a:rPr>
              <a:t>Destination shopping centres – existing locations expanding &amp; </a:t>
            </a:r>
            <a:r>
              <a:rPr lang="en-GB" sz="1200" kern="1200" dirty="0" smtClean="0">
                <a:solidFill>
                  <a:schemeClr val="tx1"/>
                </a:solidFill>
                <a:effectLst/>
                <a:latin typeface="+mn-lt"/>
                <a:ea typeface="+mn-ea"/>
                <a:cs typeface="+mn-cs"/>
              </a:rPr>
              <a:t>increasing their leisure and dining offer to capture footfall</a:t>
            </a:r>
          </a:p>
        </p:txBody>
      </p:sp>
      <p:sp>
        <p:nvSpPr>
          <p:cNvPr id="4" name="Slide Number Placeholder 3"/>
          <p:cNvSpPr>
            <a:spLocks noGrp="1"/>
          </p:cNvSpPr>
          <p:nvPr>
            <p:ph type="sldNum" sz="quarter" idx="10"/>
          </p:nvPr>
        </p:nvSpPr>
        <p:spPr/>
        <p:txBody>
          <a:bodyPr/>
          <a:lstStyle/>
          <a:p>
            <a:pPr>
              <a:defRPr/>
            </a:pPr>
            <a:fld id="{2AED6915-07DD-40B8-947D-E7596797EC5C}" type="slidenum">
              <a:rPr lang="en-GB" smtClean="0"/>
              <a:pPr>
                <a:defRPr/>
              </a:pPr>
              <a:t>11</a:t>
            </a:fld>
            <a:endParaRPr lang="en-GB"/>
          </a:p>
        </p:txBody>
      </p:sp>
    </p:spTree>
    <p:extLst>
      <p:ext uri="{BB962C8B-B14F-4D97-AF65-F5344CB8AC3E}">
        <p14:creationId xmlns:p14="http://schemas.microsoft.com/office/powerpoint/2010/main" val="22573779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shutterstock_34766263.jpg"/>
          <p:cNvPicPr>
            <a:picLocks noChangeAspect="1"/>
          </p:cNvPicPr>
          <p:nvPr userDrawn="1"/>
        </p:nvPicPr>
        <p:blipFill>
          <a:blip r:embed="rId2" cstate="print"/>
          <a:srcRect/>
          <a:stretch>
            <a:fillRect/>
          </a:stretch>
        </p:blipFill>
        <p:spPr>
          <a:xfrm>
            <a:off x="485423" y="103695"/>
            <a:ext cx="11236448" cy="4328640"/>
          </a:xfrm>
          <a:prstGeom prst="rect">
            <a:avLst/>
          </a:prstGeom>
        </p:spPr>
      </p:pic>
      <p:sp>
        <p:nvSpPr>
          <p:cNvPr id="2" name="Title 1"/>
          <p:cNvSpPr>
            <a:spLocks noGrp="1"/>
          </p:cNvSpPr>
          <p:nvPr>
            <p:ph type="ctrTitle"/>
          </p:nvPr>
        </p:nvSpPr>
        <p:spPr>
          <a:xfrm>
            <a:off x="335360" y="4362674"/>
            <a:ext cx="10363200" cy="938535"/>
          </a:xfrm>
        </p:spPr>
        <p:txBody>
          <a:bodyPr>
            <a:normAutofit/>
          </a:bodyPr>
          <a:lstStyle>
            <a:lvl1pPr algn="l">
              <a:defRPr sz="3200" b="1">
                <a:solidFill>
                  <a:schemeClr val="accent3"/>
                </a:solidFill>
              </a:defRPr>
            </a:lvl1pPr>
          </a:lstStyle>
          <a:p>
            <a:r>
              <a:rPr lang="en-US" smtClean="0"/>
              <a:t>Click to edit Master title style</a:t>
            </a:r>
            <a:endParaRPr lang="en-GB" dirty="0"/>
          </a:p>
        </p:txBody>
      </p:sp>
      <p:sp>
        <p:nvSpPr>
          <p:cNvPr id="3" name="Subtitle 2"/>
          <p:cNvSpPr>
            <a:spLocks noGrp="1"/>
          </p:cNvSpPr>
          <p:nvPr>
            <p:ph type="subTitle" idx="1" hasCustomPrompt="1"/>
          </p:nvPr>
        </p:nvSpPr>
        <p:spPr>
          <a:xfrm>
            <a:off x="335360" y="5110336"/>
            <a:ext cx="8534400" cy="478904"/>
          </a:xfrm>
        </p:spPr>
        <p:txBody>
          <a:bodyPr>
            <a:normAutofit/>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cxnSp>
        <p:nvCxnSpPr>
          <p:cNvPr id="9" name="Straight Connector 8"/>
          <p:cNvCxnSpPr/>
          <p:nvPr userDrawn="1"/>
        </p:nvCxnSpPr>
        <p:spPr bwMode="auto">
          <a:xfrm>
            <a:off x="503475" y="5085184"/>
            <a:ext cx="11137237" cy="0"/>
          </a:xfrm>
          <a:prstGeom prst="line">
            <a:avLst/>
          </a:prstGeom>
          <a:solidFill>
            <a:schemeClr val="accent1"/>
          </a:solidFill>
          <a:ln w="19050" cap="flat" cmpd="sng" algn="ctr">
            <a:solidFill>
              <a:srgbClr val="92B739"/>
            </a:solidFill>
            <a:prstDash val="sysDot"/>
            <a:round/>
            <a:headEnd type="none" w="med" len="med"/>
            <a:tailEnd type="none" w="med" len="med"/>
          </a:ln>
          <a:effectLst/>
        </p:spPr>
      </p:cxn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85781" y="5738034"/>
            <a:ext cx="2936090" cy="59886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609600" y="274638"/>
            <a:ext cx="10972800" cy="1143000"/>
          </a:xfrm>
          <a:prstGeom prst="rect">
            <a:avLst/>
          </a:prstGeom>
        </p:spPr>
        <p:txBody>
          <a:bodyPr anchor="ctr"/>
          <a:lstStyle>
            <a:lvl1pPr algn="l">
              <a:defRPr sz="2700" b="0">
                <a:solidFill>
                  <a:srgbClr val="47474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16265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524000"/>
            <a:ext cx="5384800" cy="4525963"/>
          </a:xfrm>
          <a:prstGeom prst="rect">
            <a:avLst/>
          </a:prstGeom>
        </p:spPr>
        <p:txBody>
          <a:bodyPr/>
          <a:lstStyle>
            <a:lvl1pPr>
              <a:defRPr sz="2100">
                <a:solidFill>
                  <a:srgbClr val="474747"/>
                </a:solidFill>
              </a:defRPr>
            </a:lvl1pPr>
            <a:lvl2pPr>
              <a:defRPr sz="1800">
                <a:solidFill>
                  <a:srgbClr val="474747"/>
                </a:solidFill>
              </a:defRPr>
            </a:lvl2pPr>
            <a:lvl3pPr>
              <a:defRPr sz="1500">
                <a:solidFill>
                  <a:srgbClr val="474747"/>
                </a:solidFill>
              </a:defRPr>
            </a:lvl3pPr>
            <a:lvl4pPr>
              <a:defRPr sz="1350">
                <a:solidFill>
                  <a:srgbClr val="474747"/>
                </a:solidFill>
              </a:defRPr>
            </a:lvl4pPr>
            <a:lvl5pPr>
              <a:defRPr sz="1350">
                <a:solidFill>
                  <a:srgbClr val="474747"/>
                </a:solidFill>
              </a:defRPr>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524000"/>
            <a:ext cx="5384800" cy="4525963"/>
          </a:xfrm>
          <a:prstGeom prst="rect">
            <a:avLst/>
          </a:prstGeom>
        </p:spPr>
        <p:txBody>
          <a:bodyPr/>
          <a:lstStyle>
            <a:lvl1pPr>
              <a:defRPr sz="2100">
                <a:solidFill>
                  <a:srgbClr val="474747"/>
                </a:solidFill>
              </a:defRPr>
            </a:lvl1pPr>
            <a:lvl2pPr>
              <a:defRPr sz="1800">
                <a:solidFill>
                  <a:srgbClr val="474747"/>
                </a:solidFill>
              </a:defRPr>
            </a:lvl2pPr>
            <a:lvl3pPr>
              <a:defRPr sz="1500">
                <a:solidFill>
                  <a:srgbClr val="474747"/>
                </a:solidFill>
              </a:defRPr>
            </a:lvl3pPr>
            <a:lvl4pPr>
              <a:defRPr sz="1350">
                <a:solidFill>
                  <a:srgbClr val="474747"/>
                </a:solidFill>
              </a:defRPr>
            </a:lvl4pPr>
            <a:lvl5pPr>
              <a:defRPr sz="1350">
                <a:solidFill>
                  <a:srgbClr val="474747"/>
                </a:solidFill>
              </a:defRPr>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1"/>
          <p:cNvSpPr>
            <a:spLocks noGrp="1"/>
          </p:cNvSpPr>
          <p:nvPr>
            <p:ph type="title" hasCustomPrompt="1"/>
          </p:nvPr>
        </p:nvSpPr>
        <p:spPr>
          <a:xfrm>
            <a:off x="609600" y="274638"/>
            <a:ext cx="10972800" cy="1143000"/>
          </a:xfrm>
          <a:prstGeom prst="rect">
            <a:avLst/>
          </a:prstGeom>
        </p:spPr>
        <p:txBody>
          <a:bodyPr anchor="ctr"/>
          <a:lstStyle>
            <a:lvl1pPr algn="l">
              <a:defRPr sz="2700" b="0">
                <a:solidFill>
                  <a:srgbClr val="47474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55108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1371" y="274638"/>
            <a:ext cx="10972800" cy="1066130"/>
          </a:xfrm>
        </p:spPr>
        <p:txBody>
          <a:bodyPr>
            <a:normAutofit/>
          </a:bodyPr>
          <a:lstStyle>
            <a:lvl1pPr algn="l">
              <a:defRPr sz="2400" b="1"/>
            </a:lvl1pPr>
          </a:lstStyle>
          <a:p>
            <a:r>
              <a:rPr lang="en-US" dirty="0" smtClean="0"/>
              <a:t>CLICK TO EDIT MASTER TITLE STYLE</a:t>
            </a:r>
            <a:endParaRPr lang="en-GB" dirty="0"/>
          </a:p>
        </p:txBody>
      </p:sp>
      <p:sp>
        <p:nvSpPr>
          <p:cNvPr id="3" name="Content Placeholder 2"/>
          <p:cNvSpPr>
            <a:spLocks noGrp="1"/>
          </p:cNvSpPr>
          <p:nvPr>
            <p:ph idx="1"/>
          </p:nvPr>
        </p:nvSpPr>
        <p:spPr>
          <a:xfrm>
            <a:off x="609600" y="1340768"/>
            <a:ext cx="10972800" cy="4785395"/>
          </a:xfrm>
        </p:spPr>
        <p:txBody>
          <a:bodyPr/>
          <a:lstStyle>
            <a:lvl1pPr marL="271463" indent="-271463">
              <a:buClr>
                <a:schemeClr val="accent1"/>
              </a:buClr>
              <a:buFont typeface="Wingdings" pitchFamily="2" charset="2"/>
              <a:buChar char="§"/>
              <a:defRPr sz="2000"/>
            </a:lvl1pPr>
            <a:lvl2pPr>
              <a:buClr>
                <a:schemeClr val="accent1"/>
              </a:buClr>
              <a:defRPr sz="1800"/>
            </a:lvl2pPr>
            <a:lvl3pPr>
              <a:buClr>
                <a:schemeClr val="accent1"/>
              </a:buClr>
              <a:buFont typeface="Wingdings" pitchFamily="2" charset="2"/>
              <a:buChar char="§"/>
              <a:defRPr sz="1600"/>
            </a:lvl3pPr>
            <a:lvl4pPr>
              <a:buClr>
                <a:schemeClr val="accent1"/>
              </a:buClr>
              <a:defRPr sz="140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Footer Placeholder 4"/>
          <p:cNvSpPr>
            <a:spLocks noGrp="1"/>
          </p:cNvSpPr>
          <p:nvPr>
            <p:ph type="ftr" sz="quarter" idx="11"/>
          </p:nvPr>
        </p:nvSpPr>
        <p:spPr>
          <a:xfrm>
            <a:off x="7344139" y="6356351"/>
            <a:ext cx="3860800" cy="365125"/>
          </a:xfrm>
        </p:spPr>
        <p:txBody>
          <a:bodyPr/>
          <a:lstStyle>
            <a:lvl1pPr algn="r">
              <a:defRPr sz="1000">
                <a:solidFill>
                  <a:schemeClr val="tx1"/>
                </a:solidFill>
              </a:defRPr>
            </a:lvl1pPr>
          </a:lstStyle>
          <a:p>
            <a:endParaRPr lang="en-GB" dirty="0"/>
          </a:p>
        </p:txBody>
      </p:sp>
      <p:sp>
        <p:nvSpPr>
          <p:cNvPr id="6" name="Slide Number Placeholder 5"/>
          <p:cNvSpPr>
            <a:spLocks noGrp="1"/>
          </p:cNvSpPr>
          <p:nvPr>
            <p:ph type="sldNum" sz="quarter" idx="12"/>
          </p:nvPr>
        </p:nvSpPr>
        <p:spPr>
          <a:xfrm>
            <a:off x="11266784" y="6356351"/>
            <a:ext cx="493845" cy="365125"/>
          </a:xfrm>
        </p:spPr>
        <p:txBody>
          <a:bodyPr/>
          <a:lstStyle>
            <a:lvl1pPr>
              <a:defRPr sz="1000">
                <a:solidFill>
                  <a:schemeClr val="tx1"/>
                </a:solidFill>
              </a:defRPr>
            </a:lvl1pPr>
          </a:lstStyle>
          <a:p>
            <a:fld id="{5D6406F5-630C-46E0-AE63-51ED00936BA6}" type="slidenum">
              <a:rPr lang="en-GB" smtClean="0"/>
              <a:pPr/>
              <a:t>‹#›</a:t>
            </a:fld>
            <a:endParaRPr lang="en-GB"/>
          </a:p>
        </p:txBody>
      </p:sp>
      <p:cxnSp>
        <p:nvCxnSpPr>
          <p:cNvPr id="8" name="Straight Connector 7"/>
          <p:cNvCxnSpPr/>
          <p:nvPr userDrawn="1"/>
        </p:nvCxnSpPr>
        <p:spPr>
          <a:xfrm>
            <a:off x="501651" y="1055919"/>
            <a:ext cx="11138807" cy="0"/>
          </a:xfrm>
          <a:prstGeom prst="line">
            <a:avLst/>
          </a:prstGeom>
          <a:ln w="57150">
            <a:solidFill>
              <a:srgbClr val="92B739"/>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9600" y="6208006"/>
            <a:ext cx="3038573" cy="64999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p:cNvSpPr/>
          <p:nvPr userDrawn="1"/>
        </p:nvSpPr>
        <p:spPr>
          <a:xfrm>
            <a:off x="0" y="0"/>
            <a:ext cx="12192000" cy="68853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prstClr val="white"/>
              </a:solidFill>
            </a:endParaRPr>
          </a:p>
        </p:txBody>
      </p:sp>
      <p:pic>
        <p:nvPicPr>
          <p:cNvPr id="8" name="Content Placeholder 4" descr="Glenigan Logo Wht.png"/>
          <p:cNvPicPr>
            <a:picLocks noChangeAspect="1"/>
          </p:cNvPicPr>
          <p:nvPr userDrawn="1"/>
        </p:nvPicPr>
        <p:blipFill>
          <a:blip r:embed="rId2" cstate="print"/>
          <a:stretch>
            <a:fillRect/>
          </a:stretch>
        </p:blipFill>
        <p:spPr>
          <a:xfrm>
            <a:off x="485216" y="6217584"/>
            <a:ext cx="2514973" cy="494506"/>
          </a:xfrm>
          <a:prstGeom prst="rect">
            <a:avLst/>
          </a:prstGeom>
        </p:spPr>
      </p:pic>
      <p:sp>
        <p:nvSpPr>
          <p:cNvPr id="9" name="Slide Number Placeholder 6"/>
          <p:cNvSpPr txBox="1">
            <a:spLocks/>
          </p:cNvSpPr>
          <p:nvPr userDrawn="1"/>
        </p:nvSpPr>
        <p:spPr>
          <a:xfrm>
            <a:off x="8737600" y="6356351"/>
            <a:ext cx="2844800" cy="365125"/>
          </a:xfrm>
          <a:prstGeom prst="rect">
            <a:avLst/>
          </a:prstGeom>
        </p:spPr>
        <p:txBody>
          <a:bodyPr vert="horz" lIns="91440" tIns="45720" rIns="91440" bIns="45720" rtlCol="0" anchor="ctr"/>
          <a:lstStyle/>
          <a:p>
            <a:pPr algn="r">
              <a:defRPr/>
            </a:pPr>
            <a:fld id="{975EECF8-48D6-4093-8D1A-413B7FE4321D}" type="slidenum">
              <a:rPr lang="en-GB" sz="1000">
                <a:solidFill>
                  <a:prstClr val="white"/>
                </a:solidFill>
                <a:cs typeface="Arial" pitchFamily="34" charset="0"/>
              </a:rPr>
              <a:pPr algn="r">
                <a:defRPr/>
              </a:pPr>
              <a:t>‹#›</a:t>
            </a:fld>
            <a:endParaRPr lang="en-GB" sz="1000">
              <a:solidFill>
                <a:prstClr val="white"/>
              </a:solidFill>
              <a:cs typeface="Arial" pitchFamily="34" charset="0"/>
            </a:endParaRPr>
          </a:p>
        </p:txBody>
      </p:sp>
      <p:sp>
        <p:nvSpPr>
          <p:cNvPr id="10" name="Footer Placeholder 7"/>
          <p:cNvSpPr txBox="1">
            <a:spLocks/>
          </p:cNvSpPr>
          <p:nvPr userDrawn="1"/>
        </p:nvSpPr>
        <p:spPr>
          <a:xfrm>
            <a:off x="7369093" y="6356351"/>
            <a:ext cx="3860800" cy="365125"/>
          </a:xfrm>
          <a:prstGeom prst="rect">
            <a:avLst/>
          </a:prstGeom>
        </p:spPr>
        <p:txBody>
          <a:bodyPr vert="horz" lIns="91440" tIns="45720" rIns="91440" bIns="45720" rtlCol="0" anchor="ctr"/>
          <a:lstStyle/>
          <a:p>
            <a:pPr algn="r">
              <a:defRPr/>
            </a:pPr>
            <a:r>
              <a:rPr lang="en-GB" sz="1000">
                <a:solidFill>
                  <a:prstClr val="white"/>
                </a:solidFill>
                <a:cs typeface="Arial" pitchFamily="34" charset="0"/>
              </a:rPr>
              <a:t>Presentation Title</a:t>
            </a:r>
          </a:p>
        </p:txBody>
      </p:sp>
      <p:sp>
        <p:nvSpPr>
          <p:cNvPr id="2" name="Title 1"/>
          <p:cNvSpPr>
            <a:spLocks noGrp="1"/>
          </p:cNvSpPr>
          <p:nvPr>
            <p:ph type="ctrTitle" hasCustomPrompt="1"/>
          </p:nvPr>
        </p:nvSpPr>
        <p:spPr>
          <a:xfrm>
            <a:off x="914400" y="2679056"/>
            <a:ext cx="10363200" cy="1470025"/>
          </a:xfrm>
        </p:spPr>
        <p:txBody>
          <a:bodyPr/>
          <a:lstStyle>
            <a:lvl1pPr algn="l">
              <a:defRPr b="1">
                <a:solidFill>
                  <a:schemeClr val="bg1"/>
                </a:solidFill>
              </a:defRPr>
            </a:lvl1pPr>
          </a:lstStyle>
          <a:p>
            <a:r>
              <a:rPr lang="en-US" dirty="0" smtClean="0"/>
              <a:t>CLICK TO EDIT MASTER TITLE STYLE</a:t>
            </a:r>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35360" y="4362674"/>
            <a:ext cx="10363200" cy="938535"/>
          </a:xfrm>
        </p:spPr>
        <p:txBody>
          <a:bodyPr>
            <a:normAutofit/>
          </a:bodyPr>
          <a:lstStyle>
            <a:lvl1pPr algn="l">
              <a:defRPr sz="3200" b="1">
                <a:solidFill>
                  <a:schemeClr val="accent3"/>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335360" y="5110336"/>
            <a:ext cx="8534400" cy="478904"/>
          </a:xfrm>
        </p:spPr>
        <p:txBody>
          <a:bodyPr>
            <a:normAutofit/>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cxnSp>
        <p:nvCxnSpPr>
          <p:cNvPr id="9" name="Straight Connector 8"/>
          <p:cNvCxnSpPr/>
          <p:nvPr userDrawn="1"/>
        </p:nvCxnSpPr>
        <p:spPr bwMode="auto">
          <a:xfrm>
            <a:off x="503475" y="5085184"/>
            <a:ext cx="11137237" cy="0"/>
          </a:xfrm>
          <a:prstGeom prst="line">
            <a:avLst/>
          </a:prstGeom>
          <a:solidFill>
            <a:schemeClr val="accent1"/>
          </a:solidFill>
          <a:ln w="19050" cap="flat" cmpd="sng" algn="ctr">
            <a:solidFill>
              <a:srgbClr val="92B739"/>
            </a:solidFill>
            <a:prstDash val="sysDot"/>
            <a:round/>
            <a:headEnd type="none" w="med" len="med"/>
            <a:tailEnd type="none" w="med" len="med"/>
          </a:ln>
          <a:effectLst/>
        </p:spPr>
      </p:cxnSp>
      <p:sp>
        <p:nvSpPr>
          <p:cNvPr id="10" name="Rectangle 9"/>
          <p:cNvSpPr/>
          <p:nvPr userDrawn="1"/>
        </p:nvSpPr>
        <p:spPr bwMode="auto">
          <a:xfrm>
            <a:off x="493486" y="326572"/>
            <a:ext cx="11219543" cy="4027715"/>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fontAlgn="base">
              <a:spcBef>
                <a:spcPct val="0"/>
              </a:spcBef>
              <a:spcAft>
                <a:spcPct val="0"/>
              </a:spcAft>
            </a:pPr>
            <a:endParaRPr lang="en-GB" sz="1800">
              <a:solidFill>
                <a:prstClr val="black"/>
              </a:soli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02598" y="5942387"/>
            <a:ext cx="2719272" cy="57100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1371" y="274638"/>
            <a:ext cx="10972800" cy="1066130"/>
          </a:xfrm>
        </p:spPr>
        <p:txBody>
          <a:bodyPr>
            <a:normAutofit/>
          </a:bodyPr>
          <a:lstStyle>
            <a:lvl1pPr algn="l">
              <a:defRPr sz="2400" b="1"/>
            </a:lvl1pPr>
          </a:lstStyle>
          <a:p>
            <a:r>
              <a:rPr lang="en-US" dirty="0" smtClean="0"/>
              <a:t>CLICK TO EDIT MASTER TITLE STYLE</a:t>
            </a:r>
            <a:endParaRPr lang="en-GB" dirty="0"/>
          </a:p>
        </p:txBody>
      </p:sp>
      <p:sp>
        <p:nvSpPr>
          <p:cNvPr id="3" name="Content Placeholder 2"/>
          <p:cNvSpPr>
            <a:spLocks noGrp="1"/>
          </p:cNvSpPr>
          <p:nvPr>
            <p:ph idx="1"/>
          </p:nvPr>
        </p:nvSpPr>
        <p:spPr>
          <a:xfrm>
            <a:off x="609600" y="1340768"/>
            <a:ext cx="10972800" cy="4785395"/>
          </a:xfrm>
        </p:spPr>
        <p:txBody>
          <a:bodyPr/>
          <a:lstStyle>
            <a:lvl1pPr marL="271463" indent="-271463">
              <a:buClr>
                <a:schemeClr val="accent1"/>
              </a:buClr>
              <a:buFont typeface="Wingdings" pitchFamily="2" charset="2"/>
              <a:buChar char="§"/>
              <a:defRPr sz="2000"/>
            </a:lvl1pPr>
            <a:lvl2pPr>
              <a:buClr>
                <a:schemeClr val="accent1"/>
              </a:buClr>
              <a:defRPr sz="1800"/>
            </a:lvl2pPr>
            <a:lvl3pPr>
              <a:buClr>
                <a:schemeClr val="accent1"/>
              </a:buClr>
              <a:buFont typeface="Wingdings" pitchFamily="2" charset="2"/>
              <a:buChar char="§"/>
              <a:defRPr sz="1600"/>
            </a:lvl3pPr>
            <a:lvl4pPr>
              <a:buClr>
                <a:schemeClr val="accent1"/>
              </a:buClr>
              <a:defRPr sz="140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Footer Placeholder 4"/>
          <p:cNvSpPr>
            <a:spLocks noGrp="1"/>
          </p:cNvSpPr>
          <p:nvPr>
            <p:ph type="ftr" sz="quarter" idx="11"/>
          </p:nvPr>
        </p:nvSpPr>
        <p:spPr>
          <a:xfrm>
            <a:off x="7344139" y="6356351"/>
            <a:ext cx="3860800" cy="365125"/>
          </a:xfrm>
        </p:spPr>
        <p:txBody>
          <a:bodyPr/>
          <a:lstStyle>
            <a:lvl1pPr algn="r">
              <a:defRPr sz="1000">
                <a:solidFill>
                  <a:schemeClr val="tx1"/>
                </a:solidFill>
              </a:defRPr>
            </a:lvl1pPr>
          </a:lstStyle>
          <a:p>
            <a:r>
              <a:rPr lang="en-GB">
                <a:solidFill>
                  <a:prstClr val="black"/>
                </a:solidFill>
              </a:rPr>
              <a:t>Presentation Title</a:t>
            </a:r>
          </a:p>
        </p:txBody>
      </p:sp>
      <p:sp>
        <p:nvSpPr>
          <p:cNvPr id="6" name="Slide Number Placeholder 5"/>
          <p:cNvSpPr>
            <a:spLocks noGrp="1"/>
          </p:cNvSpPr>
          <p:nvPr>
            <p:ph type="sldNum" sz="quarter" idx="12"/>
          </p:nvPr>
        </p:nvSpPr>
        <p:spPr>
          <a:xfrm>
            <a:off x="11266784" y="6356351"/>
            <a:ext cx="493845" cy="365125"/>
          </a:xfrm>
        </p:spPr>
        <p:txBody>
          <a:bodyPr/>
          <a:lstStyle>
            <a:lvl1pPr>
              <a:defRPr sz="1000">
                <a:solidFill>
                  <a:schemeClr val="tx1"/>
                </a:solidFill>
              </a:defRPr>
            </a:lvl1pPr>
          </a:lstStyle>
          <a:p>
            <a:fld id="{5D6406F5-630C-46E0-AE63-51ED00936BA6}" type="slidenum">
              <a:rPr lang="en-GB">
                <a:solidFill>
                  <a:prstClr val="black"/>
                </a:solidFill>
              </a:rPr>
              <a:pPr/>
              <a:t>‹#›</a:t>
            </a:fld>
            <a:endParaRPr lang="en-GB">
              <a:solidFill>
                <a:prstClr val="black"/>
              </a:solidFill>
            </a:endParaRPr>
          </a:p>
        </p:txBody>
      </p:sp>
      <p:cxnSp>
        <p:nvCxnSpPr>
          <p:cNvPr id="8" name="Straight Connector 7"/>
          <p:cNvCxnSpPr/>
          <p:nvPr userDrawn="1"/>
        </p:nvCxnSpPr>
        <p:spPr>
          <a:xfrm>
            <a:off x="501651" y="1055919"/>
            <a:ext cx="11138807" cy="0"/>
          </a:xfrm>
          <a:prstGeom prst="line">
            <a:avLst/>
          </a:prstGeom>
          <a:ln w="57150">
            <a:solidFill>
              <a:srgbClr val="92B739"/>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9600" y="6161659"/>
            <a:ext cx="3087681" cy="696341"/>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descr="shutterstock_13344331.jpg"/>
          <p:cNvPicPr>
            <a:picLocks noChangeAspect="1"/>
          </p:cNvPicPr>
          <p:nvPr userDrawn="1"/>
        </p:nvPicPr>
        <p:blipFill>
          <a:blip r:embed="rId2" cstate="print"/>
          <a:srcRect/>
          <a:stretch>
            <a:fillRect/>
          </a:stretch>
        </p:blipFill>
        <p:spPr>
          <a:xfrm>
            <a:off x="485423" y="179109"/>
            <a:ext cx="11221155" cy="4703976"/>
          </a:xfrm>
          <a:prstGeom prst="rect">
            <a:avLst/>
          </a:prstGeom>
        </p:spPr>
      </p:pic>
      <p:sp>
        <p:nvSpPr>
          <p:cNvPr id="2" name="Title 1"/>
          <p:cNvSpPr>
            <a:spLocks noGrp="1"/>
          </p:cNvSpPr>
          <p:nvPr>
            <p:ph type="ctrTitle"/>
          </p:nvPr>
        </p:nvSpPr>
        <p:spPr>
          <a:xfrm>
            <a:off x="914400" y="5229200"/>
            <a:ext cx="10363200" cy="531490"/>
          </a:xfrm>
        </p:spPr>
        <p:txBody>
          <a:bodyPr>
            <a:normAutofit/>
          </a:bodyPr>
          <a:lstStyle>
            <a:lvl1pPr algn="l">
              <a:defRPr sz="1800"/>
            </a:lvl1pPr>
          </a:lstStyle>
          <a:p>
            <a:r>
              <a:rPr lang="en-US" smtClean="0"/>
              <a:t>Click to edit Master title style</a:t>
            </a:r>
            <a:endParaRPr lang="en-GB"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76355" y="5867519"/>
            <a:ext cx="2945516" cy="64587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0" y="381000"/>
            <a:ext cx="10363200" cy="11049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117600" y="1828800"/>
            <a:ext cx="5080000" cy="4114800"/>
          </a:xfrm>
        </p:spPr>
        <p:txBody>
          <a:bodyPr/>
          <a:lstStyle>
            <a:lvl1pPr>
              <a:buFont typeface="Wingdings" pitchFamily="2" charset="2"/>
              <a:buChar char="§"/>
              <a:defRPr/>
            </a:lvl1pPr>
            <a:lvl3pPr>
              <a:buFont typeface="Wingdings" pitchFamily="2" charset="2"/>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6400800" y="1828800"/>
            <a:ext cx="5080000" cy="4114800"/>
          </a:xfrm>
        </p:spPr>
        <p:txBody>
          <a:bodyPr/>
          <a:lstStyle>
            <a:lvl1pPr>
              <a:buFont typeface="Wingdings" pitchFamily="2" charset="2"/>
              <a:buChar char="§"/>
              <a:defRPr/>
            </a:lvl1pPr>
            <a:lvl3pPr>
              <a:buFont typeface="Wingdings" pitchFamily="2" charset="2"/>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Rectangle 17"/>
          <p:cNvSpPr>
            <a:spLocks noGrp="1" noChangeArrowheads="1"/>
          </p:cNvSpPr>
          <p:nvPr>
            <p:ph type="dt" sz="half" idx="10"/>
          </p:nvPr>
        </p:nvSpPr>
        <p:spPr>
          <a:ln/>
        </p:spPr>
        <p:txBody>
          <a:bodyPr/>
          <a:lstStyle>
            <a:lvl1pPr>
              <a:defRPr/>
            </a:lvl1pPr>
          </a:lstStyle>
          <a:p>
            <a:pPr>
              <a:defRPr/>
            </a:pPr>
            <a:endParaRPr lang="en-GB"/>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fld id="{EE70301B-CFC9-4EA8-B16D-5557E40CB2A5}" type="slidenum">
              <a:rPr lang="en-US"/>
              <a:pPr>
                <a:defRPr/>
              </a:pPr>
              <a:t>‹#›</a:t>
            </a:fld>
            <a:endParaRPr lang="en-US"/>
          </a:p>
        </p:txBody>
      </p:sp>
    </p:spTree>
    <p:extLst>
      <p:ext uri="{BB962C8B-B14F-4D97-AF65-F5344CB8AC3E}">
        <p14:creationId xmlns:p14="http://schemas.microsoft.com/office/powerpoint/2010/main" val="3138087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0" y="381000"/>
            <a:ext cx="10363200" cy="11049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142965" y="1857364"/>
            <a:ext cx="5080000" cy="4114800"/>
          </a:xfrm>
        </p:spPr>
        <p:txBody>
          <a:bodyPr/>
          <a:lstStyle>
            <a:lvl1pPr>
              <a:buFont typeface="Arial" pitchFamily="34" charset="0"/>
              <a:buChar char="•"/>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quarter" idx="2"/>
          </p:nvPr>
        </p:nvSpPr>
        <p:spPr>
          <a:xfrm>
            <a:off x="6400800" y="1828800"/>
            <a:ext cx="5080000" cy="1981200"/>
          </a:xfrm>
        </p:spPr>
        <p:txBody>
          <a:bodyPr/>
          <a:lstStyle>
            <a:lvl1pPr>
              <a:buFont typeface="Arial" pitchFamily="34" charset="0"/>
              <a:buChar char="•"/>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Content Placeholder 4"/>
          <p:cNvSpPr>
            <a:spLocks noGrp="1"/>
          </p:cNvSpPr>
          <p:nvPr>
            <p:ph sz="quarter" idx="3"/>
          </p:nvPr>
        </p:nvSpPr>
        <p:spPr>
          <a:xfrm>
            <a:off x="6400800" y="3962400"/>
            <a:ext cx="5080000" cy="1981200"/>
          </a:xfrm>
        </p:spPr>
        <p:txBody>
          <a:bodyPr/>
          <a:lstStyle>
            <a:lvl1pPr>
              <a:buFont typeface="Arial" pitchFamily="34" charset="0"/>
              <a:buChar char="•"/>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Rectangle 17"/>
          <p:cNvSpPr>
            <a:spLocks noGrp="1" noChangeArrowheads="1"/>
          </p:cNvSpPr>
          <p:nvPr>
            <p:ph type="dt" sz="half" idx="10"/>
          </p:nvPr>
        </p:nvSpPr>
        <p:spPr>
          <a:ln/>
        </p:spPr>
        <p:txBody>
          <a:bodyPr/>
          <a:lstStyle>
            <a:lvl1pPr>
              <a:defRPr/>
            </a:lvl1pPr>
          </a:lstStyle>
          <a:p>
            <a:pPr>
              <a:defRPr/>
            </a:pPr>
            <a:endParaRPr lang="en-GB"/>
          </a:p>
        </p:txBody>
      </p:sp>
      <p:sp>
        <p:nvSpPr>
          <p:cNvPr id="7" name="Rectangle 18"/>
          <p:cNvSpPr>
            <a:spLocks noGrp="1" noChangeArrowheads="1"/>
          </p:cNvSpPr>
          <p:nvPr>
            <p:ph type="ftr" sz="quarter" idx="11"/>
          </p:nvPr>
        </p:nvSpPr>
        <p:spPr>
          <a:ln/>
        </p:spPr>
        <p:txBody>
          <a:bodyPr/>
          <a:lstStyle>
            <a:lvl1pPr>
              <a:defRPr/>
            </a:lvl1pPr>
          </a:lstStyle>
          <a:p>
            <a:pPr>
              <a:defRPr/>
            </a:pPr>
            <a:endParaRPr lang="en-US"/>
          </a:p>
        </p:txBody>
      </p:sp>
      <p:sp>
        <p:nvSpPr>
          <p:cNvPr id="8" name="Rectangle 19"/>
          <p:cNvSpPr>
            <a:spLocks noGrp="1" noChangeArrowheads="1"/>
          </p:cNvSpPr>
          <p:nvPr>
            <p:ph type="sldNum" sz="quarter" idx="12"/>
          </p:nvPr>
        </p:nvSpPr>
        <p:spPr>
          <a:ln/>
        </p:spPr>
        <p:txBody>
          <a:bodyPr/>
          <a:lstStyle>
            <a:lvl1pPr>
              <a:defRPr/>
            </a:lvl1pPr>
          </a:lstStyle>
          <a:p>
            <a:pPr>
              <a:defRPr/>
            </a:pPr>
            <a:fld id="{5298F31B-986C-45C1-BCC1-B4F47F3B68D5}" type="slidenum">
              <a:rPr lang="en-US"/>
              <a:pPr>
                <a:defRPr/>
              </a:pPr>
              <a:t>‹#›</a:t>
            </a:fld>
            <a:endParaRPr lang="en-US"/>
          </a:p>
        </p:txBody>
      </p:sp>
    </p:spTree>
    <p:extLst>
      <p:ext uri="{BB962C8B-B14F-4D97-AF65-F5344CB8AC3E}">
        <p14:creationId xmlns:p14="http://schemas.microsoft.com/office/powerpoint/2010/main" val="613342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GB"/>
          </a:p>
        </p:txBody>
      </p:sp>
      <p:sp>
        <p:nvSpPr>
          <p:cNvPr id="3" name="Rectangle 18"/>
          <p:cNvSpPr>
            <a:spLocks noGrp="1" noChangeArrowheads="1"/>
          </p:cNvSpPr>
          <p:nvPr>
            <p:ph type="ftr" sz="quarter" idx="11"/>
          </p:nvPr>
        </p:nvSpPr>
        <p:spPr>
          <a:ln/>
        </p:spPr>
        <p:txBody>
          <a:bodyPr/>
          <a:lstStyle>
            <a:lvl1pPr>
              <a:defRPr/>
            </a:lvl1pPr>
          </a:lstStyle>
          <a:p>
            <a:pPr>
              <a:defRPr/>
            </a:pPr>
            <a:endParaRPr lang="en-US"/>
          </a:p>
        </p:txBody>
      </p:sp>
      <p:sp>
        <p:nvSpPr>
          <p:cNvPr id="4" name="Rectangle 19"/>
          <p:cNvSpPr>
            <a:spLocks noGrp="1" noChangeArrowheads="1"/>
          </p:cNvSpPr>
          <p:nvPr>
            <p:ph type="sldNum" sz="quarter" idx="12"/>
          </p:nvPr>
        </p:nvSpPr>
        <p:spPr>
          <a:ln/>
        </p:spPr>
        <p:txBody>
          <a:bodyPr/>
          <a:lstStyle>
            <a:lvl1pPr>
              <a:defRPr/>
            </a:lvl1pPr>
          </a:lstStyle>
          <a:p>
            <a:pPr>
              <a:defRPr/>
            </a:pPr>
            <a:fld id="{7CD88BED-F440-459C-B412-31888EFAA56B}" type="slidenum">
              <a:rPr lang="en-US"/>
              <a:pPr>
                <a:defRPr/>
              </a:pPr>
              <a:t>‹#›</a:t>
            </a:fld>
            <a:endParaRPr lang="en-US"/>
          </a:p>
        </p:txBody>
      </p:sp>
    </p:spTree>
    <p:extLst>
      <p:ext uri="{BB962C8B-B14F-4D97-AF65-F5344CB8AC3E}">
        <p14:creationId xmlns:p14="http://schemas.microsoft.com/office/powerpoint/2010/main" val="62041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Presentation Title</a:t>
            </a:r>
            <a:endParaRPr lang="en-GB"/>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6406F5-630C-46E0-AE63-51ED00936BA6}"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73" r:id="rId4"/>
    <p:sldLayoutId id="2147483674" r:id="rId5"/>
    <p:sldLayoutId id="2147483685" r:id="rId6"/>
    <p:sldLayoutId id="2147483686" r:id="rId7"/>
    <p:sldLayoutId id="2147483687" r:id="rId8"/>
    <p:sldLayoutId id="2147483688" r:id="rId9"/>
    <p:sldLayoutId id="2147483689" r:id="rId10"/>
    <p:sldLayoutId id="2147483690"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1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64.png"/></Relationships>
</file>

<file path=ppt/slides/_rels/slide1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1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68.png"/></Relationships>
</file>

<file path=ppt/slides/_rels/slide1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hyperlink" Target="http://www.glenigan.com/"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hyperlink" Target="mailto:allan.wilen@glenigan.com" TargetMode="External"/><Relationship Id="rId5" Type="http://schemas.openxmlformats.org/officeDocument/2006/relationships/image" Target="../media/image76.png"/><Relationship Id="rId4" Type="http://schemas.openxmlformats.org/officeDocument/2006/relationships/image" Target="../media/image75.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jpeg"/><Relationship Id="rId26" Type="http://schemas.openxmlformats.org/officeDocument/2006/relationships/hyperlink" Target="http://www.google.co.uk/imgres?imgurl=http://www.jbsrltd.com/images/hilti.jpg&amp;imgrefurl=http://www.jbsrltd.com/partners.html&amp;usg=__Ob7146JWTY2rMp_ANEZ4yBT106o=&amp;h=219&amp;w=832&amp;sz=16&amp;hl=en&amp;start=1&amp;zoom=1&amp;tbnid=Ac5WiOBCwyZ1IM:&amp;tbnh=38&amp;tbnw=144&amp;ei=bxZeT9a0PI-xhAeozPmoBA&amp;prev=/search?q=hilti&amp;um=1&amp;hl=en&amp;sa=N&amp;gbv=2&amp;tbm=isch&amp;um=1&amp;itbs=1" TargetMode="External"/><Relationship Id="rId39" Type="http://schemas.openxmlformats.org/officeDocument/2006/relationships/image" Target="../media/image44.gif"/><Relationship Id="rId3" Type="http://schemas.openxmlformats.org/officeDocument/2006/relationships/image" Target="../media/image11.gif"/><Relationship Id="rId21" Type="http://schemas.openxmlformats.org/officeDocument/2006/relationships/hyperlink" Target="http://www.google.co.uk/imgres?imgurl=http://www.alliedscaffolding.co.uk/images/uploaded/Image/New%20Willmott%20Dixon%20logo%20GROUP.jpg&amp;imgrefurl=http://www.alliedscaffolding.co.uk/5249/pages/projects-.aspx&amp;usg=__w2tiK4Oe44wEOgnKI8KGfL5cWgA=&amp;h=650&amp;w=1063&amp;sz=134&amp;hl=en&amp;start=4&amp;zoom=1&amp;tbnid=Dyo1ZDbKB_MKdM:&amp;tbnh=92&amp;tbnw=150&amp;ei=8hZeT5qgJIaEhQfs6JTPDw&amp;prev=/search?q=willmott+dixon+logo&amp;um=1&amp;hl=en&amp;sa=N&amp;gbv=2&amp;tbm=isch&amp;um=1&amp;itbs=1" TargetMode="External"/><Relationship Id="rId34" Type="http://schemas.openxmlformats.org/officeDocument/2006/relationships/image" Target="../media/image39.jpeg"/><Relationship Id="rId42" Type="http://schemas.openxmlformats.org/officeDocument/2006/relationships/image" Target="../media/image47.png"/><Relationship Id="rId47" Type="http://schemas.openxmlformats.org/officeDocument/2006/relationships/image" Target="../media/image52.jpeg"/><Relationship Id="rId7" Type="http://schemas.openxmlformats.org/officeDocument/2006/relationships/image" Target="../media/image15.png"/><Relationship Id="rId12" Type="http://schemas.openxmlformats.org/officeDocument/2006/relationships/image" Target="../media/image20.gif"/><Relationship Id="rId17" Type="http://schemas.openxmlformats.org/officeDocument/2006/relationships/image" Target="../media/image25.png"/><Relationship Id="rId25" Type="http://schemas.openxmlformats.org/officeDocument/2006/relationships/image" Target="../media/image31.jpeg"/><Relationship Id="rId33" Type="http://schemas.openxmlformats.org/officeDocument/2006/relationships/image" Target="../media/image38.jpeg"/><Relationship Id="rId38" Type="http://schemas.openxmlformats.org/officeDocument/2006/relationships/image" Target="../media/image43.jpeg"/><Relationship Id="rId46" Type="http://schemas.openxmlformats.org/officeDocument/2006/relationships/image" Target="../media/image51.png"/><Relationship Id="rId2" Type="http://schemas.openxmlformats.org/officeDocument/2006/relationships/image" Target="../media/image10.gif"/><Relationship Id="rId16" Type="http://schemas.openxmlformats.org/officeDocument/2006/relationships/image" Target="../media/image24.png"/><Relationship Id="rId20" Type="http://schemas.openxmlformats.org/officeDocument/2006/relationships/image" Target="../media/image28.jpeg"/><Relationship Id="rId29" Type="http://schemas.openxmlformats.org/officeDocument/2006/relationships/image" Target="../media/image34.jpeg"/><Relationship Id="rId41"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0.jpeg"/><Relationship Id="rId32" Type="http://schemas.openxmlformats.org/officeDocument/2006/relationships/image" Target="../media/image37.jpeg"/><Relationship Id="rId37" Type="http://schemas.openxmlformats.org/officeDocument/2006/relationships/image" Target="../media/image42.jpeg"/><Relationship Id="rId40" Type="http://schemas.openxmlformats.org/officeDocument/2006/relationships/image" Target="../media/image45.png"/><Relationship Id="rId45" Type="http://schemas.openxmlformats.org/officeDocument/2006/relationships/image" Target="../media/image5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hyperlink" Target="http://www.google.co.uk/imgres?imgurl=http://www.ct1ltd.com/images/testimonials/thumb/info_travis-perkins-logo.jpg&amp;imgrefurl=http://www.ct1ltd.com/travis-perkins.html&amp;usg=__bCZycxk0SmbpT9hDHN4y6KECxkE=&amp;h=350&amp;w=291&amp;sz=14&amp;hl=en&amp;start=6&amp;zoom=1&amp;tbnid=Suc4Zj8CCN1EXM:&amp;tbnh=120&amp;tbnw=100&amp;ei=lRZeT5KoAciChQe21vWoBA&amp;prev=/search?q=travis+perkins&amp;um=1&amp;hl=en&amp;sa=N&amp;gbv=2&amp;tbm=isch&amp;um=1&amp;itbs=1" TargetMode="External"/><Relationship Id="rId28" Type="http://schemas.openxmlformats.org/officeDocument/2006/relationships/image" Target="../media/image33.jpeg"/><Relationship Id="rId36" Type="http://schemas.openxmlformats.org/officeDocument/2006/relationships/image" Target="../media/image41.jpeg"/><Relationship Id="rId10" Type="http://schemas.openxmlformats.org/officeDocument/2006/relationships/image" Target="../media/image18.gif"/><Relationship Id="rId19" Type="http://schemas.openxmlformats.org/officeDocument/2006/relationships/image" Target="../media/image27.jpeg"/><Relationship Id="rId31" Type="http://schemas.openxmlformats.org/officeDocument/2006/relationships/image" Target="../media/image36.jpeg"/><Relationship Id="rId44" Type="http://schemas.openxmlformats.org/officeDocument/2006/relationships/image" Target="../media/image49.png"/><Relationship Id="rId4" Type="http://schemas.openxmlformats.org/officeDocument/2006/relationships/image" Target="../media/image12.jpe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29.jpeg"/><Relationship Id="rId27" Type="http://schemas.openxmlformats.org/officeDocument/2006/relationships/image" Target="../media/image32.jpeg"/><Relationship Id="rId30" Type="http://schemas.openxmlformats.org/officeDocument/2006/relationships/image" Target="../media/image35.jpeg"/><Relationship Id="rId35" Type="http://schemas.openxmlformats.org/officeDocument/2006/relationships/image" Target="../media/image40.jpeg"/><Relationship Id="rId43" Type="http://schemas.openxmlformats.org/officeDocument/2006/relationships/image" Target="../media/image48.jpeg"/><Relationship Id="rId48" Type="http://schemas.openxmlformats.org/officeDocument/2006/relationships/image" Target="../media/image5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58.png"/></Relationships>
</file>

<file path=ppt/slides/_rels/slide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p:txBody>
          <a:bodyPr>
            <a:normAutofit/>
          </a:bodyPr>
          <a:lstStyle/>
          <a:p>
            <a:r>
              <a:rPr lang="en-GB" dirty="0"/>
              <a:t>UK Real Estate Forecast </a:t>
            </a:r>
            <a:r>
              <a:rPr lang="en-GB" dirty="0" smtClean="0"/>
              <a:t>for 2017 &amp; 2018</a:t>
            </a:r>
            <a:endParaRPr lang="en-US" dirty="0" smtClean="0"/>
          </a:p>
        </p:txBody>
      </p:sp>
      <p:sp>
        <p:nvSpPr>
          <p:cNvPr id="5" name="Text Box 8"/>
          <p:cNvSpPr txBox="1">
            <a:spLocks noChangeArrowheads="1"/>
          </p:cNvSpPr>
          <p:nvPr/>
        </p:nvSpPr>
        <p:spPr bwMode="auto">
          <a:xfrm>
            <a:off x="335360" y="5238186"/>
            <a:ext cx="4859918" cy="830997"/>
          </a:xfrm>
          <a:prstGeom prst="rect">
            <a:avLst/>
          </a:prstGeom>
          <a:noFill/>
          <a:ln w="9525">
            <a:noFill/>
            <a:miter lim="800000"/>
            <a:headEnd/>
            <a:tailEnd/>
          </a:ln>
          <a:effectLst/>
        </p:spPr>
        <p:txBody>
          <a:bodyPr wrap="square">
            <a:spAutoFit/>
          </a:bodyPr>
          <a:lstStyle/>
          <a:p>
            <a:pPr fontAlgn="base">
              <a:spcBef>
                <a:spcPct val="0"/>
              </a:spcBef>
              <a:spcAft>
                <a:spcPct val="0"/>
              </a:spcAft>
            </a:pPr>
            <a:r>
              <a:rPr lang="en-GB" sz="1600" dirty="0"/>
              <a:t>5</a:t>
            </a:r>
            <a:r>
              <a:rPr lang="en-GB" sz="1600" baseline="30000" dirty="0" smtClean="0"/>
              <a:t>th</a:t>
            </a:r>
            <a:r>
              <a:rPr lang="en-GB" sz="1600" dirty="0" smtClean="0"/>
              <a:t> September 2017</a:t>
            </a:r>
            <a:endParaRPr lang="en-GB" sz="1600" dirty="0"/>
          </a:p>
          <a:p>
            <a:pPr fontAlgn="base">
              <a:spcBef>
                <a:spcPct val="0"/>
              </a:spcBef>
              <a:spcAft>
                <a:spcPct val="0"/>
              </a:spcAft>
            </a:pPr>
            <a:r>
              <a:rPr lang="en-GB" sz="1600" dirty="0"/>
              <a:t>Presented by Allan </a:t>
            </a:r>
            <a:r>
              <a:rPr lang="en-GB" sz="1600" dirty="0" err="1"/>
              <a:t>Wilén</a:t>
            </a:r>
            <a:r>
              <a:rPr lang="en-GB" sz="1600" dirty="0"/>
              <a:t>, Economics Director</a:t>
            </a:r>
          </a:p>
          <a:p>
            <a:pPr fontAlgn="base">
              <a:spcBef>
                <a:spcPct val="0"/>
              </a:spcBef>
              <a:spcAft>
                <a:spcPct val="0"/>
              </a:spcAft>
            </a:pPr>
            <a:endParaRPr lang="en-GB" sz="1600" b="1" dirty="0"/>
          </a:p>
        </p:txBody>
      </p:sp>
    </p:spTree>
    <p:extLst>
      <p:ext uri="{BB962C8B-B14F-4D97-AF65-F5344CB8AC3E}">
        <p14:creationId xmlns:p14="http://schemas.microsoft.com/office/powerpoint/2010/main" val="1950731607"/>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251" y="290840"/>
            <a:ext cx="8229600" cy="879792"/>
          </a:xfrm>
        </p:spPr>
        <p:txBody>
          <a:bodyPr>
            <a:normAutofit/>
          </a:bodyPr>
          <a:lstStyle/>
          <a:p>
            <a:pPr algn="l"/>
            <a:r>
              <a:rPr lang="en-GB" sz="3200" dirty="0" smtClean="0"/>
              <a:t>Private Housing</a:t>
            </a:r>
            <a:endParaRPr lang="en-GB" sz="3200" dirty="0"/>
          </a:p>
        </p:txBody>
      </p:sp>
      <p:pic>
        <p:nvPicPr>
          <p:cNvPr id="5" name="Picture 4"/>
          <p:cNvPicPr>
            <a:picLocks noChangeAspect="1"/>
          </p:cNvPicPr>
          <p:nvPr/>
        </p:nvPicPr>
        <p:blipFill>
          <a:blip r:embed="rId3"/>
          <a:stretch>
            <a:fillRect/>
          </a:stretch>
        </p:blipFill>
        <p:spPr>
          <a:xfrm>
            <a:off x="285471" y="1242474"/>
            <a:ext cx="5773412" cy="5243014"/>
          </a:xfrm>
          <a:prstGeom prst="rect">
            <a:avLst/>
          </a:prstGeom>
        </p:spPr>
      </p:pic>
      <p:pic>
        <p:nvPicPr>
          <p:cNvPr id="9" name="Picture 8"/>
          <p:cNvPicPr>
            <a:picLocks noChangeAspect="1"/>
          </p:cNvPicPr>
          <p:nvPr/>
        </p:nvPicPr>
        <p:blipFill>
          <a:blip r:embed="rId4"/>
          <a:stretch>
            <a:fillRect/>
          </a:stretch>
        </p:blipFill>
        <p:spPr>
          <a:xfrm>
            <a:off x="6242621" y="1170632"/>
            <a:ext cx="5712447" cy="5121084"/>
          </a:xfrm>
          <a:prstGeom prst="rect">
            <a:avLst/>
          </a:prstGeom>
        </p:spPr>
      </p:pic>
    </p:spTree>
    <p:extLst>
      <p:ext uri="{BB962C8B-B14F-4D97-AF65-F5344CB8AC3E}">
        <p14:creationId xmlns:p14="http://schemas.microsoft.com/office/powerpoint/2010/main" val="86109354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74371" y="204981"/>
            <a:ext cx="8229600" cy="1051560"/>
          </a:xfrm>
        </p:spPr>
        <p:txBody>
          <a:bodyPr>
            <a:normAutofit/>
          </a:bodyPr>
          <a:lstStyle/>
          <a:p>
            <a:r>
              <a:rPr lang="en-GB" sz="3200" dirty="0"/>
              <a:t>Retail </a:t>
            </a:r>
            <a:r>
              <a:rPr lang="en-GB" sz="3200" dirty="0" smtClean="0"/>
              <a:t>Construction</a:t>
            </a:r>
            <a:endParaRPr lang="en-GB" sz="3200" dirty="0"/>
          </a:p>
        </p:txBody>
      </p:sp>
      <p:pic>
        <p:nvPicPr>
          <p:cNvPr id="3" name="Picture 2"/>
          <p:cNvPicPr>
            <a:picLocks noChangeAspect="1"/>
          </p:cNvPicPr>
          <p:nvPr/>
        </p:nvPicPr>
        <p:blipFill>
          <a:blip r:embed="rId3"/>
          <a:stretch>
            <a:fillRect/>
          </a:stretch>
        </p:blipFill>
        <p:spPr>
          <a:xfrm>
            <a:off x="160493" y="1155621"/>
            <a:ext cx="6023370" cy="5108891"/>
          </a:xfrm>
          <a:prstGeom prst="rect">
            <a:avLst/>
          </a:prstGeom>
        </p:spPr>
      </p:pic>
      <p:pic>
        <p:nvPicPr>
          <p:cNvPr id="4" name="Picture 3"/>
          <p:cNvPicPr>
            <a:picLocks noChangeAspect="1"/>
          </p:cNvPicPr>
          <p:nvPr/>
        </p:nvPicPr>
        <p:blipFill>
          <a:blip r:embed="rId4"/>
          <a:stretch>
            <a:fillRect/>
          </a:stretch>
        </p:blipFill>
        <p:spPr>
          <a:xfrm>
            <a:off x="6183863" y="1131235"/>
            <a:ext cx="5651482" cy="5133277"/>
          </a:xfrm>
          <a:prstGeom prst="rect">
            <a:avLst/>
          </a:prstGeom>
        </p:spPr>
      </p:pic>
    </p:spTree>
    <p:extLst>
      <p:ext uri="{BB962C8B-B14F-4D97-AF65-F5344CB8AC3E}">
        <p14:creationId xmlns:p14="http://schemas.microsoft.com/office/powerpoint/2010/main" val="1682309619"/>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dirty="0" smtClean="0"/>
              <a:t>Hotel &amp; Leisure</a:t>
            </a:r>
            <a:endParaRPr lang="en-GB" sz="3200" dirty="0"/>
          </a:p>
        </p:txBody>
      </p:sp>
      <p:pic>
        <p:nvPicPr>
          <p:cNvPr id="9" name="Picture 8"/>
          <p:cNvPicPr>
            <a:picLocks noChangeAspect="1"/>
          </p:cNvPicPr>
          <p:nvPr/>
        </p:nvPicPr>
        <p:blipFill>
          <a:blip r:embed="rId3"/>
          <a:stretch>
            <a:fillRect/>
          </a:stretch>
        </p:blipFill>
        <p:spPr>
          <a:xfrm>
            <a:off x="431371" y="1188703"/>
            <a:ext cx="5322269" cy="5139373"/>
          </a:xfrm>
          <a:prstGeom prst="rect">
            <a:avLst/>
          </a:prstGeom>
        </p:spPr>
      </p:pic>
      <p:pic>
        <p:nvPicPr>
          <p:cNvPr id="10" name="Picture 9"/>
          <p:cNvPicPr>
            <a:picLocks noChangeAspect="1"/>
          </p:cNvPicPr>
          <p:nvPr/>
        </p:nvPicPr>
        <p:blipFill>
          <a:blip r:embed="rId4"/>
          <a:stretch>
            <a:fillRect/>
          </a:stretch>
        </p:blipFill>
        <p:spPr>
          <a:xfrm>
            <a:off x="5506104" y="1188703"/>
            <a:ext cx="6395258" cy="5218628"/>
          </a:xfrm>
          <a:prstGeom prst="rect">
            <a:avLst/>
          </a:prstGeom>
        </p:spPr>
      </p:pic>
    </p:spTree>
    <p:extLst>
      <p:ext uri="{BB962C8B-B14F-4D97-AF65-F5344CB8AC3E}">
        <p14:creationId xmlns:p14="http://schemas.microsoft.com/office/powerpoint/2010/main" val="884271991"/>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82906" y="271092"/>
            <a:ext cx="8229600" cy="807302"/>
          </a:xfrm>
        </p:spPr>
        <p:txBody>
          <a:bodyPr>
            <a:normAutofit/>
          </a:bodyPr>
          <a:lstStyle/>
          <a:p>
            <a:r>
              <a:rPr lang="en-GB" sz="3200" dirty="0" smtClean="0"/>
              <a:t>Office</a:t>
            </a:r>
            <a:r>
              <a:rPr lang="en-GB" dirty="0" smtClean="0"/>
              <a:t> </a:t>
            </a:r>
            <a:r>
              <a:rPr lang="en-GB" sz="3200" dirty="0" smtClean="0"/>
              <a:t>Construction</a:t>
            </a:r>
            <a:endParaRPr lang="en-US" sz="3200" dirty="0" smtClean="0"/>
          </a:p>
        </p:txBody>
      </p:sp>
      <p:pic>
        <p:nvPicPr>
          <p:cNvPr id="4" name="Picture 3"/>
          <p:cNvPicPr>
            <a:picLocks noChangeAspect="1"/>
          </p:cNvPicPr>
          <p:nvPr/>
        </p:nvPicPr>
        <p:blipFill>
          <a:blip r:embed="rId3"/>
          <a:stretch>
            <a:fillRect/>
          </a:stretch>
        </p:blipFill>
        <p:spPr>
          <a:xfrm>
            <a:off x="99424" y="1182118"/>
            <a:ext cx="5919729" cy="5224725"/>
          </a:xfrm>
          <a:prstGeom prst="rect">
            <a:avLst/>
          </a:prstGeom>
        </p:spPr>
      </p:pic>
      <p:pic>
        <p:nvPicPr>
          <p:cNvPr id="9" name="Picture 8"/>
          <p:cNvPicPr>
            <a:picLocks noChangeAspect="1"/>
          </p:cNvPicPr>
          <p:nvPr/>
        </p:nvPicPr>
        <p:blipFill>
          <a:blip r:embed="rId4"/>
          <a:stretch>
            <a:fillRect/>
          </a:stretch>
        </p:blipFill>
        <p:spPr>
          <a:xfrm>
            <a:off x="6019153" y="943835"/>
            <a:ext cx="5816088" cy="5627096"/>
          </a:xfrm>
          <a:prstGeom prst="rect">
            <a:avLst/>
          </a:prstGeom>
        </p:spPr>
      </p:pic>
    </p:spTree>
    <p:extLst>
      <p:ext uri="{BB962C8B-B14F-4D97-AF65-F5344CB8AC3E}">
        <p14:creationId xmlns:p14="http://schemas.microsoft.com/office/powerpoint/2010/main" val="3066466853"/>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034" y="274638"/>
            <a:ext cx="9682766" cy="902652"/>
          </a:xfrm>
        </p:spPr>
        <p:txBody>
          <a:bodyPr>
            <a:normAutofit/>
          </a:bodyPr>
          <a:lstStyle/>
          <a:p>
            <a:r>
              <a:rPr lang="en-GB" sz="3200" dirty="0" smtClean="0"/>
              <a:t>Industrial</a:t>
            </a:r>
            <a:endParaRPr lang="en-GB" sz="3200" dirty="0"/>
          </a:p>
        </p:txBody>
      </p:sp>
      <p:sp>
        <p:nvSpPr>
          <p:cNvPr id="5" name="Content Placeholder 2"/>
          <p:cNvSpPr>
            <a:spLocks noGrp="1"/>
          </p:cNvSpPr>
          <p:nvPr>
            <p:ph idx="1"/>
          </p:nvPr>
        </p:nvSpPr>
        <p:spPr>
          <a:xfrm>
            <a:off x="412125" y="1442433"/>
            <a:ext cx="4927519" cy="4733578"/>
          </a:xfrm>
        </p:spPr>
        <p:txBody>
          <a:bodyPr>
            <a:noAutofit/>
          </a:bodyPr>
          <a:lstStyle/>
          <a:p>
            <a:pPr>
              <a:buClr>
                <a:srgbClr val="7BC143"/>
              </a:buClr>
              <a:buFont typeface="Wingdings" panose="05000000000000000000" pitchFamily="2" charset="2"/>
              <a:buChar char="§"/>
            </a:pPr>
            <a:r>
              <a:rPr lang="en-GB" sz="2400" dirty="0"/>
              <a:t>Rapid growth in recent years</a:t>
            </a:r>
          </a:p>
          <a:p>
            <a:pPr>
              <a:buClr>
                <a:srgbClr val="7BC143"/>
              </a:buClr>
            </a:pPr>
            <a:r>
              <a:rPr lang="en-GB" sz="2400" dirty="0" smtClean="0"/>
              <a:t>EU referendum hit starts in 2016</a:t>
            </a:r>
          </a:p>
          <a:p>
            <a:pPr>
              <a:buClr>
                <a:srgbClr val="7BC143"/>
              </a:buClr>
            </a:pPr>
            <a:r>
              <a:rPr lang="en-GB" sz="2400" dirty="0" smtClean="0"/>
              <a:t>Divergent prospects forecast</a:t>
            </a:r>
          </a:p>
          <a:p>
            <a:pPr lvl="1">
              <a:buClr>
                <a:srgbClr val="7BC143"/>
              </a:buClr>
              <a:buFont typeface="Wingdings" panose="05000000000000000000" pitchFamily="2" charset="2"/>
              <a:buChar char="§"/>
            </a:pPr>
            <a:r>
              <a:rPr lang="en-GB" sz="2000" dirty="0" smtClean="0"/>
              <a:t>Manufacturers</a:t>
            </a:r>
            <a:r>
              <a:rPr lang="en-GB" sz="2000" dirty="0"/>
              <a:t>’ long term outlook hit by Single Market </a:t>
            </a:r>
            <a:r>
              <a:rPr lang="en-GB" sz="2000" dirty="0" smtClean="0"/>
              <a:t>fears</a:t>
            </a:r>
          </a:p>
          <a:p>
            <a:pPr lvl="1">
              <a:buClr>
                <a:srgbClr val="7BC143"/>
              </a:buClr>
              <a:buFont typeface="Wingdings" panose="05000000000000000000" pitchFamily="2" charset="2"/>
              <a:buChar char="§"/>
            </a:pPr>
            <a:r>
              <a:rPr lang="en-GB" sz="2000" dirty="0"/>
              <a:t>Strong demand for logistics space</a:t>
            </a:r>
          </a:p>
          <a:p>
            <a:pPr lvl="1">
              <a:buClr>
                <a:srgbClr val="7BC143"/>
              </a:buClr>
              <a:buFont typeface="Wingdings" panose="05000000000000000000" pitchFamily="2" charset="2"/>
              <a:buChar char="§"/>
            </a:pPr>
            <a:r>
              <a:rPr lang="en-GB" sz="2000" dirty="0" smtClean="0"/>
              <a:t>Forecast centred on Midlands &amp; North West</a:t>
            </a:r>
            <a:endParaRPr lang="en-GB" sz="2000" dirty="0"/>
          </a:p>
        </p:txBody>
      </p:sp>
      <p:pic>
        <p:nvPicPr>
          <p:cNvPr id="4" name="Picture 3"/>
          <p:cNvPicPr>
            <a:picLocks noChangeAspect="1"/>
          </p:cNvPicPr>
          <p:nvPr/>
        </p:nvPicPr>
        <p:blipFill>
          <a:blip r:embed="rId3"/>
          <a:stretch>
            <a:fillRect/>
          </a:stretch>
        </p:blipFill>
        <p:spPr>
          <a:xfrm>
            <a:off x="5339644" y="1255277"/>
            <a:ext cx="6730567" cy="5151566"/>
          </a:xfrm>
          <a:prstGeom prst="rect">
            <a:avLst/>
          </a:prstGeom>
        </p:spPr>
      </p:pic>
    </p:spTree>
    <p:extLst>
      <p:ext uri="{BB962C8B-B14F-4D97-AF65-F5344CB8AC3E}">
        <p14:creationId xmlns:p14="http://schemas.microsoft.com/office/powerpoint/2010/main" val="3952526592"/>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GB" sz="3200" dirty="0"/>
              <a:t>Construction Prospects</a:t>
            </a:r>
          </a:p>
        </p:txBody>
      </p:sp>
      <p:sp>
        <p:nvSpPr>
          <p:cNvPr id="6" name="Content Placeholder 5"/>
          <p:cNvSpPr>
            <a:spLocks noGrp="1"/>
          </p:cNvSpPr>
          <p:nvPr>
            <p:ph idx="1"/>
          </p:nvPr>
        </p:nvSpPr>
        <p:spPr>
          <a:xfrm>
            <a:off x="552200" y="1184089"/>
            <a:ext cx="10438256" cy="4738060"/>
          </a:xfrm>
        </p:spPr>
        <p:txBody>
          <a:bodyPr>
            <a:noAutofit/>
          </a:bodyPr>
          <a:lstStyle/>
          <a:p>
            <a:pPr>
              <a:buClr>
                <a:srgbClr val="7BC143"/>
              </a:buClr>
            </a:pPr>
            <a:r>
              <a:rPr lang="en-GB" sz="2400" dirty="0">
                <a:cs typeface="Arial" panose="020B0604020202020204" pitchFamily="34" charset="0"/>
              </a:rPr>
              <a:t>Political uncertainty </a:t>
            </a:r>
            <a:r>
              <a:rPr lang="en-GB" sz="2400" dirty="0" smtClean="0">
                <a:cs typeface="Arial" panose="020B0604020202020204" pitchFamily="34" charset="0"/>
              </a:rPr>
              <a:t>as minority government negotiates Brexit</a:t>
            </a:r>
            <a:endParaRPr lang="en-GB" sz="2400" dirty="0">
              <a:cs typeface="Arial" panose="020B0604020202020204" pitchFamily="34" charset="0"/>
            </a:endParaRPr>
          </a:p>
          <a:p>
            <a:pPr>
              <a:buClr>
                <a:srgbClr val="7BC143"/>
              </a:buClr>
            </a:pPr>
            <a:r>
              <a:rPr lang="en-GB" sz="2400" dirty="0" smtClean="0">
                <a:cs typeface="Arial" panose="020B0604020202020204" pitchFamily="34" charset="0"/>
              </a:rPr>
              <a:t>Slower UK economic growth</a:t>
            </a:r>
          </a:p>
          <a:p>
            <a:pPr lvl="1">
              <a:buClr>
                <a:srgbClr val="7BC143"/>
              </a:buClr>
              <a:buFont typeface="Wingdings" panose="05000000000000000000" pitchFamily="2" charset="2"/>
              <a:buChar char="§"/>
            </a:pPr>
            <a:r>
              <a:rPr lang="en-GB" sz="2000" dirty="0" smtClean="0"/>
              <a:t>Weak business investment</a:t>
            </a:r>
          </a:p>
          <a:p>
            <a:pPr lvl="1">
              <a:buClr>
                <a:srgbClr val="7BC143"/>
              </a:buClr>
              <a:buFont typeface="Wingdings" panose="05000000000000000000" pitchFamily="2" charset="2"/>
              <a:buChar char="§"/>
            </a:pPr>
            <a:r>
              <a:rPr lang="en-GB" sz="2000" dirty="0" smtClean="0"/>
              <a:t>Household income squeeze in 2017 &amp; 2018</a:t>
            </a:r>
          </a:p>
          <a:p>
            <a:pPr>
              <a:buClr>
                <a:srgbClr val="7BC143"/>
              </a:buClr>
              <a:buFont typeface="Wingdings" panose="05000000000000000000" pitchFamily="2" charset="2"/>
              <a:buChar char="§"/>
            </a:pPr>
            <a:r>
              <a:rPr lang="en-GB" sz="2400" dirty="0" smtClean="0"/>
              <a:t>Weak housing market growth</a:t>
            </a:r>
          </a:p>
          <a:p>
            <a:pPr lvl="1">
              <a:buClr>
                <a:srgbClr val="7BC143"/>
              </a:buClr>
              <a:buFont typeface="Wingdings" panose="05000000000000000000" pitchFamily="2" charset="2"/>
              <a:buChar char="§"/>
            </a:pPr>
            <a:r>
              <a:rPr lang="en-GB" sz="2200" dirty="0" smtClean="0"/>
              <a:t>New opportunities - Build to Rent  </a:t>
            </a:r>
          </a:p>
          <a:p>
            <a:pPr>
              <a:buClr>
                <a:srgbClr val="7BC143"/>
              </a:buClr>
            </a:pPr>
            <a:r>
              <a:rPr lang="en-GB" sz="2400" dirty="0">
                <a:cs typeface="Arial" panose="020B0604020202020204" pitchFamily="34" charset="0"/>
              </a:rPr>
              <a:t>Logistics growth</a:t>
            </a:r>
          </a:p>
          <a:p>
            <a:pPr>
              <a:buClr>
                <a:srgbClr val="7BC143"/>
              </a:buClr>
              <a:buFont typeface="Wingdings" panose="05000000000000000000" pitchFamily="2" charset="2"/>
              <a:buChar char="§"/>
            </a:pPr>
            <a:r>
              <a:rPr lang="en-GB" sz="2400" dirty="0" smtClean="0"/>
              <a:t>Retail </a:t>
            </a:r>
            <a:r>
              <a:rPr lang="en-GB" sz="2400" dirty="0"/>
              <a:t>property </a:t>
            </a:r>
            <a:r>
              <a:rPr lang="en-GB" sz="2400" dirty="0" smtClean="0"/>
              <a:t>reshaped by structural </a:t>
            </a:r>
            <a:r>
              <a:rPr lang="en-GB" sz="2400" dirty="0"/>
              <a:t>change</a:t>
            </a:r>
          </a:p>
          <a:p>
            <a:pPr>
              <a:buClr>
                <a:srgbClr val="7BC143"/>
              </a:buClr>
              <a:buFont typeface="Wingdings" panose="05000000000000000000" pitchFamily="2" charset="2"/>
              <a:buChar char="§"/>
            </a:pPr>
            <a:r>
              <a:rPr lang="en-GB" sz="2400" dirty="0" smtClean="0"/>
              <a:t>Office development activity vulnerable, especially in capital</a:t>
            </a:r>
          </a:p>
          <a:p>
            <a:pPr>
              <a:buClr>
                <a:srgbClr val="7BC143"/>
              </a:buClr>
              <a:buFont typeface="Wingdings" panose="05000000000000000000" pitchFamily="2" charset="2"/>
              <a:buChar char="§"/>
            </a:pPr>
            <a:r>
              <a:rPr lang="en-GB" sz="2400" dirty="0" smtClean="0">
                <a:cs typeface="Arial" panose="020B0604020202020204" pitchFamily="34" charset="0"/>
              </a:rPr>
              <a:t>Education marked for growth</a:t>
            </a:r>
            <a:endParaRPr lang="en-GB" sz="2400" dirty="0"/>
          </a:p>
          <a:p>
            <a:pPr>
              <a:buClr>
                <a:srgbClr val="7BC143"/>
              </a:buClr>
            </a:pPr>
            <a:r>
              <a:rPr lang="en-GB" sz="2400" dirty="0" smtClean="0">
                <a:cs typeface="Arial" panose="020B0604020202020204" pitchFamily="34" charset="0"/>
              </a:rPr>
              <a:t>Strengthening in civil infrastructure activity</a:t>
            </a:r>
          </a:p>
          <a:p>
            <a:pPr>
              <a:buClr>
                <a:srgbClr val="7BC143"/>
              </a:buClr>
            </a:pPr>
            <a:r>
              <a:rPr lang="en-GB" sz="2400" dirty="0" smtClean="0">
                <a:cs typeface="Arial" panose="020B0604020202020204" pitchFamily="34" charset="0"/>
              </a:rPr>
              <a:t>Overall weak growth in construction project starts</a:t>
            </a:r>
          </a:p>
          <a:p>
            <a:pPr marL="0" indent="0">
              <a:buClr>
                <a:srgbClr val="7BC143"/>
              </a:buClr>
              <a:buNone/>
            </a:pPr>
            <a:endParaRPr lang="en-GB" dirty="0" smtClean="0">
              <a:cs typeface="Arial" panose="020B0604020202020204" pitchFamily="34" charset="0"/>
            </a:endParaRPr>
          </a:p>
          <a:p>
            <a:pPr marL="0" indent="0">
              <a:buClr>
                <a:srgbClr val="7BC143"/>
              </a:buClr>
              <a:buNone/>
            </a:pPr>
            <a:endParaRPr lang="en-GB" sz="2400" dirty="0"/>
          </a:p>
        </p:txBody>
      </p:sp>
    </p:spTree>
    <p:extLst>
      <p:ext uri="{BB962C8B-B14F-4D97-AF65-F5344CB8AC3E}">
        <p14:creationId xmlns:p14="http://schemas.microsoft.com/office/powerpoint/2010/main" val="1555968301"/>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5039" y="137478"/>
            <a:ext cx="8229600" cy="1143000"/>
          </a:xfrm>
        </p:spPr>
        <p:txBody>
          <a:bodyPr>
            <a:normAutofit/>
          </a:bodyPr>
          <a:lstStyle/>
          <a:p>
            <a:r>
              <a:rPr lang="en-GB" sz="2800" dirty="0" smtClean="0"/>
              <a:t>Construction Starts to 2018</a:t>
            </a:r>
            <a:endParaRPr lang="en-GB" sz="2800" dirty="0"/>
          </a:p>
        </p:txBody>
      </p:sp>
      <p:sp>
        <p:nvSpPr>
          <p:cNvPr id="5" name="Slide Number Placeholder 4"/>
          <p:cNvSpPr>
            <a:spLocks noGrp="1"/>
          </p:cNvSpPr>
          <p:nvPr>
            <p:ph type="sldNum" sz="quarter" idx="4294967295"/>
          </p:nvPr>
        </p:nvSpPr>
        <p:spPr>
          <a:xfrm>
            <a:off x="10298114" y="6356351"/>
            <a:ext cx="369887" cy="365125"/>
          </a:xfrm>
          <a:prstGeom prst="rect">
            <a:avLst/>
          </a:prstGeom>
        </p:spPr>
        <p:txBody>
          <a:bodyPr/>
          <a:lstStyle/>
          <a:p>
            <a:fld id="{5D6406F5-630C-46E0-AE63-51ED00936BA6}" type="slidenum">
              <a:rPr lang="en-GB" smtClean="0"/>
              <a:pPr/>
              <a:t>16</a:t>
            </a:fld>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4233788401"/>
              </p:ext>
            </p:extLst>
          </p:nvPr>
        </p:nvGraphicFramePr>
        <p:xfrm>
          <a:off x="837126" y="1260190"/>
          <a:ext cx="10431889" cy="4643800"/>
        </p:xfrm>
        <a:graphic>
          <a:graphicData uri="http://schemas.openxmlformats.org/drawingml/2006/table">
            <a:tbl>
              <a:tblPr firstRow="1" firstCol="1" bandRow="1"/>
              <a:tblGrid>
                <a:gridCol w="3948113"/>
                <a:gridCol w="1620944"/>
                <a:gridCol w="1620944"/>
                <a:gridCol w="1620944"/>
                <a:gridCol w="1620944"/>
              </a:tblGrid>
              <a:tr h="385586">
                <a:tc>
                  <a:txBody>
                    <a:bodyPr/>
                    <a:lstStyle/>
                    <a:p>
                      <a:pPr>
                        <a:spcAft>
                          <a:spcPts val="400"/>
                        </a:spcAft>
                      </a:pPr>
                      <a:r>
                        <a:rPr lang="en-GB" sz="2000" b="1" dirty="0">
                          <a:solidFill>
                            <a:srgbClr val="FFFFFF"/>
                          </a:solidFill>
                          <a:effectLst/>
                          <a:latin typeface="Arial"/>
                          <a:ea typeface="Times New Roman"/>
                        </a:rPr>
                        <a:t>Change on previous year</a:t>
                      </a:r>
                      <a:endParaRPr lang="en-GB" sz="2400" dirty="0">
                        <a:effectLst/>
                        <a:latin typeface="Times New Roman"/>
                        <a:ea typeface="Times New Roman"/>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BBB59"/>
                    </a:solidFill>
                  </a:tcPr>
                </a:tc>
                <a:tc>
                  <a:txBody>
                    <a:bodyPr/>
                    <a:lstStyle/>
                    <a:p>
                      <a:pPr algn="ctr" fontAlgn="t"/>
                      <a:r>
                        <a:rPr lang="en-GB" sz="2000" b="1" i="0" u="none" strike="noStrike" dirty="0">
                          <a:solidFill>
                            <a:srgbClr val="FFFFFF"/>
                          </a:solidFill>
                          <a:effectLst/>
                          <a:latin typeface="Arial" panose="020B0604020202020204" pitchFamily="34" charset="0"/>
                        </a:rPr>
                        <a:t>2015</a:t>
                      </a:r>
                    </a:p>
                  </a:txBody>
                  <a:tcPr marL="0" marR="0"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BBB59"/>
                    </a:solidFill>
                  </a:tcPr>
                </a:tc>
                <a:tc>
                  <a:txBody>
                    <a:bodyPr/>
                    <a:lstStyle/>
                    <a:p>
                      <a:pPr algn="ctr" fontAlgn="t"/>
                      <a:r>
                        <a:rPr lang="en-GB" sz="2000" b="1" i="0" u="none" strike="noStrike">
                          <a:solidFill>
                            <a:srgbClr val="FFFFFF"/>
                          </a:solidFill>
                          <a:effectLst/>
                          <a:latin typeface="Arial" panose="020B0604020202020204" pitchFamily="34" charset="0"/>
                        </a:rPr>
                        <a:t>2016</a:t>
                      </a:r>
                    </a:p>
                  </a:txBody>
                  <a:tcPr marL="0" marR="0"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BBB59"/>
                    </a:solidFill>
                  </a:tcPr>
                </a:tc>
                <a:tc>
                  <a:txBody>
                    <a:bodyPr/>
                    <a:lstStyle/>
                    <a:p>
                      <a:pPr algn="ctr" fontAlgn="t"/>
                      <a:r>
                        <a:rPr lang="en-GB" sz="2000" b="1" i="0" u="none" strike="noStrike">
                          <a:solidFill>
                            <a:srgbClr val="FFFFFF"/>
                          </a:solidFill>
                          <a:effectLst/>
                          <a:latin typeface="Arial" panose="020B0604020202020204" pitchFamily="34" charset="0"/>
                        </a:rPr>
                        <a:t>2017f</a:t>
                      </a:r>
                    </a:p>
                  </a:txBody>
                  <a:tcPr marL="0" marR="0"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BBB59"/>
                    </a:solidFill>
                  </a:tcPr>
                </a:tc>
                <a:tc>
                  <a:txBody>
                    <a:bodyPr/>
                    <a:lstStyle/>
                    <a:p>
                      <a:pPr algn="ctr" fontAlgn="t"/>
                      <a:r>
                        <a:rPr lang="en-GB" sz="2000" b="1" i="0" u="none" strike="noStrike">
                          <a:solidFill>
                            <a:srgbClr val="FFFFFF"/>
                          </a:solidFill>
                          <a:effectLst/>
                          <a:latin typeface="Arial" panose="020B0604020202020204" pitchFamily="34" charset="0"/>
                        </a:rPr>
                        <a:t>2018f</a:t>
                      </a:r>
                    </a:p>
                  </a:txBody>
                  <a:tcPr marL="0" marR="0"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BBB59"/>
                    </a:solidFill>
                  </a:tcPr>
                </a:tc>
              </a:tr>
              <a:tr h="368822">
                <a:tc>
                  <a:txBody>
                    <a:bodyPr/>
                    <a:lstStyle/>
                    <a:p>
                      <a:pPr>
                        <a:spcAft>
                          <a:spcPts val="400"/>
                        </a:spcAft>
                      </a:pPr>
                      <a:r>
                        <a:rPr lang="en-GB" sz="2000" b="1" dirty="0">
                          <a:solidFill>
                            <a:srgbClr val="FFFFFF"/>
                          </a:solidFill>
                          <a:effectLst/>
                          <a:latin typeface="Arial"/>
                          <a:ea typeface="Times New Roman"/>
                        </a:rPr>
                        <a:t>Private Housing</a:t>
                      </a:r>
                      <a:endParaRPr lang="en-GB" sz="2400" dirty="0">
                        <a:effectLst/>
                        <a:latin typeface="Times New Roman"/>
                        <a:ea typeface="Times New Roman"/>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a:noFill/>
                    </a:lnB>
                    <a:solidFill>
                      <a:srgbClr val="9BBB59"/>
                    </a:solidFill>
                  </a:tcPr>
                </a:tc>
                <a:tc>
                  <a:txBody>
                    <a:bodyPr/>
                    <a:lstStyle/>
                    <a:p>
                      <a:pPr algn="ctr" fontAlgn="b"/>
                      <a:r>
                        <a:rPr lang="en-GB" sz="2000" b="0" i="0" u="none" strike="noStrike" dirty="0">
                          <a:effectLst/>
                          <a:latin typeface="Arial" panose="020B0604020202020204" pitchFamily="34" charset="0"/>
                        </a:rPr>
                        <a:t>19%</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8D8D8"/>
                    </a:solidFill>
                  </a:tcPr>
                </a:tc>
                <a:tc>
                  <a:txBody>
                    <a:bodyPr/>
                    <a:lstStyle/>
                    <a:p>
                      <a:pPr algn="ctr" fontAlgn="b"/>
                      <a:r>
                        <a:rPr lang="en-GB" sz="2000" b="0" i="0" u="none" strike="noStrike" dirty="0">
                          <a:effectLst/>
                          <a:latin typeface="Arial" panose="020B0604020202020204" pitchFamily="34" charset="0"/>
                        </a:rPr>
                        <a:t>0%</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8D8D8"/>
                    </a:solidFill>
                  </a:tcPr>
                </a:tc>
                <a:tc>
                  <a:txBody>
                    <a:bodyPr/>
                    <a:lstStyle/>
                    <a:p>
                      <a:pPr algn="ctr" fontAlgn="b"/>
                      <a:r>
                        <a:rPr lang="en-GB" sz="2000" b="0" i="0" u="none" strike="noStrike">
                          <a:effectLst/>
                          <a:latin typeface="Arial" panose="020B0604020202020204" pitchFamily="34" charset="0"/>
                        </a:rPr>
                        <a:t>-1%</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8D8D8"/>
                    </a:solidFill>
                  </a:tcPr>
                </a:tc>
                <a:tc>
                  <a:txBody>
                    <a:bodyPr/>
                    <a:lstStyle/>
                    <a:p>
                      <a:pPr algn="ctr" fontAlgn="b"/>
                      <a:r>
                        <a:rPr lang="en-GB" sz="2000" b="0" i="0" u="none" strike="noStrike">
                          <a:effectLst/>
                          <a:latin typeface="Arial" panose="020B0604020202020204" pitchFamily="34" charset="0"/>
                        </a:rPr>
                        <a:t>-4%</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8D8D8"/>
                    </a:solidFill>
                  </a:tcPr>
                </a:tc>
              </a:tr>
              <a:tr h="352057">
                <a:tc>
                  <a:txBody>
                    <a:bodyPr/>
                    <a:lstStyle/>
                    <a:p>
                      <a:pPr>
                        <a:spcAft>
                          <a:spcPts val="400"/>
                        </a:spcAft>
                      </a:pPr>
                      <a:r>
                        <a:rPr lang="en-GB" sz="2000" b="1" dirty="0">
                          <a:solidFill>
                            <a:srgbClr val="FFFFFF"/>
                          </a:solidFill>
                          <a:effectLst/>
                          <a:latin typeface="Arial"/>
                          <a:ea typeface="Times New Roman"/>
                        </a:rPr>
                        <a:t>Social Housing</a:t>
                      </a:r>
                      <a:endParaRPr lang="en-GB" sz="2400" dirty="0">
                        <a:effectLst/>
                        <a:latin typeface="Times New Roman"/>
                        <a:ea typeface="Times New Roman"/>
                      </a:endParaRPr>
                    </a:p>
                  </a:txBody>
                  <a:tcPr marL="68580" marR="68580" marT="0" marB="0" anchor="ctr">
                    <a:lnL>
                      <a:noFill/>
                    </a:lnL>
                    <a:lnR>
                      <a:noFill/>
                    </a:lnR>
                    <a:lnT>
                      <a:noFill/>
                    </a:lnT>
                    <a:lnB>
                      <a:noFill/>
                    </a:lnB>
                    <a:solidFill>
                      <a:srgbClr val="9BBB59"/>
                    </a:solidFill>
                  </a:tcPr>
                </a:tc>
                <a:tc>
                  <a:txBody>
                    <a:bodyPr/>
                    <a:lstStyle/>
                    <a:p>
                      <a:pPr algn="ctr" fontAlgn="b"/>
                      <a:r>
                        <a:rPr lang="en-GB" sz="2000" b="0" i="0" u="none" strike="noStrike">
                          <a:effectLst/>
                          <a:latin typeface="Arial" panose="020B0604020202020204" pitchFamily="34" charset="0"/>
                        </a:rPr>
                        <a:t>6%</a:t>
                      </a:r>
                    </a:p>
                  </a:txBody>
                  <a:tcPr marL="0" marR="0" marT="0" marB="0" anchor="ctr">
                    <a:lnL>
                      <a:noFill/>
                    </a:lnL>
                    <a:lnR>
                      <a:noFill/>
                    </a:lnR>
                    <a:lnT>
                      <a:noFill/>
                    </a:lnT>
                    <a:lnB>
                      <a:noFill/>
                    </a:lnB>
                  </a:tcPr>
                </a:tc>
                <a:tc>
                  <a:txBody>
                    <a:bodyPr/>
                    <a:lstStyle/>
                    <a:p>
                      <a:pPr algn="ctr" fontAlgn="b"/>
                      <a:r>
                        <a:rPr lang="en-GB" sz="2000" b="0" i="0" u="none" strike="noStrike" dirty="0">
                          <a:effectLst/>
                          <a:latin typeface="Arial" panose="020B0604020202020204" pitchFamily="34" charset="0"/>
                        </a:rPr>
                        <a:t>4%</a:t>
                      </a:r>
                    </a:p>
                  </a:txBody>
                  <a:tcPr marL="0" marR="0" marT="0" marB="0" anchor="ctr">
                    <a:lnL>
                      <a:noFill/>
                    </a:lnL>
                    <a:lnR>
                      <a:noFill/>
                    </a:lnR>
                    <a:lnT>
                      <a:noFill/>
                    </a:lnT>
                    <a:lnB>
                      <a:noFill/>
                    </a:lnB>
                  </a:tcPr>
                </a:tc>
                <a:tc>
                  <a:txBody>
                    <a:bodyPr/>
                    <a:lstStyle/>
                    <a:p>
                      <a:pPr algn="ctr" fontAlgn="b"/>
                      <a:r>
                        <a:rPr lang="en-GB" sz="2000" b="0" i="0" u="none" strike="noStrike" dirty="0">
                          <a:effectLst/>
                          <a:latin typeface="Arial" panose="020B0604020202020204" pitchFamily="34" charset="0"/>
                        </a:rPr>
                        <a:t>-1%</a:t>
                      </a:r>
                    </a:p>
                  </a:txBody>
                  <a:tcPr marL="0" marR="0" marT="0" marB="0" anchor="ctr">
                    <a:lnL>
                      <a:noFill/>
                    </a:lnL>
                    <a:lnR>
                      <a:noFill/>
                    </a:lnR>
                    <a:lnT>
                      <a:noFill/>
                    </a:lnT>
                    <a:lnB>
                      <a:noFill/>
                    </a:lnB>
                  </a:tcPr>
                </a:tc>
                <a:tc>
                  <a:txBody>
                    <a:bodyPr/>
                    <a:lstStyle/>
                    <a:p>
                      <a:pPr algn="ctr" fontAlgn="b"/>
                      <a:r>
                        <a:rPr lang="en-GB" sz="2000" b="0" i="0" u="none" strike="noStrike">
                          <a:effectLst/>
                          <a:latin typeface="Arial" panose="020B0604020202020204" pitchFamily="34" charset="0"/>
                        </a:rPr>
                        <a:t>2%</a:t>
                      </a:r>
                    </a:p>
                  </a:txBody>
                  <a:tcPr marL="0" marR="0" marT="0" marB="0" anchor="ctr">
                    <a:lnL>
                      <a:noFill/>
                    </a:lnL>
                    <a:lnR>
                      <a:noFill/>
                    </a:lnR>
                    <a:lnT>
                      <a:noFill/>
                    </a:lnT>
                    <a:lnB>
                      <a:noFill/>
                    </a:lnB>
                  </a:tcPr>
                </a:tc>
              </a:tr>
              <a:tr h="352057">
                <a:tc>
                  <a:txBody>
                    <a:bodyPr/>
                    <a:lstStyle/>
                    <a:p>
                      <a:pPr>
                        <a:spcAft>
                          <a:spcPts val="400"/>
                        </a:spcAft>
                      </a:pPr>
                      <a:r>
                        <a:rPr lang="en-GB" sz="2000" b="1" dirty="0">
                          <a:solidFill>
                            <a:srgbClr val="FFFFFF"/>
                          </a:solidFill>
                          <a:effectLst/>
                          <a:latin typeface="Arial"/>
                          <a:ea typeface="Times New Roman"/>
                        </a:rPr>
                        <a:t>Industrial</a:t>
                      </a:r>
                      <a:endParaRPr lang="en-GB" sz="2400" dirty="0">
                        <a:effectLst/>
                        <a:latin typeface="Times New Roman"/>
                        <a:ea typeface="Times New Roman"/>
                      </a:endParaRPr>
                    </a:p>
                  </a:txBody>
                  <a:tcPr marL="68580" marR="68580" marT="0" marB="0" anchor="ctr">
                    <a:lnL>
                      <a:noFill/>
                    </a:lnL>
                    <a:lnR>
                      <a:noFill/>
                    </a:lnR>
                    <a:lnT>
                      <a:noFill/>
                    </a:lnT>
                    <a:lnB>
                      <a:noFill/>
                    </a:lnB>
                    <a:solidFill>
                      <a:srgbClr val="9BBB59"/>
                    </a:solidFill>
                  </a:tcPr>
                </a:tc>
                <a:tc>
                  <a:txBody>
                    <a:bodyPr/>
                    <a:lstStyle/>
                    <a:p>
                      <a:pPr algn="ctr" fontAlgn="b"/>
                      <a:r>
                        <a:rPr lang="en-GB" sz="2000" b="0" i="0" u="none" strike="noStrike">
                          <a:effectLst/>
                          <a:latin typeface="Arial" panose="020B0604020202020204" pitchFamily="34" charset="0"/>
                        </a:rPr>
                        <a:t>24%</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dirty="0">
                          <a:effectLst/>
                          <a:latin typeface="Arial" panose="020B0604020202020204" pitchFamily="34" charset="0"/>
                        </a:rPr>
                        <a:t>-26%</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dirty="0">
                          <a:effectLst/>
                          <a:latin typeface="Arial" panose="020B0604020202020204" pitchFamily="34" charset="0"/>
                        </a:rPr>
                        <a:t>21%</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a:effectLst/>
                          <a:latin typeface="Arial" panose="020B0604020202020204" pitchFamily="34" charset="0"/>
                        </a:rPr>
                        <a:t>8%</a:t>
                      </a:r>
                    </a:p>
                  </a:txBody>
                  <a:tcPr marL="0" marR="0" marT="0" marB="0" anchor="ctr">
                    <a:lnL>
                      <a:noFill/>
                    </a:lnL>
                    <a:lnR>
                      <a:noFill/>
                    </a:lnR>
                    <a:lnT>
                      <a:noFill/>
                    </a:lnT>
                    <a:lnB>
                      <a:noFill/>
                    </a:lnB>
                    <a:solidFill>
                      <a:srgbClr val="D8D8D8"/>
                    </a:solidFill>
                  </a:tcPr>
                </a:tc>
              </a:tr>
              <a:tr h="352057">
                <a:tc>
                  <a:txBody>
                    <a:bodyPr/>
                    <a:lstStyle/>
                    <a:p>
                      <a:pPr>
                        <a:spcAft>
                          <a:spcPts val="400"/>
                        </a:spcAft>
                      </a:pPr>
                      <a:r>
                        <a:rPr lang="en-GB" sz="2000" b="1">
                          <a:solidFill>
                            <a:srgbClr val="FFFFFF"/>
                          </a:solidFill>
                          <a:effectLst/>
                          <a:latin typeface="Arial"/>
                          <a:ea typeface="Times New Roman"/>
                        </a:rPr>
                        <a:t>Offices</a:t>
                      </a:r>
                      <a:endParaRPr lang="en-GB" sz="2400">
                        <a:effectLst/>
                        <a:latin typeface="Times New Roman"/>
                        <a:ea typeface="Times New Roman"/>
                      </a:endParaRPr>
                    </a:p>
                  </a:txBody>
                  <a:tcPr marL="68580" marR="68580" marT="0" marB="0" anchor="ctr">
                    <a:lnL>
                      <a:noFill/>
                    </a:lnL>
                    <a:lnR>
                      <a:noFill/>
                    </a:lnR>
                    <a:lnT>
                      <a:noFill/>
                    </a:lnT>
                    <a:lnB>
                      <a:noFill/>
                    </a:lnB>
                    <a:solidFill>
                      <a:srgbClr val="9BBB59"/>
                    </a:solidFill>
                  </a:tcPr>
                </a:tc>
                <a:tc>
                  <a:txBody>
                    <a:bodyPr/>
                    <a:lstStyle/>
                    <a:p>
                      <a:pPr algn="ctr" fontAlgn="b"/>
                      <a:r>
                        <a:rPr lang="en-GB" sz="2000" b="0" i="0" u="none" strike="noStrike">
                          <a:effectLst/>
                          <a:latin typeface="Arial" panose="020B0604020202020204" pitchFamily="34" charset="0"/>
                        </a:rPr>
                        <a:t>5%</a:t>
                      </a:r>
                    </a:p>
                  </a:txBody>
                  <a:tcPr marL="0" marR="0" marT="0" marB="0" anchor="ctr">
                    <a:lnL>
                      <a:noFill/>
                    </a:lnL>
                    <a:lnR>
                      <a:noFill/>
                    </a:lnR>
                    <a:lnT>
                      <a:noFill/>
                    </a:lnT>
                    <a:lnB>
                      <a:noFill/>
                    </a:lnB>
                  </a:tcPr>
                </a:tc>
                <a:tc>
                  <a:txBody>
                    <a:bodyPr/>
                    <a:lstStyle/>
                    <a:p>
                      <a:pPr algn="ctr" fontAlgn="b"/>
                      <a:r>
                        <a:rPr lang="en-GB" sz="2000" b="0" i="0" u="none" strike="noStrike" dirty="0">
                          <a:effectLst/>
                          <a:latin typeface="Arial" panose="020B0604020202020204" pitchFamily="34" charset="0"/>
                        </a:rPr>
                        <a:t>5%</a:t>
                      </a:r>
                    </a:p>
                  </a:txBody>
                  <a:tcPr marL="0" marR="0" marT="0" marB="0" anchor="ctr">
                    <a:lnL>
                      <a:noFill/>
                    </a:lnL>
                    <a:lnR>
                      <a:noFill/>
                    </a:lnR>
                    <a:lnT>
                      <a:noFill/>
                    </a:lnT>
                    <a:lnB>
                      <a:noFill/>
                    </a:lnB>
                  </a:tcPr>
                </a:tc>
                <a:tc>
                  <a:txBody>
                    <a:bodyPr/>
                    <a:lstStyle/>
                    <a:p>
                      <a:pPr algn="ctr" fontAlgn="b"/>
                      <a:r>
                        <a:rPr lang="en-GB" sz="2000" b="0" i="0" u="none" strike="noStrike" dirty="0">
                          <a:effectLst/>
                          <a:latin typeface="Arial" panose="020B0604020202020204" pitchFamily="34" charset="0"/>
                        </a:rPr>
                        <a:t>-5%</a:t>
                      </a:r>
                    </a:p>
                  </a:txBody>
                  <a:tcPr marL="0" marR="0" marT="0" marB="0" anchor="ctr">
                    <a:lnL>
                      <a:noFill/>
                    </a:lnL>
                    <a:lnR>
                      <a:noFill/>
                    </a:lnR>
                    <a:lnT>
                      <a:noFill/>
                    </a:lnT>
                    <a:lnB>
                      <a:noFill/>
                    </a:lnB>
                  </a:tcPr>
                </a:tc>
                <a:tc>
                  <a:txBody>
                    <a:bodyPr/>
                    <a:lstStyle/>
                    <a:p>
                      <a:pPr algn="ctr" fontAlgn="b"/>
                      <a:r>
                        <a:rPr lang="en-GB" sz="2000" b="0" i="0" u="none" strike="noStrike">
                          <a:effectLst/>
                          <a:latin typeface="Arial" panose="020B0604020202020204" pitchFamily="34" charset="0"/>
                        </a:rPr>
                        <a:t>-17%</a:t>
                      </a:r>
                    </a:p>
                  </a:txBody>
                  <a:tcPr marL="0" marR="0" marT="0" marB="0" anchor="ctr">
                    <a:lnL>
                      <a:noFill/>
                    </a:lnL>
                    <a:lnR>
                      <a:noFill/>
                    </a:lnR>
                    <a:lnT>
                      <a:noFill/>
                    </a:lnT>
                    <a:lnB>
                      <a:noFill/>
                    </a:lnB>
                  </a:tcPr>
                </a:tc>
              </a:tr>
              <a:tr h="352057">
                <a:tc>
                  <a:txBody>
                    <a:bodyPr/>
                    <a:lstStyle/>
                    <a:p>
                      <a:pPr>
                        <a:spcAft>
                          <a:spcPts val="400"/>
                        </a:spcAft>
                      </a:pPr>
                      <a:r>
                        <a:rPr lang="en-GB" sz="2000" b="1" dirty="0">
                          <a:solidFill>
                            <a:srgbClr val="FFFFFF"/>
                          </a:solidFill>
                          <a:effectLst/>
                          <a:latin typeface="Arial"/>
                          <a:ea typeface="Times New Roman"/>
                        </a:rPr>
                        <a:t>Retail</a:t>
                      </a:r>
                      <a:endParaRPr lang="en-GB" sz="2400" dirty="0">
                        <a:effectLst/>
                        <a:latin typeface="Times New Roman"/>
                        <a:ea typeface="Times New Roman"/>
                      </a:endParaRPr>
                    </a:p>
                  </a:txBody>
                  <a:tcPr marL="68580" marR="68580" marT="0" marB="0" anchor="ctr">
                    <a:lnL>
                      <a:noFill/>
                    </a:lnL>
                    <a:lnR>
                      <a:noFill/>
                    </a:lnR>
                    <a:lnT>
                      <a:noFill/>
                    </a:lnT>
                    <a:lnB>
                      <a:noFill/>
                    </a:lnB>
                    <a:solidFill>
                      <a:srgbClr val="9BBB59"/>
                    </a:solidFill>
                  </a:tcPr>
                </a:tc>
                <a:tc>
                  <a:txBody>
                    <a:bodyPr/>
                    <a:lstStyle/>
                    <a:p>
                      <a:pPr algn="ctr" fontAlgn="b"/>
                      <a:r>
                        <a:rPr lang="en-GB" sz="2000" b="0" i="0" u="none" strike="noStrike">
                          <a:effectLst/>
                          <a:latin typeface="Arial" panose="020B0604020202020204" pitchFamily="34" charset="0"/>
                        </a:rPr>
                        <a:t>-17%</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dirty="0">
                          <a:effectLst/>
                          <a:latin typeface="Arial" panose="020B0604020202020204" pitchFamily="34" charset="0"/>
                        </a:rPr>
                        <a:t>25%</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dirty="0">
                          <a:effectLst/>
                          <a:latin typeface="Arial" panose="020B0604020202020204" pitchFamily="34" charset="0"/>
                        </a:rPr>
                        <a:t>-8%</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a:effectLst/>
                          <a:latin typeface="Arial" panose="020B0604020202020204" pitchFamily="34" charset="0"/>
                        </a:rPr>
                        <a:t>-9%</a:t>
                      </a:r>
                    </a:p>
                  </a:txBody>
                  <a:tcPr marL="0" marR="0" marT="0" marB="0" anchor="ctr">
                    <a:lnL>
                      <a:noFill/>
                    </a:lnL>
                    <a:lnR>
                      <a:noFill/>
                    </a:lnR>
                    <a:lnT>
                      <a:noFill/>
                    </a:lnT>
                    <a:lnB>
                      <a:noFill/>
                    </a:lnB>
                    <a:solidFill>
                      <a:srgbClr val="D8D8D8"/>
                    </a:solidFill>
                  </a:tcPr>
                </a:tc>
              </a:tr>
              <a:tr h="352057">
                <a:tc>
                  <a:txBody>
                    <a:bodyPr/>
                    <a:lstStyle/>
                    <a:p>
                      <a:pPr>
                        <a:spcAft>
                          <a:spcPts val="400"/>
                        </a:spcAft>
                      </a:pPr>
                      <a:r>
                        <a:rPr lang="en-GB" sz="2000" b="1" dirty="0">
                          <a:solidFill>
                            <a:srgbClr val="FFFFFF"/>
                          </a:solidFill>
                          <a:effectLst/>
                          <a:latin typeface="Arial"/>
                          <a:ea typeface="Times New Roman"/>
                        </a:rPr>
                        <a:t>Hotel &amp; Leisure</a:t>
                      </a:r>
                      <a:endParaRPr lang="en-GB" sz="2400" dirty="0">
                        <a:effectLst/>
                        <a:latin typeface="Times New Roman"/>
                        <a:ea typeface="Times New Roman"/>
                      </a:endParaRPr>
                    </a:p>
                  </a:txBody>
                  <a:tcPr marL="68580" marR="68580" marT="0" marB="0" anchor="ctr">
                    <a:lnL>
                      <a:noFill/>
                    </a:lnL>
                    <a:lnR>
                      <a:noFill/>
                    </a:lnR>
                    <a:lnT>
                      <a:noFill/>
                    </a:lnT>
                    <a:lnB>
                      <a:noFill/>
                    </a:lnB>
                    <a:solidFill>
                      <a:srgbClr val="9BBB59"/>
                    </a:solidFill>
                  </a:tcPr>
                </a:tc>
                <a:tc>
                  <a:txBody>
                    <a:bodyPr/>
                    <a:lstStyle/>
                    <a:p>
                      <a:pPr algn="ctr" fontAlgn="b"/>
                      <a:r>
                        <a:rPr lang="en-GB" sz="2000" b="0" i="0" u="none" strike="noStrike">
                          <a:effectLst/>
                          <a:latin typeface="Arial" panose="020B0604020202020204" pitchFamily="34" charset="0"/>
                        </a:rPr>
                        <a:t>-3%</a:t>
                      </a:r>
                    </a:p>
                  </a:txBody>
                  <a:tcPr marL="0" marR="0" marT="0" marB="0" anchor="ctr">
                    <a:lnL>
                      <a:noFill/>
                    </a:lnL>
                    <a:lnR>
                      <a:noFill/>
                    </a:lnR>
                    <a:lnT>
                      <a:noFill/>
                    </a:lnT>
                    <a:lnB>
                      <a:noFill/>
                    </a:lnB>
                  </a:tcPr>
                </a:tc>
                <a:tc>
                  <a:txBody>
                    <a:bodyPr/>
                    <a:lstStyle/>
                    <a:p>
                      <a:pPr algn="ctr" fontAlgn="b"/>
                      <a:r>
                        <a:rPr lang="en-GB" sz="2000" b="0" i="0" u="none" strike="noStrike">
                          <a:effectLst/>
                          <a:latin typeface="Arial" panose="020B0604020202020204" pitchFamily="34" charset="0"/>
                        </a:rPr>
                        <a:t>-3%</a:t>
                      </a:r>
                    </a:p>
                  </a:txBody>
                  <a:tcPr marL="0" marR="0" marT="0" marB="0" anchor="ctr">
                    <a:lnL>
                      <a:noFill/>
                    </a:lnL>
                    <a:lnR>
                      <a:noFill/>
                    </a:lnR>
                    <a:lnT>
                      <a:noFill/>
                    </a:lnT>
                    <a:lnB>
                      <a:noFill/>
                    </a:lnB>
                  </a:tcPr>
                </a:tc>
                <a:tc>
                  <a:txBody>
                    <a:bodyPr/>
                    <a:lstStyle/>
                    <a:p>
                      <a:pPr algn="ctr" fontAlgn="b"/>
                      <a:r>
                        <a:rPr lang="en-GB" sz="2000" b="0" i="0" u="none" strike="noStrike" dirty="0">
                          <a:effectLst/>
                          <a:latin typeface="Arial" panose="020B0604020202020204" pitchFamily="34" charset="0"/>
                        </a:rPr>
                        <a:t>16%</a:t>
                      </a:r>
                    </a:p>
                  </a:txBody>
                  <a:tcPr marL="0" marR="0" marT="0" marB="0" anchor="ctr">
                    <a:lnL>
                      <a:noFill/>
                    </a:lnL>
                    <a:lnR>
                      <a:noFill/>
                    </a:lnR>
                    <a:lnT>
                      <a:noFill/>
                    </a:lnT>
                    <a:lnB>
                      <a:noFill/>
                    </a:lnB>
                  </a:tcPr>
                </a:tc>
                <a:tc>
                  <a:txBody>
                    <a:bodyPr/>
                    <a:lstStyle/>
                    <a:p>
                      <a:pPr algn="ctr" fontAlgn="b"/>
                      <a:r>
                        <a:rPr lang="en-GB" sz="2000" b="0" i="0" u="none" strike="noStrike" dirty="0">
                          <a:effectLst/>
                          <a:latin typeface="Arial" panose="020B0604020202020204" pitchFamily="34" charset="0"/>
                        </a:rPr>
                        <a:t>8%</a:t>
                      </a:r>
                    </a:p>
                  </a:txBody>
                  <a:tcPr marL="0" marR="0" marT="0" marB="0" anchor="ctr">
                    <a:lnL>
                      <a:noFill/>
                    </a:lnL>
                    <a:lnR>
                      <a:noFill/>
                    </a:lnR>
                    <a:lnT>
                      <a:noFill/>
                    </a:lnT>
                    <a:lnB>
                      <a:noFill/>
                    </a:lnB>
                  </a:tcPr>
                </a:tc>
              </a:tr>
              <a:tr h="352057">
                <a:tc>
                  <a:txBody>
                    <a:bodyPr/>
                    <a:lstStyle/>
                    <a:p>
                      <a:pPr>
                        <a:spcAft>
                          <a:spcPts val="400"/>
                        </a:spcAft>
                      </a:pPr>
                      <a:r>
                        <a:rPr lang="en-GB" sz="2000" b="1">
                          <a:solidFill>
                            <a:srgbClr val="FFFFFF"/>
                          </a:solidFill>
                          <a:effectLst/>
                          <a:latin typeface="Arial"/>
                          <a:ea typeface="Times New Roman"/>
                        </a:rPr>
                        <a:t>Education</a:t>
                      </a:r>
                      <a:endParaRPr lang="en-GB" sz="2400">
                        <a:effectLst/>
                        <a:latin typeface="Times New Roman"/>
                        <a:ea typeface="Times New Roman"/>
                      </a:endParaRPr>
                    </a:p>
                  </a:txBody>
                  <a:tcPr marL="68580" marR="68580" marT="0" marB="0" anchor="ctr">
                    <a:lnL>
                      <a:noFill/>
                    </a:lnL>
                    <a:lnR>
                      <a:noFill/>
                    </a:lnR>
                    <a:lnT>
                      <a:noFill/>
                    </a:lnT>
                    <a:lnB>
                      <a:noFill/>
                    </a:lnB>
                    <a:solidFill>
                      <a:srgbClr val="9BBB59"/>
                    </a:solidFill>
                  </a:tcPr>
                </a:tc>
                <a:tc>
                  <a:txBody>
                    <a:bodyPr/>
                    <a:lstStyle/>
                    <a:p>
                      <a:pPr algn="ctr" fontAlgn="b"/>
                      <a:r>
                        <a:rPr lang="en-GB" sz="2000" b="0" i="0" u="none" strike="noStrike">
                          <a:effectLst/>
                          <a:latin typeface="Arial" panose="020B0604020202020204" pitchFamily="34" charset="0"/>
                        </a:rPr>
                        <a:t>21%</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a:effectLst/>
                          <a:latin typeface="Arial" panose="020B0604020202020204" pitchFamily="34" charset="0"/>
                        </a:rPr>
                        <a:t>-3%</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dirty="0">
                          <a:effectLst/>
                          <a:latin typeface="Arial" panose="020B0604020202020204" pitchFamily="34" charset="0"/>
                        </a:rPr>
                        <a:t>-13%</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dirty="0">
                          <a:effectLst/>
                          <a:latin typeface="Arial" panose="020B0604020202020204" pitchFamily="34" charset="0"/>
                        </a:rPr>
                        <a:t>17%</a:t>
                      </a:r>
                    </a:p>
                  </a:txBody>
                  <a:tcPr marL="0" marR="0" marT="0" marB="0" anchor="ctr">
                    <a:lnL>
                      <a:noFill/>
                    </a:lnL>
                    <a:lnR>
                      <a:noFill/>
                    </a:lnR>
                    <a:lnT>
                      <a:noFill/>
                    </a:lnT>
                    <a:lnB>
                      <a:noFill/>
                    </a:lnB>
                    <a:solidFill>
                      <a:srgbClr val="D8D8D8"/>
                    </a:solidFill>
                  </a:tcPr>
                </a:tc>
              </a:tr>
              <a:tr h="352057">
                <a:tc>
                  <a:txBody>
                    <a:bodyPr/>
                    <a:lstStyle/>
                    <a:p>
                      <a:pPr>
                        <a:spcAft>
                          <a:spcPts val="400"/>
                        </a:spcAft>
                      </a:pPr>
                      <a:r>
                        <a:rPr lang="en-GB" sz="2000" b="1">
                          <a:solidFill>
                            <a:srgbClr val="FFFFFF"/>
                          </a:solidFill>
                          <a:effectLst/>
                          <a:latin typeface="Arial"/>
                          <a:ea typeface="Times New Roman"/>
                        </a:rPr>
                        <a:t>Health</a:t>
                      </a:r>
                      <a:endParaRPr lang="en-GB" sz="2400">
                        <a:effectLst/>
                        <a:latin typeface="Times New Roman"/>
                        <a:ea typeface="Times New Roman"/>
                      </a:endParaRPr>
                    </a:p>
                  </a:txBody>
                  <a:tcPr marL="68580" marR="68580" marT="0" marB="0" anchor="ctr">
                    <a:lnL>
                      <a:noFill/>
                    </a:lnL>
                    <a:lnR>
                      <a:noFill/>
                    </a:lnR>
                    <a:lnT>
                      <a:noFill/>
                    </a:lnT>
                    <a:lnB>
                      <a:noFill/>
                    </a:lnB>
                    <a:solidFill>
                      <a:srgbClr val="9BBB59"/>
                    </a:solidFill>
                  </a:tcPr>
                </a:tc>
                <a:tc>
                  <a:txBody>
                    <a:bodyPr/>
                    <a:lstStyle/>
                    <a:p>
                      <a:pPr algn="ctr" fontAlgn="b"/>
                      <a:r>
                        <a:rPr lang="en-GB" sz="2000" b="0" i="0" u="none" strike="noStrike">
                          <a:effectLst/>
                          <a:latin typeface="Arial" panose="020B0604020202020204" pitchFamily="34" charset="0"/>
                        </a:rPr>
                        <a:t>-22%</a:t>
                      </a:r>
                    </a:p>
                  </a:txBody>
                  <a:tcPr marL="0" marR="0" marT="0" marB="0" anchor="ctr">
                    <a:lnL>
                      <a:noFill/>
                    </a:lnL>
                    <a:lnR>
                      <a:noFill/>
                    </a:lnR>
                    <a:lnT>
                      <a:noFill/>
                    </a:lnT>
                    <a:lnB>
                      <a:noFill/>
                    </a:lnB>
                  </a:tcPr>
                </a:tc>
                <a:tc>
                  <a:txBody>
                    <a:bodyPr/>
                    <a:lstStyle/>
                    <a:p>
                      <a:pPr algn="ctr" fontAlgn="b"/>
                      <a:r>
                        <a:rPr lang="en-GB" sz="2000" b="0" i="0" u="none" strike="noStrike">
                          <a:effectLst/>
                          <a:latin typeface="Arial" panose="020B0604020202020204" pitchFamily="34" charset="0"/>
                        </a:rPr>
                        <a:t>9%</a:t>
                      </a:r>
                    </a:p>
                  </a:txBody>
                  <a:tcPr marL="0" marR="0" marT="0" marB="0" anchor="ctr">
                    <a:lnL>
                      <a:noFill/>
                    </a:lnL>
                    <a:lnR>
                      <a:noFill/>
                    </a:lnR>
                    <a:lnT>
                      <a:noFill/>
                    </a:lnT>
                    <a:lnB>
                      <a:noFill/>
                    </a:lnB>
                  </a:tcPr>
                </a:tc>
                <a:tc>
                  <a:txBody>
                    <a:bodyPr/>
                    <a:lstStyle/>
                    <a:p>
                      <a:pPr algn="ctr" fontAlgn="b"/>
                      <a:r>
                        <a:rPr lang="en-GB" sz="2000" b="0" i="0" u="none" strike="noStrike" dirty="0">
                          <a:effectLst/>
                          <a:latin typeface="Arial" panose="020B0604020202020204" pitchFamily="34" charset="0"/>
                        </a:rPr>
                        <a:t>23%</a:t>
                      </a:r>
                    </a:p>
                  </a:txBody>
                  <a:tcPr marL="0" marR="0" marT="0" marB="0" anchor="ctr">
                    <a:lnL>
                      <a:noFill/>
                    </a:lnL>
                    <a:lnR>
                      <a:noFill/>
                    </a:lnR>
                    <a:lnT>
                      <a:noFill/>
                    </a:lnT>
                    <a:lnB>
                      <a:noFill/>
                    </a:lnB>
                  </a:tcPr>
                </a:tc>
                <a:tc>
                  <a:txBody>
                    <a:bodyPr/>
                    <a:lstStyle/>
                    <a:p>
                      <a:pPr algn="ctr" fontAlgn="b"/>
                      <a:r>
                        <a:rPr lang="en-GB" sz="2000" b="0" i="0" u="none" strike="noStrike" dirty="0">
                          <a:effectLst/>
                          <a:latin typeface="Arial" panose="020B0604020202020204" pitchFamily="34" charset="0"/>
                        </a:rPr>
                        <a:t>-14%</a:t>
                      </a:r>
                    </a:p>
                  </a:txBody>
                  <a:tcPr marL="0" marR="0" marT="0" marB="0" anchor="ctr">
                    <a:lnL>
                      <a:noFill/>
                    </a:lnL>
                    <a:lnR>
                      <a:noFill/>
                    </a:lnR>
                    <a:lnT>
                      <a:noFill/>
                    </a:lnT>
                    <a:lnB>
                      <a:noFill/>
                    </a:lnB>
                  </a:tcPr>
                </a:tc>
              </a:tr>
              <a:tr h="352057">
                <a:tc>
                  <a:txBody>
                    <a:bodyPr/>
                    <a:lstStyle/>
                    <a:p>
                      <a:pPr>
                        <a:spcAft>
                          <a:spcPts val="400"/>
                        </a:spcAft>
                      </a:pPr>
                      <a:r>
                        <a:rPr lang="en-GB" sz="2000" b="1" dirty="0">
                          <a:solidFill>
                            <a:srgbClr val="FFFFFF"/>
                          </a:solidFill>
                          <a:effectLst/>
                          <a:latin typeface="Arial"/>
                          <a:ea typeface="Times New Roman"/>
                        </a:rPr>
                        <a:t>Community &amp; Amenity</a:t>
                      </a:r>
                      <a:endParaRPr lang="en-GB" sz="2400" dirty="0">
                        <a:effectLst/>
                        <a:latin typeface="Times New Roman"/>
                        <a:ea typeface="Times New Roman"/>
                      </a:endParaRPr>
                    </a:p>
                  </a:txBody>
                  <a:tcPr marL="68580" marR="68580" marT="0" marB="0" anchor="ctr">
                    <a:lnL>
                      <a:noFill/>
                    </a:lnL>
                    <a:lnR>
                      <a:noFill/>
                    </a:lnR>
                    <a:lnT>
                      <a:noFill/>
                    </a:lnT>
                    <a:lnB>
                      <a:noFill/>
                    </a:lnB>
                    <a:solidFill>
                      <a:srgbClr val="9BBB59"/>
                    </a:solidFill>
                  </a:tcPr>
                </a:tc>
                <a:tc>
                  <a:txBody>
                    <a:bodyPr/>
                    <a:lstStyle/>
                    <a:p>
                      <a:pPr algn="ctr" fontAlgn="b"/>
                      <a:r>
                        <a:rPr lang="en-GB" sz="2000" b="0" i="0" u="none" strike="noStrike">
                          <a:effectLst/>
                          <a:latin typeface="Arial" panose="020B0604020202020204" pitchFamily="34" charset="0"/>
                        </a:rPr>
                        <a:t>7%</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a:effectLst/>
                          <a:latin typeface="Arial" panose="020B0604020202020204" pitchFamily="34" charset="0"/>
                        </a:rPr>
                        <a:t>-4%</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dirty="0">
                          <a:effectLst/>
                          <a:latin typeface="Arial" panose="020B0604020202020204" pitchFamily="34" charset="0"/>
                        </a:rPr>
                        <a:t>-5%</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dirty="0">
                          <a:effectLst/>
                          <a:latin typeface="Arial" panose="020B0604020202020204" pitchFamily="34" charset="0"/>
                        </a:rPr>
                        <a:t>10%</a:t>
                      </a:r>
                    </a:p>
                  </a:txBody>
                  <a:tcPr marL="0" marR="0" marT="0" marB="0" anchor="ctr">
                    <a:lnL>
                      <a:noFill/>
                    </a:lnL>
                    <a:lnR>
                      <a:noFill/>
                    </a:lnR>
                    <a:lnT>
                      <a:noFill/>
                    </a:lnT>
                    <a:lnB>
                      <a:noFill/>
                    </a:lnB>
                    <a:solidFill>
                      <a:srgbClr val="D8D8D8"/>
                    </a:solidFill>
                  </a:tcPr>
                </a:tc>
              </a:tr>
              <a:tr h="352057">
                <a:tc>
                  <a:txBody>
                    <a:bodyPr/>
                    <a:lstStyle/>
                    <a:p>
                      <a:pPr>
                        <a:spcAft>
                          <a:spcPts val="400"/>
                        </a:spcAft>
                      </a:pPr>
                      <a:r>
                        <a:rPr lang="en-GB" sz="2000" b="1">
                          <a:solidFill>
                            <a:srgbClr val="FFFFFF"/>
                          </a:solidFill>
                          <a:effectLst/>
                          <a:latin typeface="Arial"/>
                          <a:ea typeface="Times New Roman"/>
                        </a:rPr>
                        <a:t>Infrastructure</a:t>
                      </a:r>
                      <a:endParaRPr lang="en-GB" sz="2400">
                        <a:effectLst/>
                        <a:latin typeface="Times New Roman"/>
                        <a:ea typeface="Times New Roman"/>
                      </a:endParaRPr>
                    </a:p>
                  </a:txBody>
                  <a:tcPr marL="68580" marR="68580" marT="0" marB="0" anchor="ctr">
                    <a:lnL>
                      <a:noFill/>
                    </a:lnL>
                    <a:lnR>
                      <a:noFill/>
                    </a:lnR>
                    <a:lnT>
                      <a:noFill/>
                    </a:lnT>
                    <a:lnB>
                      <a:noFill/>
                    </a:lnB>
                    <a:solidFill>
                      <a:srgbClr val="9BBB59"/>
                    </a:solidFill>
                  </a:tcPr>
                </a:tc>
                <a:tc>
                  <a:txBody>
                    <a:bodyPr/>
                    <a:lstStyle/>
                    <a:p>
                      <a:pPr algn="ctr" fontAlgn="b"/>
                      <a:r>
                        <a:rPr lang="en-GB" sz="2000" b="0" i="0" u="none" strike="noStrike">
                          <a:effectLst/>
                          <a:latin typeface="Arial" panose="020B0604020202020204" pitchFamily="34" charset="0"/>
                        </a:rPr>
                        <a:t>-12%</a:t>
                      </a:r>
                    </a:p>
                  </a:txBody>
                  <a:tcPr marL="0" marR="0" marT="0" marB="0" anchor="ctr">
                    <a:lnL>
                      <a:noFill/>
                    </a:lnL>
                    <a:lnR>
                      <a:noFill/>
                    </a:lnR>
                    <a:lnT>
                      <a:noFill/>
                    </a:lnT>
                    <a:lnB>
                      <a:noFill/>
                    </a:lnB>
                  </a:tcPr>
                </a:tc>
                <a:tc>
                  <a:txBody>
                    <a:bodyPr/>
                    <a:lstStyle/>
                    <a:p>
                      <a:pPr algn="ctr" fontAlgn="b"/>
                      <a:r>
                        <a:rPr lang="en-GB" sz="2000" b="0" i="0" u="none" strike="noStrike">
                          <a:effectLst/>
                          <a:latin typeface="Arial" panose="020B0604020202020204" pitchFamily="34" charset="0"/>
                        </a:rPr>
                        <a:t>-7%</a:t>
                      </a:r>
                    </a:p>
                  </a:txBody>
                  <a:tcPr marL="0" marR="0" marT="0" marB="0" anchor="ctr">
                    <a:lnL>
                      <a:noFill/>
                    </a:lnL>
                    <a:lnR>
                      <a:noFill/>
                    </a:lnR>
                    <a:lnT>
                      <a:noFill/>
                    </a:lnT>
                    <a:lnB>
                      <a:noFill/>
                    </a:lnB>
                  </a:tcPr>
                </a:tc>
                <a:tc>
                  <a:txBody>
                    <a:bodyPr/>
                    <a:lstStyle/>
                    <a:p>
                      <a:pPr algn="ctr" fontAlgn="b"/>
                      <a:r>
                        <a:rPr lang="en-GB" sz="2000" b="0" i="0" u="none" strike="noStrike" dirty="0">
                          <a:effectLst/>
                          <a:latin typeface="Arial" panose="020B0604020202020204" pitchFamily="34" charset="0"/>
                        </a:rPr>
                        <a:t>6%</a:t>
                      </a:r>
                    </a:p>
                  </a:txBody>
                  <a:tcPr marL="0" marR="0" marT="0" marB="0" anchor="ctr">
                    <a:lnL>
                      <a:noFill/>
                    </a:lnL>
                    <a:lnR>
                      <a:noFill/>
                    </a:lnR>
                    <a:lnT>
                      <a:noFill/>
                    </a:lnT>
                    <a:lnB>
                      <a:noFill/>
                    </a:lnB>
                  </a:tcPr>
                </a:tc>
                <a:tc>
                  <a:txBody>
                    <a:bodyPr/>
                    <a:lstStyle/>
                    <a:p>
                      <a:pPr algn="ctr" fontAlgn="b"/>
                      <a:r>
                        <a:rPr lang="en-GB" sz="2000" b="0" i="0" u="none" strike="noStrike" dirty="0">
                          <a:effectLst/>
                          <a:latin typeface="Arial" panose="020B0604020202020204" pitchFamily="34" charset="0"/>
                        </a:rPr>
                        <a:t>24%</a:t>
                      </a:r>
                    </a:p>
                  </a:txBody>
                  <a:tcPr marL="0" marR="0" marT="0" marB="0" anchor="ctr">
                    <a:lnL>
                      <a:noFill/>
                    </a:lnL>
                    <a:lnR>
                      <a:noFill/>
                    </a:lnR>
                    <a:lnT>
                      <a:noFill/>
                    </a:lnT>
                    <a:lnB>
                      <a:noFill/>
                    </a:lnB>
                  </a:tcPr>
                </a:tc>
              </a:tr>
              <a:tr h="352057">
                <a:tc>
                  <a:txBody>
                    <a:bodyPr/>
                    <a:lstStyle/>
                    <a:p>
                      <a:pPr>
                        <a:spcAft>
                          <a:spcPts val="400"/>
                        </a:spcAft>
                      </a:pPr>
                      <a:r>
                        <a:rPr lang="en-GB" sz="2000" b="1" dirty="0">
                          <a:solidFill>
                            <a:srgbClr val="FFFFFF"/>
                          </a:solidFill>
                          <a:effectLst/>
                          <a:latin typeface="Arial"/>
                          <a:ea typeface="Times New Roman"/>
                        </a:rPr>
                        <a:t>Utilities</a:t>
                      </a:r>
                      <a:endParaRPr lang="en-GB" sz="2400" dirty="0">
                        <a:effectLst/>
                        <a:latin typeface="Times New Roman"/>
                        <a:ea typeface="Times New Roman"/>
                      </a:endParaRPr>
                    </a:p>
                  </a:txBody>
                  <a:tcPr marL="68580" marR="68580" marT="0" marB="0" anchor="ctr">
                    <a:lnL>
                      <a:noFill/>
                    </a:lnL>
                    <a:lnR>
                      <a:noFill/>
                    </a:lnR>
                    <a:lnT>
                      <a:noFill/>
                    </a:lnT>
                    <a:lnB>
                      <a:noFill/>
                    </a:lnB>
                    <a:solidFill>
                      <a:srgbClr val="9BBB59"/>
                    </a:solidFill>
                  </a:tcPr>
                </a:tc>
                <a:tc>
                  <a:txBody>
                    <a:bodyPr/>
                    <a:lstStyle/>
                    <a:p>
                      <a:pPr algn="ctr" fontAlgn="b"/>
                      <a:r>
                        <a:rPr lang="en-GB" sz="2000" b="0" i="0" u="none" strike="noStrike">
                          <a:effectLst/>
                          <a:latin typeface="Arial" panose="020B0604020202020204" pitchFamily="34" charset="0"/>
                        </a:rPr>
                        <a:t>5%</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dirty="0">
                          <a:effectLst/>
                          <a:latin typeface="Arial" panose="020B0604020202020204" pitchFamily="34" charset="0"/>
                        </a:rPr>
                        <a:t>-49%</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a:effectLst/>
                          <a:latin typeface="Arial" panose="020B0604020202020204" pitchFamily="34" charset="0"/>
                        </a:rPr>
                        <a:t>15%</a:t>
                      </a:r>
                    </a:p>
                  </a:txBody>
                  <a:tcPr marL="0" marR="0" marT="0" marB="0" anchor="ctr">
                    <a:lnL>
                      <a:noFill/>
                    </a:lnL>
                    <a:lnR>
                      <a:noFill/>
                    </a:lnR>
                    <a:lnT>
                      <a:noFill/>
                    </a:lnT>
                    <a:lnB>
                      <a:noFill/>
                    </a:lnB>
                    <a:solidFill>
                      <a:srgbClr val="D8D8D8"/>
                    </a:solidFill>
                  </a:tcPr>
                </a:tc>
                <a:tc>
                  <a:txBody>
                    <a:bodyPr/>
                    <a:lstStyle/>
                    <a:p>
                      <a:pPr algn="ctr" fontAlgn="b"/>
                      <a:r>
                        <a:rPr lang="en-GB" sz="2000" b="0" i="0" u="none" strike="noStrike" dirty="0">
                          <a:effectLst/>
                          <a:latin typeface="Arial" panose="020B0604020202020204" pitchFamily="34" charset="0"/>
                        </a:rPr>
                        <a:t>12%</a:t>
                      </a:r>
                    </a:p>
                  </a:txBody>
                  <a:tcPr marL="0" marR="0" marT="0" marB="0" anchor="ctr">
                    <a:lnL>
                      <a:noFill/>
                    </a:lnL>
                    <a:lnR>
                      <a:noFill/>
                    </a:lnR>
                    <a:lnT>
                      <a:noFill/>
                    </a:lnT>
                    <a:lnB>
                      <a:noFill/>
                    </a:lnB>
                    <a:solidFill>
                      <a:srgbClr val="D8D8D8"/>
                    </a:solidFill>
                  </a:tcPr>
                </a:tc>
              </a:tr>
              <a:tr h="368822">
                <a:tc>
                  <a:txBody>
                    <a:bodyPr/>
                    <a:lstStyle/>
                    <a:p>
                      <a:pPr>
                        <a:spcAft>
                          <a:spcPts val="400"/>
                        </a:spcAft>
                      </a:pPr>
                      <a:r>
                        <a:rPr lang="en-GB" sz="2000" b="1" dirty="0">
                          <a:solidFill>
                            <a:srgbClr val="FFFFFF"/>
                          </a:solidFill>
                          <a:effectLst/>
                          <a:latin typeface="Arial"/>
                          <a:ea typeface="Times New Roman"/>
                        </a:rPr>
                        <a:t>Total</a:t>
                      </a:r>
                      <a:endParaRPr lang="en-GB" sz="2400" dirty="0">
                        <a:effectLst/>
                        <a:latin typeface="Times New Roman"/>
                        <a:ea typeface="Times New Roman"/>
                      </a:endParaRPr>
                    </a:p>
                  </a:txBody>
                  <a:tcPr marL="68580" marR="68580" marT="0" marB="0" anchor="ctr">
                    <a:lnL>
                      <a:noFill/>
                    </a:lnL>
                    <a:lnR>
                      <a:noFill/>
                    </a:lnR>
                    <a:lnT>
                      <a:noFill/>
                    </a:lnT>
                    <a:lnB w="19050" cap="flat" cmpd="sng" algn="ctr">
                      <a:solidFill>
                        <a:srgbClr val="000000"/>
                      </a:solidFill>
                      <a:prstDash val="solid"/>
                      <a:round/>
                      <a:headEnd type="none" w="med" len="med"/>
                      <a:tailEnd type="none" w="med" len="med"/>
                    </a:lnB>
                    <a:solidFill>
                      <a:srgbClr val="9BBB59"/>
                    </a:solidFill>
                  </a:tcPr>
                </a:tc>
                <a:tc>
                  <a:txBody>
                    <a:bodyPr/>
                    <a:lstStyle/>
                    <a:p>
                      <a:pPr algn="ctr" fontAlgn="b"/>
                      <a:r>
                        <a:rPr lang="en-GB" sz="2000" b="0" i="0" u="none" strike="noStrike">
                          <a:effectLst/>
                          <a:latin typeface="Arial" panose="020B0604020202020204" pitchFamily="34" charset="0"/>
                        </a:rPr>
                        <a:t>7%</a:t>
                      </a:r>
                    </a:p>
                  </a:txBody>
                  <a:tcPr marL="0" marR="0" marT="0" marB="0" anchor="ctr">
                    <a:lnL>
                      <a:noFill/>
                    </a:lnL>
                    <a:lnR>
                      <a:noFill/>
                    </a:lnR>
                    <a:lnT>
                      <a:noFill/>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2000" b="0" i="0" u="none" strike="noStrike">
                          <a:effectLst/>
                          <a:latin typeface="Arial" panose="020B0604020202020204" pitchFamily="34" charset="0"/>
                        </a:rPr>
                        <a:t>-5%</a:t>
                      </a:r>
                    </a:p>
                  </a:txBody>
                  <a:tcPr marL="0" marR="0" marT="0" marB="0" anchor="ctr">
                    <a:lnL>
                      <a:noFill/>
                    </a:lnL>
                    <a:lnR>
                      <a:noFill/>
                    </a:lnR>
                    <a:lnT>
                      <a:noFill/>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2000" b="0" i="0" u="none" strike="noStrike">
                          <a:effectLst/>
                          <a:latin typeface="Arial" panose="020B0604020202020204" pitchFamily="34" charset="0"/>
                        </a:rPr>
                        <a:t>1%</a:t>
                      </a:r>
                    </a:p>
                  </a:txBody>
                  <a:tcPr marL="0" marR="0" marT="0" marB="0" anchor="ctr">
                    <a:lnL>
                      <a:noFill/>
                    </a:lnL>
                    <a:lnR>
                      <a:noFill/>
                    </a:lnR>
                    <a:lnT>
                      <a:noFill/>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2000" b="0" i="0" u="none" strike="noStrike" dirty="0">
                          <a:effectLst/>
                          <a:latin typeface="Arial" panose="020B0604020202020204" pitchFamily="34" charset="0"/>
                        </a:rPr>
                        <a:t>2%</a:t>
                      </a:r>
                    </a:p>
                  </a:txBody>
                  <a:tcPr marL="0" marR="0" marT="0" marB="0" anchor="ctr">
                    <a:lnL>
                      <a:noFill/>
                    </a:lnL>
                    <a:lnR>
                      <a:noFill/>
                    </a:lnR>
                    <a:lnT>
                      <a:noFill/>
                    </a:lnT>
                    <a:lnB w="190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80388775"/>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dirty="0"/>
              <a:t>Monitor industry activity in detail</a:t>
            </a:r>
          </a:p>
        </p:txBody>
      </p:sp>
      <p:sp>
        <p:nvSpPr>
          <p:cNvPr id="4" name="Content Placeholder 2"/>
          <p:cNvSpPr txBox="1">
            <a:spLocks/>
          </p:cNvSpPr>
          <p:nvPr/>
        </p:nvSpPr>
        <p:spPr bwMode="auto">
          <a:xfrm>
            <a:off x="431370" y="1188245"/>
            <a:ext cx="2172130" cy="483155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180000" indent="-180000" fontAlgn="base">
              <a:lnSpc>
                <a:spcPct val="125000"/>
              </a:lnSpc>
              <a:spcAft>
                <a:spcPts val="1200"/>
              </a:spcAft>
              <a:buFontTx/>
              <a:buChar char="•"/>
              <a:defRPr/>
            </a:pPr>
            <a:r>
              <a:rPr lang="en-GB" sz="1600" kern="0" dirty="0"/>
              <a:t>Examine the industry by the 12 economics regions and 11 sectors</a:t>
            </a:r>
          </a:p>
          <a:p>
            <a:pPr marL="180000" indent="-180000" fontAlgn="base">
              <a:lnSpc>
                <a:spcPct val="125000"/>
              </a:lnSpc>
              <a:spcAft>
                <a:spcPts val="1200"/>
              </a:spcAft>
              <a:buFontTx/>
              <a:buChar char="•"/>
              <a:defRPr/>
            </a:pPr>
            <a:r>
              <a:rPr lang="en-GB" sz="1600" kern="0" dirty="0"/>
              <a:t>Forecasts driven from comprehensive project database &amp; analysed by industry experts</a:t>
            </a:r>
          </a:p>
          <a:p>
            <a:pPr marL="180000" indent="-180000" fontAlgn="base">
              <a:lnSpc>
                <a:spcPct val="125000"/>
              </a:lnSpc>
              <a:spcAft>
                <a:spcPts val="1200"/>
              </a:spcAft>
              <a:buFontTx/>
              <a:buChar char="•"/>
              <a:defRPr/>
            </a:pPr>
            <a:r>
              <a:rPr lang="en-GB" sz="1600" kern="0" dirty="0"/>
              <a:t>League Tables, Special Publications, Budget, Index, </a:t>
            </a:r>
            <a:r>
              <a:rPr lang="en-GB" sz="1600" kern="0" dirty="0" smtClean="0"/>
              <a:t>etc.</a:t>
            </a:r>
            <a:endParaRPr lang="en-GB" sz="1600" kern="0"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37"/>
          <a:stretch/>
        </p:blipFill>
        <p:spPr bwMode="auto">
          <a:xfrm>
            <a:off x="2866008" y="1340768"/>
            <a:ext cx="8964488" cy="4797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06035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dirty="0" smtClean="0"/>
              <a:t>How customers are using our </a:t>
            </a:r>
            <a:r>
              <a:rPr lang="en-GB" sz="3200" dirty="0" smtClean="0"/>
              <a:t>strategic research</a:t>
            </a:r>
            <a:endParaRPr lang="en-GB" sz="3200" dirty="0"/>
          </a:p>
        </p:txBody>
      </p:sp>
      <p:sp>
        <p:nvSpPr>
          <p:cNvPr id="3" name="Content Placeholder 2"/>
          <p:cNvSpPr>
            <a:spLocks noGrp="1"/>
          </p:cNvSpPr>
          <p:nvPr>
            <p:ph idx="1"/>
          </p:nvPr>
        </p:nvSpPr>
        <p:spPr>
          <a:xfrm>
            <a:off x="674557" y="1340768"/>
            <a:ext cx="10927830" cy="3213061"/>
          </a:xfrm>
        </p:spPr>
        <p:txBody>
          <a:bodyPr>
            <a:noAutofit/>
          </a:bodyPr>
          <a:lstStyle/>
          <a:p>
            <a:r>
              <a:rPr lang="en-GB" sz="2800" dirty="0"/>
              <a:t>Forecasting future market and potential sales growth </a:t>
            </a:r>
          </a:p>
          <a:p>
            <a:r>
              <a:rPr lang="en-GB" sz="2800" dirty="0" smtClean="0"/>
              <a:t>Understanding their existing markets</a:t>
            </a:r>
          </a:p>
          <a:p>
            <a:r>
              <a:rPr lang="en-GB" sz="2800" dirty="0" smtClean="0"/>
              <a:t>Identifying </a:t>
            </a:r>
            <a:r>
              <a:rPr lang="en-GB" sz="2800" dirty="0"/>
              <a:t>new emerging opportunities</a:t>
            </a:r>
          </a:p>
          <a:p>
            <a:r>
              <a:rPr lang="en-GB" sz="2800" dirty="0" smtClean="0"/>
              <a:t>Planning sales and marketing resources across sectors &amp; regions</a:t>
            </a:r>
          </a:p>
          <a:p>
            <a:r>
              <a:rPr lang="en-GB" sz="2800" dirty="0" smtClean="0"/>
              <a:t>Assessing competitors performance &amp; market share</a:t>
            </a:r>
          </a:p>
          <a:p>
            <a:r>
              <a:rPr lang="en-GB" sz="2800" dirty="0" smtClean="0"/>
              <a:t>Providing content/evidence for their market strategy</a:t>
            </a:r>
            <a:endParaRPr lang="en-GB" sz="2800" dirty="0"/>
          </a:p>
        </p:txBody>
      </p:sp>
      <p:sp>
        <p:nvSpPr>
          <p:cNvPr id="5" name="Slide Number Placeholder 4"/>
          <p:cNvSpPr>
            <a:spLocks noGrp="1"/>
          </p:cNvSpPr>
          <p:nvPr>
            <p:ph type="sldNum" sz="quarter" idx="12"/>
          </p:nvPr>
        </p:nvSpPr>
        <p:spPr/>
        <p:txBody>
          <a:bodyPr/>
          <a:lstStyle/>
          <a:p>
            <a:fld id="{5D6406F5-630C-46E0-AE63-51ED00936BA6}" type="slidenum">
              <a:rPr lang="en-GB" smtClean="0"/>
              <a:pPr/>
              <a:t>18</a:t>
            </a:fld>
            <a:endParaRPr lang="en-GB"/>
          </a:p>
        </p:txBody>
      </p:sp>
      <p:sp>
        <p:nvSpPr>
          <p:cNvPr id="6" name="TextBox 5"/>
          <p:cNvSpPr txBox="1"/>
          <p:nvPr/>
        </p:nvSpPr>
        <p:spPr>
          <a:xfrm>
            <a:off x="1028871" y="4553830"/>
            <a:ext cx="4027054" cy="1477328"/>
          </a:xfrm>
          <a:prstGeom prst="rect">
            <a:avLst/>
          </a:prstGeom>
          <a:noFill/>
        </p:spPr>
        <p:txBody>
          <a:bodyPr wrap="square" rtlCol="0">
            <a:spAutoFit/>
          </a:bodyPr>
          <a:lstStyle/>
          <a:p>
            <a:r>
              <a:rPr lang="en-GB" i="1" dirty="0"/>
              <a:t>“Quarterly reports are used to drive business development &amp; sales strategy….recently identified strategic opportunities in targeted residential sector”  - Carolynn Bristow, </a:t>
            </a:r>
            <a:r>
              <a:rPr lang="en-GB" i="1" dirty="0" err="1"/>
              <a:t>Aplant</a:t>
            </a:r>
            <a:endParaRPr lang="en-GB" i="1" dirty="0"/>
          </a:p>
        </p:txBody>
      </p:sp>
      <p:sp>
        <p:nvSpPr>
          <p:cNvPr id="7" name="TextBox 6"/>
          <p:cNvSpPr txBox="1"/>
          <p:nvPr/>
        </p:nvSpPr>
        <p:spPr>
          <a:xfrm>
            <a:off x="7381897" y="5292494"/>
            <a:ext cx="3491601" cy="923330"/>
          </a:xfrm>
          <a:prstGeom prst="rect">
            <a:avLst/>
          </a:prstGeom>
          <a:noFill/>
        </p:spPr>
        <p:txBody>
          <a:bodyPr wrap="square" rtlCol="0">
            <a:spAutoFit/>
          </a:bodyPr>
          <a:lstStyle/>
          <a:p>
            <a:r>
              <a:rPr lang="en-GB" i="1" dirty="0"/>
              <a:t>“Glenigan analysis is a central element of our Greenbelt campaign”  -  Paul Miner, CPRE</a:t>
            </a:r>
            <a:endParaRPr lang="en-GB" i="1" dirty="0">
              <a:solidFill>
                <a:srgbClr val="FF0000"/>
              </a:solidFill>
            </a:endParaRPr>
          </a:p>
        </p:txBody>
      </p:sp>
    </p:spTree>
    <p:extLst>
      <p:ext uri="{BB962C8B-B14F-4D97-AF65-F5344CB8AC3E}">
        <p14:creationId xmlns:p14="http://schemas.microsoft.com/office/powerpoint/2010/main" val="1544491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525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370" y="279400"/>
            <a:ext cx="10972800" cy="922674"/>
          </a:xfrm>
        </p:spPr>
        <p:txBody>
          <a:bodyPr>
            <a:normAutofit/>
          </a:bodyPr>
          <a:lstStyle/>
          <a:p>
            <a:r>
              <a:rPr lang="en-GB" sz="3200" dirty="0"/>
              <a:t>Extensive company intelligence</a:t>
            </a:r>
          </a:p>
        </p:txBody>
      </p:sp>
      <p:sp>
        <p:nvSpPr>
          <p:cNvPr id="4" name="Content Placeholder 2"/>
          <p:cNvSpPr txBox="1">
            <a:spLocks/>
          </p:cNvSpPr>
          <p:nvPr/>
        </p:nvSpPr>
        <p:spPr bwMode="auto">
          <a:xfrm>
            <a:off x="611436" y="1340768"/>
            <a:ext cx="3173164" cy="49076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180000" indent="-180000">
              <a:lnSpc>
                <a:spcPct val="125000"/>
              </a:lnSpc>
              <a:buFontTx/>
              <a:buChar char="•"/>
            </a:pPr>
            <a:r>
              <a:rPr lang="en-GB" sz="1600" kern="0" dirty="0"/>
              <a:t>Regularly updated in-depth profiles of the leading contractors, clients, housing </a:t>
            </a:r>
            <a:r>
              <a:rPr lang="en-GB" sz="1600" kern="0" dirty="0" err="1"/>
              <a:t>assocs</a:t>
            </a:r>
            <a:r>
              <a:rPr lang="en-GB" sz="1600" kern="0" dirty="0"/>
              <a:t>, architects/consultants, housebuilders, authorities.</a:t>
            </a:r>
          </a:p>
          <a:p>
            <a:pPr marL="180000" indent="-180000">
              <a:lnSpc>
                <a:spcPct val="125000"/>
              </a:lnSpc>
              <a:buFontTx/>
              <a:buChar char="•"/>
            </a:pPr>
            <a:r>
              <a:rPr lang="en-GB" sz="1600" kern="0" dirty="0"/>
              <a:t>“How to Win Work” - Procurement contacts, </a:t>
            </a:r>
          </a:p>
          <a:p>
            <a:pPr marL="180000" indent="-180000">
              <a:lnSpc>
                <a:spcPct val="125000"/>
              </a:lnSpc>
              <a:buFontTx/>
              <a:buChar char="•"/>
            </a:pPr>
            <a:r>
              <a:rPr lang="en-GB" sz="1600" kern="0" dirty="0"/>
              <a:t>Inform Supply Chain Management with the complete picture of who is building what, for whom, where and when</a:t>
            </a:r>
          </a:p>
          <a:p>
            <a:pPr marL="180000" indent="-180000">
              <a:lnSpc>
                <a:spcPct val="125000"/>
              </a:lnSpc>
              <a:buFontTx/>
              <a:buChar char="•"/>
            </a:pPr>
            <a:r>
              <a:rPr lang="en-GB" sz="1600" kern="0" dirty="0"/>
              <a:t>Track competitors, customers, prospects</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718" r="31918"/>
          <a:stretch/>
        </p:blipFill>
        <p:spPr bwMode="auto">
          <a:xfrm>
            <a:off x="4571724" y="1202075"/>
            <a:ext cx="6642376" cy="4842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1420" t="11328" r="32797"/>
          <a:stretch/>
        </p:blipFill>
        <p:spPr bwMode="auto">
          <a:xfrm>
            <a:off x="5917770" y="1311249"/>
            <a:ext cx="5296329" cy="47333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189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718310" y="23178"/>
            <a:ext cx="8229600" cy="834072"/>
          </a:xfrm>
        </p:spPr>
        <p:txBody>
          <a:bodyPr/>
          <a:lstStyle/>
          <a:p>
            <a:r>
              <a:rPr lang="en-GB" dirty="0" smtClean="0"/>
              <a:t>About Glenigan</a:t>
            </a:r>
            <a:endParaRPr lang="en-GB" dirty="0"/>
          </a:p>
        </p:txBody>
      </p:sp>
      <p:pic>
        <p:nvPicPr>
          <p:cNvPr id="7" name="Project start dates by location January 2015 - April 2016">
            <a:hlinkClick r:id="" action="ppaction://media"/>
          </p:cNvPr>
          <p:cNvPicPr>
            <a:picLocks noChangeAspect="1"/>
          </p:cNvPicPr>
          <p:nvPr>
            <a:videoFile r:link="rId1"/>
            <p:extLst>
              <p:ext uri="{DAA4B4D4-6D71-4841-9C94-3DE7FCFB9230}">
                <p14:media xmlns:p14="http://schemas.microsoft.com/office/powerpoint/2010/main" r:embed="rId2">
                  <p14:trim st="198"/>
                  <p14:fade in="1000" out="1000"/>
                </p14:media>
              </p:ext>
            </p:extLst>
          </p:nvPr>
        </p:nvPicPr>
        <p:blipFill>
          <a:blip r:embed="rId5"/>
          <a:stretch>
            <a:fillRect/>
          </a:stretch>
        </p:blipFill>
        <p:spPr>
          <a:xfrm>
            <a:off x="1524000" y="857250"/>
            <a:ext cx="9144000" cy="5143500"/>
          </a:xfrm>
          <a:prstGeom prst="rect">
            <a:avLst/>
          </a:prstGeom>
        </p:spPr>
      </p:pic>
      <p:pic>
        <p:nvPicPr>
          <p:cNvPr id="9" name="Picture 2" descr="Gleniga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9910" y="1128586"/>
            <a:ext cx="1736090" cy="370014"/>
          </a:xfrm>
          <a:prstGeom prst="rect">
            <a:avLst/>
          </a:prstGeom>
          <a:solidFill>
            <a:schemeClr val="bg1"/>
          </a:solidFill>
          <a:extLst/>
        </p:spPr>
      </p:pic>
    </p:spTree>
    <p:extLst>
      <p:ext uri="{BB962C8B-B14F-4D97-AF65-F5344CB8AC3E}">
        <p14:creationId xmlns:p14="http://schemas.microsoft.com/office/powerpoint/2010/main" val="2110814534"/>
      </p:ext>
    </p:extLst>
  </p:cSld>
  <p:clrMapOvr>
    <a:masterClrMapping/>
  </p:clrMapOvr>
  <p:transition spd="slow" advClick="0" advTm="1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86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5D6406F5-630C-46E0-AE63-51ED00936BA6}" type="slidenum">
              <a:rPr lang="en-GB" smtClean="0"/>
              <a:pPr/>
              <a:t>20</a:t>
            </a:fld>
            <a:endParaRPr lang="en-GB"/>
          </a:p>
        </p:txBody>
      </p:sp>
      <p:pic>
        <p:nvPicPr>
          <p:cNvPr id="7" name="Picture 6"/>
          <p:cNvPicPr>
            <a:picLocks noChangeAspect="1"/>
          </p:cNvPicPr>
          <p:nvPr/>
        </p:nvPicPr>
        <p:blipFill>
          <a:blip r:embed="rId3"/>
          <a:stretch>
            <a:fillRect/>
          </a:stretch>
        </p:blipFill>
        <p:spPr>
          <a:xfrm>
            <a:off x="0" y="0"/>
            <a:ext cx="12759070" cy="6858000"/>
          </a:xfrm>
          <a:prstGeom prst="rect">
            <a:avLst/>
          </a:prstGeom>
        </p:spPr>
      </p:pic>
    </p:spTree>
    <p:extLst>
      <p:ext uri="{BB962C8B-B14F-4D97-AF65-F5344CB8AC3E}">
        <p14:creationId xmlns:p14="http://schemas.microsoft.com/office/powerpoint/2010/main" val="42099937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latin typeface="Calibri" pitchFamily="34" charset="0"/>
                <a:cs typeface="Calibri" pitchFamily="34" charset="0"/>
              </a:rPr>
              <a:t>Why Glenigan?</a:t>
            </a:r>
          </a:p>
        </p:txBody>
      </p:sp>
      <p:sp>
        <p:nvSpPr>
          <p:cNvPr id="3" name="Content Placeholder 2"/>
          <p:cNvSpPr>
            <a:spLocks noGrp="1"/>
          </p:cNvSpPr>
          <p:nvPr>
            <p:ph idx="1"/>
          </p:nvPr>
        </p:nvSpPr>
        <p:spPr>
          <a:xfrm>
            <a:off x="431371" y="1196752"/>
            <a:ext cx="11151029" cy="5115148"/>
          </a:xfrm>
        </p:spPr>
        <p:txBody>
          <a:bodyPr>
            <a:noAutofit/>
          </a:bodyPr>
          <a:lstStyle/>
          <a:p>
            <a:pPr>
              <a:spcAft>
                <a:spcPts val="1200"/>
              </a:spcAft>
            </a:pPr>
            <a:r>
              <a:rPr lang="en-GB" sz="1800" b="1" i="1" dirty="0">
                <a:solidFill>
                  <a:srgbClr val="FF0000"/>
                </a:solidFill>
                <a:latin typeface="Calibri" pitchFamily="34" charset="0"/>
              </a:rPr>
              <a:t>COVERAGE</a:t>
            </a:r>
            <a:r>
              <a:rPr lang="en-GB" sz="1800" dirty="0">
                <a:solidFill>
                  <a:srgbClr val="FF0000"/>
                </a:solidFill>
                <a:latin typeface="Calibri" pitchFamily="34" charset="0"/>
              </a:rPr>
              <a:t> </a:t>
            </a:r>
            <a:r>
              <a:rPr lang="en-GB" sz="1600" dirty="0">
                <a:latin typeface="Calibri" pitchFamily="34" charset="0"/>
              </a:rPr>
              <a:t>- The largest database available, unique strategic partnerships with the Builders Conference, BRE, CCS, etc. mean that we don’t just rely on planning to get details of projects – over a third of the projects come from other sources - </a:t>
            </a:r>
            <a:r>
              <a:rPr lang="en-GB" sz="1600" b="1" u="sng" dirty="0">
                <a:solidFill>
                  <a:srgbClr val="FF0000"/>
                </a:solidFill>
                <a:latin typeface="Calibri" pitchFamily="34" charset="0"/>
              </a:rPr>
              <a:t>which means you won't miss anything</a:t>
            </a:r>
            <a:r>
              <a:rPr lang="en-GB" sz="1600" dirty="0">
                <a:latin typeface="Calibri" pitchFamily="34" charset="0"/>
              </a:rPr>
              <a:t>. </a:t>
            </a:r>
          </a:p>
          <a:p>
            <a:pPr>
              <a:spcAft>
                <a:spcPts val="1200"/>
              </a:spcAft>
            </a:pPr>
            <a:r>
              <a:rPr lang="en-GB" sz="1800" b="1" i="1" dirty="0">
                <a:solidFill>
                  <a:srgbClr val="FF0000"/>
                </a:solidFill>
                <a:latin typeface="Calibri" pitchFamily="34" charset="0"/>
              </a:rPr>
              <a:t>ACCURACY</a:t>
            </a:r>
            <a:r>
              <a:rPr lang="en-GB" sz="1800" dirty="0">
                <a:solidFill>
                  <a:srgbClr val="FF0000"/>
                </a:solidFill>
                <a:latin typeface="Calibri" pitchFamily="34" charset="0"/>
              </a:rPr>
              <a:t> </a:t>
            </a:r>
            <a:r>
              <a:rPr lang="en-GB" sz="1600" dirty="0">
                <a:latin typeface="Calibri" pitchFamily="34" charset="0"/>
              </a:rPr>
              <a:t>- Hundreds of checking procedures, a full time team dedicated to Quality Control  and a </a:t>
            </a:r>
            <a:r>
              <a:rPr lang="en-GB" sz="1600" dirty="0" err="1">
                <a:latin typeface="Calibri" pitchFamily="34" charset="0"/>
              </a:rPr>
              <a:t>DPA</a:t>
            </a:r>
            <a:r>
              <a:rPr lang="en-GB" sz="1600" dirty="0">
                <a:latin typeface="Calibri" pitchFamily="34" charset="0"/>
              </a:rPr>
              <a:t>/</a:t>
            </a:r>
            <a:r>
              <a:rPr lang="en-GB" sz="1600" dirty="0" err="1">
                <a:latin typeface="Calibri" pitchFamily="34" charset="0"/>
              </a:rPr>
              <a:t>GDPR</a:t>
            </a:r>
            <a:r>
              <a:rPr lang="en-GB" sz="1600" dirty="0">
                <a:latin typeface="Calibri" pitchFamily="34" charset="0"/>
              </a:rPr>
              <a:t> compliant process for names/emails accredited to ISO9001:2008 level – 			</a:t>
            </a:r>
            <a:r>
              <a:rPr lang="en-GB" sz="1600" b="1" u="sng" dirty="0">
                <a:solidFill>
                  <a:srgbClr val="FF0000"/>
                </a:solidFill>
                <a:latin typeface="Calibri" pitchFamily="34" charset="0"/>
              </a:rPr>
              <a:t>which means you can rely on the most precise and accurate data available.</a:t>
            </a:r>
          </a:p>
          <a:p>
            <a:pPr>
              <a:spcAft>
                <a:spcPts val="1200"/>
              </a:spcAft>
            </a:pPr>
            <a:r>
              <a:rPr lang="en-GB" sz="1800" b="1" i="1" dirty="0">
                <a:solidFill>
                  <a:srgbClr val="FF0000"/>
                </a:solidFill>
                <a:latin typeface="Calibri" pitchFamily="34" charset="0"/>
              </a:rPr>
              <a:t>TIMELINESS</a:t>
            </a:r>
            <a:r>
              <a:rPr lang="en-GB" sz="1800" dirty="0">
                <a:solidFill>
                  <a:srgbClr val="FF0000"/>
                </a:solidFill>
                <a:latin typeface="Calibri" pitchFamily="34" charset="0"/>
              </a:rPr>
              <a:t> </a:t>
            </a:r>
            <a:r>
              <a:rPr lang="en-GB" sz="1600" dirty="0">
                <a:latin typeface="Calibri" pitchFamily="34" charset="0"/>
              </a:rPr>
              <a:t>- Every planning application and decision is identified within 24 hours of publication, Builders Conference ensures we hear about who wins contracts immediately from the bidders whilst our unique sources mean that we get details of schemes before they go into planning.  </a:t>
            </a:r>
            <a:r>
              <a:rPr lang="en-GB" sz="1600" b="1" u="sng" dirty="0">
                <a:solidFill>
                  <a:srgbClr val="FF0000"/>
                </a:solidFill>
                <a:latin typeface="Calibri" pitchFamily="34" charset="0"/>
              </a:rPr>
              <a:t>This means you are the first to approach these opportunities</a:t>
            </a:r>
          </a:p>
          <a:p>
            <a:pPr>
              <a:spcAft>
                <a:spcPts val="1200"/>
              </a:spcAft>
            </a:pPr>
            <a:r>
              <a:rPr lang="en-GB" sz="1800" b="1" i="1" dirty="0">
                <a:solidFill>
                  <a:srgbClr val="FF0000"/>
                </a:solidFill>
                <a:latin typeface="Calibri" pitchFamily="34" charset="0"/>
              </a:rPr>
              <a:t>COMPREHENSIVENESS</a:t>
            </a:r>
            <a:r>
              <a:rPr lang="en-GB" sz="1800" dirty="0">
                <a:solidFill>
                  <a:srgbClr val="FF0000"/>
                </a:solidFill>
                <a:latin typeface="Calibri" pitchFamily="34" charset="0"/>
              </a:rPr>
              <a:t> </a:t>
            </a:r>
            <a:r>
              <a:rPr lang="en-GB" sz="1600" dirty="0">
                <a:latin typeface="Calibri" pitchFamily="34" charset="0"/>
              </a:rPr>
              <a:t>- Over 110 web and desk researchers make over a million phone calls a year to speak directly to the key decision makers on every scheme - no alternatives can match this investment in people and technology to gather more information on all projects.  Add to this the data from BC, CCS &amp; </a:t>
            </a:r>
            <a:r>
              <a:rPr lang="en-GB" sz="1600" dirty="0" err="1">
                <a:latin typeface="Calibri" pitchFamily="34" charset="0"/>
              </a:rPr>
              <a:t>BRE</a:t>
            </a:r>
            <a:r>
              <a:rPr lang="en-GB" sz="1600" dirty="0">
                <a:latin typeface="Calibri" pitchFamily="34" charset="0"/>
              </a:rPr>
              <a:t> and the effectiveness of our web extraction tech scrutinising every planning application with our team viewing the plans and associated documents. </a:t>
            </a:r>
            <a:r>
              <a:rPr lang="en-GB" sz="1600" b="1" u="sng" dirty="0">
                <a:solidFill>
                  <a:srgbClr val="FF0000"/>
                </a:solidFill>
                <a:latin typeface="Calibri" pitchFamily="34" charset="0"/>
              </a:rPr>
              <a:t> Only Glenigan has this level of detail and as a Glenigan subscriber it means you have more intelligence about the market and future projects than your rivals.</a:t>
            </a:r>
          </a:p>
          <a:p>
            <a:pPr marL="457200" lvl="1" indent="0">
              <a:spcBef>
                <a:spcPts val="0"/>
              </a:spcBef>
              <a:spcAft>
                <a:spcPts val="1200"/>
              </a:spcAft>
              <a:buNone/>
            </a:pPr>
            <a:endParaRPr lang="en-GB" sz="1400" dirty="0">
              <a:latin typeface="Calibri" pitchFamily="34" charset="0"/>
              <a:cs typeface="Calibri" pitchFamily="34" charset="0"/>
            </a:endParaRPr>
          </a:p>
          <a:p>
            <a:pPr lvl="2">
              <a:spcBef>
                <a:spcPts val="0"/>
              </a:spcBef>
              <a:spcAft>
                <a:spcPts val="1200"/>
              </a:spcAft>
              <a:buFont typeface="Wingdings" pitchFamily="2" charset="2"/>
              <a:buChar char="ü"/>
            </a:pPr>
            <a:endParaRPr lang="en-GB" sz="1400" dirty="0">
              <a:latin typeface="Calibri" pitchFamily="34" charset="0"/>
              <a:cs typeface="Calibri" pitchFamily="34" charset="0"/>
            </a:endParaRPr>
          </a:p>
          <a:p>
            <a:pPr>
              <a:spcBef>
                <a:spcPts val="0"/>
              </a:spcBef>
              <a:spcAft>
                <a:spcPts val="1200"/>
              </a:spcAft>
              <a:buFont typeface="Wingdings" pitchFamily="2" charset="2"/>
              <a:buChar char="ü"/>
            </a:pPr>
            <a:endParaRPr lang="en-GB" sz="1400" dirty="0">
              <a:latin typeface="Calibri" pitchFamily="34" charset="0"/>
              <a:cs typeface="Calibri" pitchFamily="34" charset="0"/>
            </a:endParaRPr>
          </a:p>
        </p:txBody>
      </p:sp>
    </p:spTree>
    <p:extLst>
      <p:ext uri="{BB962C8B-B14F-4D97-AF65-F5344CB8AC3E}">
        <p14:creationId xmlns:p14="http://schemas.microsoft.com/office/powerpoint/2010/main" val="3883045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036" y="175055"/>
            <a:ext cx="4032448" cy="1143000"/>
          </a:xfrm>
        </p:spPr>
        <p:txBody>
          <a:bodyPr>
            <a:normAutofit/>
          </a:bodyPr>
          <a:lstStyle/>
          <a:p>
            <a:r>
              <a:rPr lang="en-GB" sz="3200" dirty="0">
                <a:latin typeface="Calibri" pitchFamily="34" charset="0"/>
                <a:cs typeface="Calibri" pitchFamily="34" charset="0"/>
              </a:rPr>
              <a:t>Summary</a:t>
            </a:r>
          </a:p>
        </p:txBody>
      </p:sp>
      <p:sp>
        <p:nvSpPr>
          <p:cNvPr id="3" name="Content Placeholder 2"/>
          <p:cNvSpPr>
            <a:spLocks noGrp="1"/>
          </p:cNvSpPr>
          <p:nvPr>
            <p:ph idx="1"/>
          </p:nvPr>
        </p:nvSpPr>
        <p:spPr>
          <a:xfrm>
            <a:off x="571500" y="1318055"/>
            <a:ext cx="8476828" cy="4781128"/>
          </a:xfrm>
        </p:spPr>
        <p:txBody>
          <a:bodyPr>
            <a:noAutofit/>
          </a:bodyPr>
          <a:lstStyle/>
          <a:p>
            <a:pPr>
              <a:spcBef>
                <a:spcPts val="0"/>
              </a:spcBef>
              <a:spcAft>
                <a:spcPts val="1200"/>
              </a:spcAft>
              <a:buFont typeface="Wingdings" pitchFamily="2" charset="2"/>
              <a:buChar char="ü"/>
            </a:pPr>
            <a:r>
              <a:rPr lang="en-GB" sz="2400" b="1" dirty="0">
                <a:latin typeface="Calibri" pitchFamily="34" charset="0"/>
                <a:cs typeface="Calibri" pitchFamily="34" charset="0"/>
              </a:rPr>
              <a:t>Widest Coverage</a:t>
            </a:r>
          </a:p>
          <a:p>
            <a:pPr>
              <a:spcBef>
                <a:spcPts val="0"/>
              </a:spcBef>
              <a:spcAft>
                <a:spcPts val="1200"/>
              </a:spcAft>
              <a:buFont typeface="Wingdings" pitchFamily="2" charset="2"/>
              <a:buChar char="ü"/>
            </a:pPr>
            <a:r>
              <a:rPr lang="en-GB" sz="2400" b="1" dirty="0">
                <a:latin typeface="Calibri" pitchFamily="34" charset="0"/>
                <a:cs typeface="Calibri" pitchFamily="34" charset="0"/>
              </a:rPr>
              <a:t>Exclusive Data</a:t>
            </a:r>
          </a:p>
          <a:p>
            <a:pPr>
              <a:spcBef>
                <a:spcPts val="0"/>
              </a:spcBef>
              <a:spcAft>
                <a:spcPts val="1200"/>
              </a:spcAft>
              <a:buFont typeface="Wingdings" pitchFamily="2" charset="2"/>
              <a:buChar char="ü"/>
            </a:pPr>
            <a:r>
              <a:rPr lang="en-GB" sz="2400" b="1" dirty="0">
                <a:latin typeface="Calibri" pitchFamily="34" charset="0"/>
                <a:cs typeface="Calibri" pitchFamily="34" charset="0"/>
              </a:rPr>
              <a:t>Fastest Delivery</a:t>
            </a:r>
          </a:p>
          <a:p>
            <a:pPr>
              <a:spcBef>
                <a:spcPts val="0"/>
              </a:spcBef>
              <a:spcAft>
                <a:spcPts val="1200"/>
              </a:spcAft>
              <a:buFont typeface="Wingdings" pitchFamily="2" charset="2"/>
              <a:buChar char="ü"/>
            </a:pPr>
            <a:r>
              <a:rPr lang="en-GB" sz="2400" b="1" dirty="0">
                <a:latin typeface="Calibri" pitchFamily="34" charset="0"/>
                <a:cs typeface="Calibri" pitchFamily="34" charset="0"/>
              </a:rPr>
              <a:t>Strategic Analysis</a:t>
            </a:r>
          </a:p>
          <a:p>
            <a:pPr>
              <a:spcBef>
                <a:spcPts val="0"/>
              </a:spcBef>
              <a:spcAft>
                <a:spcPts val="1200"/>
              </a:spcAft>
              <a:buFont typeface="Wingdings" pitchFamily="2" charset="2"/>
              <a:buChar char="ü"/>
            </a:pPr>
            <a:r>
              <a:rPr lang="en-GB" sz="2400" b="1" dirty="0">
                <a:latin typeface="Calibri" pitchFamily="34" charset="0"/>
                <a:cs typeface="Calibri" pitchFamily="34" charset="0"/>
              </a:rPr>
              <a:t>Competitor Benchmarking</a:t>
            </a:r>
          </a:p>
          <a:p>
            <a:pPr>
              <a:spcBef>
                <a:spcPts val="0"/>
              </a:spcBef>
              <a:spcAft>
                <a:spcPts val="1200"/>
              </a:spcAft>
              <a:buFont typeface="Wingdings" pitchFamily="2" charset="2"/>
              <a:buChar char="ü"/>
            </a:pPr>
            <a:r>
              <a:rPr lang="en-GB" sz="2400" b="1" dirty="0">
                <a:latin typeface="Calibri" pitchFamily="34" charset="0"/>
                <a:cs typeface="Calibri" pitchFamily="34" charset="0"/>
              </a:rPr>
              <a:t>Supply Chain Management Intelligence</a:t>
            </a:r>
          </a:p>
          <a:p>
            <a:pPr>
              <a:spcBef>
                <a:spcPts val="0"/>
              </a:spcBef>
              <a:spcAft>
                <a:spcPts val="1200"/>
              </a:spcAft>
              <a:buFont typeface="Wingdings" pitchFamily="2" charset="2"/>
              <a:buChar char="ü"/>
            </a:pPr>
            <a:r>
              <a:rPr lang="en-GB" sz="2400" b="1" dirty="0">
                <a:latin typeface="Calibri" pitchFamily="34" charset="0"/>
                <a:cs typeface="Calibri" pitchFamily="34" charset="0"/>
              </a:rPr>
              <a:t>Continual Service Development</a:t>
            </a:r>
          </a:p>
          <a:p>
            <a:pPr>
              <a:spcBef>
                <a:spcPts val="0"/>
              </a:spcBef>
              <a:spcAft>
                <a:spcPts val="1200"/>
              </a:spcAft>
              <a:buFont typeface="Wingdings" pitchFamily="2" charset="2"/>
              <a:buChar char="ü"/>
            </a:pPr>
            <a:r>
              <a:rPr lang="en-GB" sz="2400" b="1" dirty="0">
                <a:latin typeface="Calibri" pitchFamily="34" charset="0"/>
                <a:cs typeface="Calibri" pitchFamily="34" charset="0"/>
              </a:rPr>
              <a:t>Unrivalled Support</a:t>
            </a:r>
          </a:p>
          <a:p>
            <a:pPr>
              <a:spcBef>
                <a:spcPts val="0"/>
              </a:spcBef>
              <a:spcAft>
                <a:spcPts val="1200"/>
              </a:spcAft>
              <a:buFont typeface="Wingdings" pitchFamily="2" charset="2"/>
              <a:buChar char="ü"/>
            </a:pPr>
            <a:r>
              <a:rPr lang="en-GB" sz="2400" b="1" dirty="0">
                <a:latin typeface="Calibri" pitchFamily="34" charset="0"/>
                <a:cs typeface="Calibri" pitchFamily="34" charset="0"/>
              </a:rPr>
              <a:t>Working with industry   </a:t>
            </a:r>
            <a:endParaRPr lang="en-GB" dirty="0">
              <a:latin typeface="Calibri" pitchFamily="34" charset="0"/>
              <a:cs typeface="Calibri" pitchFamily="34" charset="0"/>
            </a:endParaRPr>
          </a:p>
          <a:p>
            <a:pPr>
              <a:spcBef>
                <a:spcPts val="0"/>
              </a:spcBef>
              <a:spcAft>
                <a:spcPts val="1200"/>
              </a:spcAft>
            </a:pPr>
            <a:endParaRPr lang="en-GB" dirty="0">
              <a:latin typeface="Calibri" pitchFamily="34" charset="0"/>
              <a:cs typeface="Calibri" pitchFamily="34" charset="0"/>
            </a:endParaRPr>
          </a:p>
          <a:p>
            <a:pPr>
              <a:spcBef>
                <a:spcPts val="0"/>
              </a:spcBef>
              <a:spcAft>
                <a:spcPts val="1200"/>
              </a:spcAft>
            </a:pPr>
            <a:endParaRPr lang="en-GB" dirty="0">
              <a:latin typeface="Calibri" pitchFamily="34" charset="0"/>
              <a:cs typeface="Calibri" pitchFamily="34" charset="0"/>
            </a:endParaRPr>
          </a:p>
          <a:p>
            <a:pPr marL="0" indent="0">
              <a:spcBef>
                <a:spcPts val="0"/>
              </a:spcBef>
              <a:spcAft>
                <a:spcPts val="1200"/>
              </a:spcAft>
              <a:buNone/>
            </a:pPr>
            <a:endParaRPr lang="en-GB" dirty="0">
              <a:latin typeface="Calibri" pitchFamily="34" charset="0"/>
              <a:cs typeface="Calibri" pitchFamily="34" charset="0"/>
            </a:endParaRPr>
          </a:p>
        </p:txBody>
      </p:sp>
    </p:spTree>
    <p:extLst>
      <p:ext uri="{BB962C8B-B14F-4D97-AF65-F5344CB8AC3E}">
        <p14:creationId xmlns:p14="http://schemas.microsoft.com/office/powerpoint/2010/main" val="22478852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acebook.png"/>
          <p:cNvPicPr>
            <a:picLocks noChangeAspect="1"/>
          </p:cNvPicPr>
          <p:nvPr/>
        </p:nvPicPr>
        <p:blipFill>
          <a:blip r:embed="rId3" cstate="print"/>
          <a:stretch>
            <a:fillRect/>
          </a:stretch>
        </p:blipFill>
        <p:spPr>
          <a:xfrm>
            <a:off x="1191967" y="5971433"/>
            <a:ext cx="487708" cy="487708"/>
          </a:xfrm>
          <a:prstGeom prst="rect">
            <a:avLst/>
          </a:prstGeom>
          <a:effectLst>
            <a:outerShdw blurRad="50800" dist="63500" dir="2700000" algn="tl" rotWithShape="0">
              <a:prstClr val="black">
                <a:alpha val="40000"/>
              </a:prstClr>
            </a:outerShdw>
          </a:effectLst>
        </p:spPr>
      </p:pic>
      <p:pic>
        <p:nvPicPr>
          <p:cNvPr id="8" name="Picture 7" descr="linkedin_icon.gif"/>
          <p:cNvPicPr>
            <a:picLocks noChangeAspect="1"/>
          </p:cNvPicPr>
          <p:nvPr/>
        </p:nvPicPr>
        <p:blipFill>
          <a:blip r:embed="rId4" cstate="print"/>
          <a:stretch>
            <a:fillRect/>
          </a:stretch>
        </p:blipFill>
        <p:spPr>
          <a:xfrm>
            <a:off x="562855" y="5971433"/>
            <a:ext cx="532229" cy="515428"/>
          </a:xfrm>
          <a:prstGeom prst="rect">
            <a:avLst/>
          </a:prstGeom>
          <a:effectLst>
            <a:outerShdw blurRad="50800" dist="63500" dir="2700000" algn="tl" rotWithShape="0">
              <a:prstClr val="black">
                <a:alpha val="40000"/>
              </a:prstClr>
            </a:outerShdw>
          </a:effectLst>
        </p:spPr>
      </p:pic>
      <p:pic>
        <p:nvPicPr>
          <p:cNvPr id="9" name="Picture 8" descr="twitter-logo.png"/>
          <p:cNvPicPr>
            <a:picLocks noChangeAspect="1"/>
          </p:cNvPicPr>
          <p:nvPr/>
        </p:nvPicPr>
        <p:blipFill>
          <a:blip r:embed="rId5" cstate="print"/>
          <a:stretch>
            <a:fillRect/>
          </a:stretch>
        </p:blipFill>
        <p:spPr>
          <a:xfrm>
            <a:off x="1861181" y="5971433"/>
            <a:ext cx="515428" cy="515428"/>
          </a:xfrm>
          <a:prstGeom prst="rect">
            <a:avLst/>
          </a:prstGeom>
          <a:effectLst>
            <a:outerShdw blurRad="50800" dist="63500" dir="2700000" algn="tl" rotWithShape="0">
              <a:prstClr val="black">
                <a:alpha val="40000"/>
              </a:prstClr>
            </a:outerShdw>
          </a:effectLst>
        </p:spPr>
      </p:pic>
      <p:sp>
        <p:nvSpPr>
          <p:cNvPr id="5" name="TextBox 4"/>
          <p:cNvSpPr txBox="1"/>
          <p:nvPr/>
        </p:nvSpPr>
        <p:spPr>
          <a:xfrm>
            <a:off x="416975" y="4881982"/>
            <a:ext cx="4739225" cy="1077218"/>
          </a:xfrm>
          <a:prstGeom prst="rect">
            <a:avLst/>
          </a:prstGeom>
          <a:noFill/>
        </p:spPr>
        <p:txBody>
          <a:bodyPr wrap="square" rtlCol="0">
            <a:spAutoFit/>
          </a:bodyPr>
          <a:lstStyle/>
          <a:p>
            <a:r>
              <a:rPr lang="en-GB" sz="1600" b="1" dirty="0"/>
              <a:t>Allan </a:t>
            </a:r>
            <a:r>
              <a:rPr lang="en-GB" sz="1600" b="1" dirty="0" err="1"/>
              <a:t>Wilén</a:t>
            </a:r>
            <a:endParaRPr lang="en-GB" sz="1600" dirty="0"/>
          </a:p>
          <a:p>
            <a:r>
              <a:rPr lang="en-GB" sz="1600" dirty="0"/>
              <a:t>Economics Director, Glenigan </a:t>
            </a:r>
            <a:r>
              <a:rPr lang="en-GB" sz="1600" dirty="0" smtClean="0"/>
              <a:t>T</a:t>
            </a:r>
            <a:r>
              <a:rPr lang="en-GB" sz="1600" dirty="0"/>
              <a:t>:  0207 715 6433</a:t>
            </a:r>
          </a:p>
          <a:p>
            <a:r>
              <a:rPr lang="en-GB" sz="1600" dirty="0"/>
              <a:t>E: </a:t>
            </a:r>
            <a:r>
              <a:rPr lang="en-GB" sz="1600" u="sng" dirty="0">
                <a:hlinkClick r:id="rId6"/>
              </a:rPr>
              <a:t>allan.wilen@glenigan.com</a:t>
            </a:r>
            <a:endParaRPr lang="en-GB" sz="1600" dirty="0"/>
          </a:p>
          <a:p>
            <a:r>
              <a:rPr lang="en-GB" sz="1600" dirty="0"/>
              <a:t> </a:t>
            </a:r>
          </a:p>
        </p:txBody>
      </p:sp>
      <p:sp>
        <p:nvSpPr>
          <p:cNvPr id="2" name="TextBox 1"/>
          <p:cNvSpPr txBox="1"/>
          <p:nvPr/>
        </p:nvSpPr>
        <p:spPr>
          <a:xfrm>
            <a:off x="8343900" y="5194300"/>
            <a:ext cx="3378200" cy="523220"/>
          </a:xfrm>
          <a:prstGeom prst="rect">
            <a:avLst/>
          </a:prstGeom>
          <a:noFill/>
        </p:spPr>
        <p:txBody>
          <a:bodyPr wrap="square" rtlCol="0">
            <a:spAutoFit/>
          </a:bodyPr>
          <a:lstStyle/>
          <a:p>
            <a:pPr algn="r"/>
            <a:r>
              <a:rPr lang="en-GB" sz="2800" dirty="0" smtClean="0">
                <a:hlinkClick r:id="rId7"/>
              </a:rPr>
              <a:t>Glenigan.com</a:t>
            </a:r>
            <a:r>
              <a:rPr lang="en-GB" sz="2000" dirty="0" smtClean="0"/>
              <a:t> </a:t>
            </a:r>
            <a:endParaRPr lang="en-GB" sz="2000" dirty="0"/>
          </a:p>
        </p:txBody>
      </p:sp>
    </p:spTree>
    <p:extLst>
      <p:ext uri="{BB962C8B-B14F-4D97-AF65-F5344CB8AC3E}">
        <p14:creationId xmlns:p14="http://schemas.microsoft.com/office/powerpoint/2010/main" val="2462385905"/>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554" y="261938"/>
            <a:ext cx="11518899" cy="792162"/>
          </a:xfrm>
        </p:spPr>
        <p:txBody>
          <a:bodyPr>
            <a:normAutofit/>
          </a:bodyPr>
          <a:lstStyle/>
          <a:p>
            <a:r>
              <a:rPr lang="en-GB" sz="3200" dirty="0">
                <a:latin typeface="Calibri" pitchFamily="34" charset="0"/>
                <a:cs typeface="Calibri" pitchFamily="34" charset="0"/>
              </a:rPr>
              <a:t>The most comprehensive database of UK construction activity </a:t>
            </a:r>
          </a:p>
        </p:txBody>
      </p:sp>
      <p:sp>
        <p:nvSpPr>
          <p:cNvPr id="3" name="Content Placeholder 2"/>
          <p:cNvSpPr>
            <a:spLocks noGrp="1"/>
          </p:cNvSpPr>
          <p:nvPr>
            <p:ph idx="1"/>
          </p:nvPr>
        </p:nvSpPr>
        <p:spPr>
          <a:xfrm>
            <a:off x="535236" y="1332508"/>
            <a:ext cx="10907464" cy="4585692"/>
          </a:xfrm>
        </p:spPr>
        <p:txBody>
          <a:bodyPr>
            <a:normAutofit/>
          </a:bodyPr>
          <a:lstStyle/>
          <a:p>
            <a:pPr marL="0" indent="0">
              <a:spcBef>
                <a:spcPts val="0"/>
              </a:spcBef>
              <a:spcAft>
                <a:spcPts val="1200"/>
              </a:spcAft>
              <a:buNone/>
            </a:pPr>
            <a:r>
              <a:rPr lang="en-GB" sz="2400" dirty="0">
                <a:latin typeface="Calibri" pitchFamily="34" charset="0"/>
                <a:cs typeface="Calibri" pitchFamily="34" charset="0"/>
              </a:rPr>
              <a:t>Planning application data collection from all 456 UK local authorities: </a:t>
            </a:r>
          </a:p>
          <a:p>
            <a:pPr>
              <a:spcBef>
                <a:spcPts val="0"/>
              </a:spcBef>
              <a:spcAft>
                <a:spcPts val="1200"/>
              </a:spcAft>
            </a:pPr>
            <a:r>
              <a:rPr lang="en-GB" sz="2400" dirty="0">
                <a:latin typeface="Calibri" pitchFamily="34" charset="0"/>
                <a:cs typeface="Calibri" pitchFamily="34" charset="0"/>
              </a:rPr>
              <a:t>Latest data mining tools to extract from all documents (app forms, elevations, </a:t>
            </a:r>
            <a:r>
              <a:rPr lang="en-GB" sz="2400" dirty="0" err="1">
                <a:latin typeface="Calibri" pitchFamily="34" charset="0"/>
                <a:cs typeface="Calibri" pitchFamily="34" charset="0"/>
              </a:rPr>
              <a:t>D&amp;A</a:t>
            </a:r>
            <a:r>
              <a:rPr lang="en-GB" sz="2400" dirty="0">
                <a:latin typeface="Calibri" pitchFamily="34" charset="0"/>
                <a:cs typeface="Calibri" pitchFamily="34" charset="0"/>
              </a:rPr>
              <a:t> statements, accompanying correspondence)</a:t>
            </a:r>
          </a:p>
          <a:p>
            <a:pPr>
              <a:spcBef>
                <a:spcPts val="0"/>
              </a:spcBef>
              <a:spcAft>
                <a:spcPts val="1200"/>
              </a:spcAft>
            </a:pPr>
            <a:r>
              <a:rPr lang="en-GB" sz="2400" dirty="0">
                <a:latin typeface="Calibri" pitchFamily="34" charset="0"/>
                <a:cs typeface="Calibri" pitchFamily="34" charset="0"/>
              </a:rPr>
              <a:t>Running multiple times each day &amp; processed within minutes </a:t>
            </a:r>
          </a:p>
          <a:p>
            <a:pPr>
              <a:spcBef>
                <a:spcPts val="0"/>
              </a:spcBef>
              <a:spcAft>
                <a:spcPts val="1200"/>
              </a:spcAft>
            </a:pPr>
            <a:r>
              <a:rPr lang="en-GB" sz="2400" dirty="0">
                <a:latin typeface="Calibri" pitchFamily="34" charset="0"/>
                <a:cs typeface="Calibri" pitchFamily="34" charset="0"/>
              </a:rPr>
              <a:t>“real time” updates to </a:t>
            </a:r>
            <a:r>
              <a:rPr lang="en-GB" sz="2400" dirty="0" err="1">
                <a:latin typeface="Calibri" pitchFamily="34" charset="0"/>
                <a:cs typeface="Calibri" pitchFamily="34" charset="0"/>
              </a:rPr>
              <a:t>Glenigan</a:t>
            </a:r>
            <a:r>
              <a:rPr lang="en-GB" sz="2400" dirty="0">
                <a:latin typeface="Calibri" pitchFamily="34" charset="0"/>
                <a:cs typeface="Calibri" pitchFamily="34" charset="0"/>
              </a:rPr>
              <a:t> website</a:t>
            </a:r>
          </a:p>
          <a:p>
            <a:pPr marL="0" indent="0">
              <a:spcBef>
                <a:spcPts val="0"/>
              </a:spcBef>
              <a:spcAft>
                <a:spcPts val="1200"/>
              </a:spcAft>
              <a:buNone/>
            </a:pPr>
            <a:r>
              <a:rPr lang="en-GB" sz="2400" dirty="0">
                <a:latin typeface="Calibri" pitchFamily="34" charset="0"/>
                <a:cs typeface="Calibri" pitchFamily="34" charset="0"/>
              </a:rPr>
              <a:t>Dedicated team of over 110 expert web &amp; telephone researchers  </a:t>
            </a:r>
          </a:p>
          <a:p>
            <a:pPr>
              <a:spcBef>
                <a:spcPts val="0"/>
              </a:spcBef>
              <a:spcAft>
                <a:spcPts val="1200"/>
              </a:spcAft>
            </a:pPr>
            <a:r>
              <a:rPr lang="en-GB" sz="2400" dirty="0">
                <a:latin typeface="Calibri" pitchFamily="34" charset="0"/>
                <a:cs typeface="Calibri" pitchFamily="34" charset="0"/>
              </a:rPr>
              <a:t>Over 1 million phone calls per year to monitor projects</a:t>
            </a:r>
          </a:p>
          <a:p>
            <a:pPr>
              <a:spcBef>
                <a:spcPts val="0"/>
              </a:spcBef>
              <a:spcAft>
                <a:spcPts val="1200"/>
              </a:spcAft>
            </a:pPr>
            <a:r>
              <a:rPr lang="en-GB" sz="2400" dirty="0">
                <a:latin typeface="Calibri" pitchFamily="34" charset="0"/>
                <a:cs typeface="Calibri" pitchFamily="34" charset="0"/>
              </a:rPr>
              <a:t>Research processes independently accredited as ISO9001:2008 compliance</a:t>
            </a:r>
          </a:p>
        </p:txBody>
      </p:sp>
    </p:spTree>
    <p:extLst>
      <p:ext uri="{BB962C8B-B14F-4D97-AF65-F5344CB8AC3E}">
        <p14:creationId xmlns:p14="http://schemas.microsoft.com/office/powerpoint/2010/main" val="33197665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953" y="-47903"/>
            <a:ext cx="8229600" cy="1143000"/>
          </a:xfrm>
        </p:spPr>
        <p:txBody>
          <a:bodyPr/>
          <a:lstStyle/>
          <a:p>
            <a:r>
              <a:rPr lang="en-GB" sz="4000" dirty="0">
                <a:latin typeface="Calibri" pitchFamily="34" charset="0"/>
                <a:cs typeface="Calibri" pitchFamily="34" charset="0"/>
              </a:rPr>
              <a:t>Customers include</a:t>
            </a:r>
          </a:p>
        </p:txBody>
      </p:sp>
      <p:pic>
        <p:nvPicPr>
          <p:cNvPr id="7" name="Picture 6" descr="ordnancesurvey.gif"/>
          <p:cNvPicPr>
            <a:picLocks noChangeAspect="1"/>
          </p:cNvPicPr>
          <p:nvPr/>
        </p:nvPicPr>
        <p:blipFill>
          <a:blip r:embed="rId2" cstate="print"/>
          <a:stretch>
            <a:fillRect/>
          </a:stretch>
        </p:blipFill>
        <p:spPr>
          <a:xfrm>
            <a:off x="3021939" y="3364357"/>
            <a:ext cx="1990725" cy="504825"/>
          </a:xfrm>
          <a:prstGeom prst="rect">
            <a:avLst/>
          </a:prstGeom>
        </p:spPr>
      </p:pic>
      <p:pic>
        <p:nvPicPr>
          <p:cNvPr id="9" name="Picture 8" descr="planningportal.gif"/>
          <p:cNvPicPr>
            <a:picLocks noChangeAspect="1"/>
          </p:cNvPicPr>
          <p:nvPr/>
        </p:nvPicPr>
        <p:blipFill>
          <a:blip r:embed="rId3" cstate="print"/>
          <a:stretch>
            <a:fillRect/>
          </a:stretch>
        </p:blipFill>
        <p:spPr>
          <a:xfrm>
            <a:off x="7460450" y="1793746"/>
            <a:ext cx="1428750" cy="790575"/>
          </a:xfrm>
          <a:prstGeom prst="rect">
            <a:avLst/>
          </a:prstGeom>
        </p:spPr>
      </p:pic>
      <p:pic>
        <p:nvPicPr>
          <p:cNvPr id="27" name="Picture 16" descr="HCA_Final_Logo_CMYK_2.jpg"/>
          <p:cNvPicPr>
            <a:picLocks noChangeAspect="1"/>
          </p:cNvPicPr>
          <p:nvPr/>
        </p:nvPicPr>
        <p:blipFill>
          <a:blip r:embed="rId4" cstate="print"/>
          <a:srcRect/>
          <a:stretch>
            <a:fillRect/>
          </a:stretch>
        </p:blipFill>
        <p:spPr bwMode="auto">
          <a:xfrm>
            <a:off x="729469" y="1908711"/>
            <a:ext cx="1440160" cy="732221"/>
          </a:xfrm>
          <a:prstGeom prst="rect">
            <a:avLst/>
          </a:prstGeom>
          <a:noFill/>
          <a:ln w="9525">
            <a:noFill/>
            <a:miter lim="800000"/>
            <a:headEnd/>
            <a:tailEnd/>
          </a:ln>
        </p:spPr>
      </p:pic>
      <p:pic>
        <p:nvPicPr>
          <p:cNvPr id="28" name="Picture 6"/>
          <p:cNvPicPr>
            <a:picLocks noChangeAspect="1" noChangeArrowheads="1"/>
          </p:cNvPicPr>
          <p:nvPr/>
        </p:nvPicPr>
        <p:blipFill>
          <a:blip r:embed="rId5" cstate="print"/>
          <a:srcRect r="23387"/>
          <a:stretch>
            <a:fillRect/>
          </a:stretch>
        </p:blipFill>
        <p:spPr bwMode="auto">
          <a:xfrm>
            <a:off x="8447685" y="6071826"/>
            <a:ext cx="1143000" cy="330200"/>
          </a:xfrm>
          <a:prstGeom prst="rect">
            <a:avLst/>
          </a:prstGeom>
          <a:noFill/>
          <a:ln w="9525">
            <a:noFill/>
            <a:miter lim="800000"/>
            <a:headEnd/>
            <a:tailEnd/>
          </a:ln>
        </p:spPr>
      </p:pic>
      <p:pic>
        <p:nvPicPr>
          <p:cNvPr id="29" name="Picture 7"/>
          <p:cNvPicPr>
            <a:picLocks noChangeAspect="1" noChangeArrowheads="1"/>
          </p:cNvPicPr>
          <p:nvPr/>
        </p:nvPicPr>
        <p:blipFill>
          <a:blip r:embed="rId6" cstate="print"/>
          <a:srcRect/>
          <a:stretch>
            <a:fillRect/>
          </a:stretch>
        </p:blipFill>
        <p:spPr bwMode="auto">
          <a:xfrm>
            <a:off x="8347252" y="5512530"/>
            <a:ext cx="1052513" cy="414338"/>
          </a:xfrm>
          <a:prstGeom prst="rect">
            <a:avLst/>
          </a:prstGeom>
          <a:noFill/>
          <a:ln w="9525">
            <a:noFill/>
            <a:miter lim="800000"/>
            <a:headEnd/>
            <a:tailEnd/>
          </a:ln>
        </p:spPr>
      </p:pic>
      <p:pic>
        <p:nvPicPr>
          <p:cNvPr id="30" name="Picture 8"/>
          <p:cNvPicPr>
            <a:picLocks noChangeAspect="1" noChangeArrowheads="1"/>
          </p:cNvPicPr>
          <p:nvPr/>
        </p:nvPicPr>
        <p:blipFill>
          <a:blip r:embed="rId7" cstate="print"/>
          <a:srcRect/>
          <a:stretch>
            <a:fillRect/>
          </a:stretch>
        </p:blipFill>
        <p:spPr bwMode="auto">
          <a:xfrm>
            <a:off x="9887500" y="5380980"/>
            <a:ext cx="1652587" cy="266700"/>
          </a:xfrm>
          <a:prstGeom prst="rect">
            <a:avLst/>
          </a:prstGeom>
          <a:noFill/>
          <a:ln w="9525">
            <a:noFill/>
            <a:miter lim="800000"/>
            <a:headEnd/>
            <a:tailEnd/>
          </a:ln>
        </p:spPr>
      </p:pic>
      <p:pic>
        <p:nvPicPr>
          <p:cNvPr id="614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52964" y="1951993"/>
            <a:ext cx="1775736" cy="715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1861" r="78728" b="14979"/>
          <a:stretch/>
        </p:blipFill>
        <p:spPr bwMode="auto">
          <a:xfrm>
            <a:off x="3499534" y="1216642"/>
            <a:ext cx="1539847"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descr="Severn Trent Wate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4374" r="7184" b="16110"/>
          <a:stretch/>
        </p:blipFill>
        <p:spPr bwMode="auto">
          <a:xfrm>
            <a:off x="3948275" y="6058517"/>
            <a:ext cx="1060895" cy="576064"/>
          </a:xfrm>
          <a:prstGeom prst="rect">
            <a:avLst/>
          </a:prstGeom>
          <a:noFill/>
          <a:extLst>
            <a:ext uri="{909E8E84-426E-40DD-AFC4-6F175D3DCCD1}">
              <a14:hiddenFill xmlns:a14="http://schemas.microsoft.com/office/drawing/2010/main">
                <a:solidFill>
                  <a:srgbClr val="FFFFFF"/>
                </a:solidFill>
              </a14:hiddenFill>
            </a:ext>
          </a:extLst>
        </p:spPr>
      </p:pic>
      <p:pic>
        <p:nvPicPr>
          <p:cNvPr id="6163" name="Picture 1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708541" y="1877675"/>
            <a:ext cx="1919278" cy="959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ce.gif"/>
          <p:cNvPicPr>
            <a:picLocks noChangeAspect="1"/>
          </p:cNvPicPr>
          <p:nvPr/>
        </p:nvPicPr>
        <p:blipFill>
          <a:blip r:embed="rId12" cstate="print"/>
          <a:stretch>
            <a:fillRect/>
          </a:stretch>
        </p:blipFill>
        <p:spPr>
          <a:xfrm>
            <a:off x="8143342" y="1289865"/>
            <a:ext cx="1652587" cy="421410"/>
          </a:xfrm>
          <a:prstGeom prst="rect">
            <a:avLst/>
          </a:prstGeom>
        </p:spPr>
      </p:pic>
      <p:pic>
        <p:nvPicPr>
          <p:cNvPr id="6159" name="Picture 15"/>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12789" b="43854"/>
          <a:stretch/>
        </p:blipFill>
        <p:spPr bwMode="auto">
          <a:xfrm>
            <a:off x="941656" y="5452175"/>
            <a:ext cx="1484522" cy="643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5" name="Picture 2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79395" y="3941374"/>
            <a:ext cx="1046425" cy="1160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5" name="Picture 11"/>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38884" y="4593536"/>
            <a:ext cx="896124" cy="896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891847" y="2890286"/>
            <a:ext cx="1628738" cy="34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30050" y="1212012"/>
            <a:ext cx="2574201" cy="528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utoShape 2" descr="data:image/jpeg;base64,/9j/4AAQSkZJRgABAQAAAQABAAD/2wBDAAkGBwgHBgkIBwgKCgkLDRYPDQwMDRsUFRAWIB0iIiAdHx8kKDQsJCYxJx8fLT0tMTU3Ojo6Iys/RD84QzQ5Ojf/2wBDAQoKCg0MDRoPDxo3JR8lNzc3Nzc3Nzc3Nzc3Nzc3Nzc3Nzc3Nzc3Nzc3Nzc3Nzc3Nzc3Nzc3Nzc3Nzc3Nzc3Nzf/wAARCACLALoDASIAAhEBAxEB/8QAGwABAAMAAwEAAAAAAAAAAAAAAAEFBgIDBAf/xABAEAABBAIABAIFBwcNAAAAAAAAAQIDBAURBhIhMRNBIlFhcdEUIzKBkbHBBzM2QnJzoRUkJSY1YoOTorLh8PH/xAAaAQEBAAMBAQAAAAAAAAAAAAAABAEDBQIG/8QALREAAgIBAwMCBQMFAAAAAAAAAAECAxEEEyESFDFBYQVRcYGRIjLwI0LB0eH/2gAMAwEAAhEDEQA/APuIAAAAAAAAAAAAAAAAAAAAAAAAAAAAAAAAAAAAAAAAAAAAAAAAAAAAAAAAAAAAAAAAAAAAAAAAI2g5kAJBG0J2AACNoASCNoSAAAAANkbQAkEbJAAAAAAAAAAAI2EXYBIAAMhLmMhl8k+liHMhij3uV6dVROiqdlitxLSjWWC822jU2rORNr7k11+0zr0u8O5RytTlciqjXOT0ZGqv/CGnxvF1SwqR3GLXkX9ZV2xfr8j5+m6FkpRvm4zz88L/AEdi6mVcVKmKlD6ZL+o6R9aJ0zeWRzEVydtKdu9HkyKzvx860HJ47mfNLtO5RR8N3Jo+e9lrHjL1VI3LpDrWW2QxGEXLjzk5sIQknKUsGoRTL5B2e/l5qVub5LzN1pE5OXz37e5X8O5K7XziY6ed00SvfGvMu9K3fVF+onNX7kXEyQx2ZWxc8aciO6aXWyG7WQupU+V+rHBZVpZwtceHxk2zexOzJcb27FWWmleeSJHNeruR2t60RBh8tkqEc82Xe3njRWMaioiJrzXadSmWte7KqEG2voaFpVtxslJJP6mvRQqmJ4Rylpcg6lYkfJGrFVEe7atcntOUV2XN5eeCbIvpwMXUUbFRqv667+v4nmPxGEoRkly3jB6lopxnKLfCWcmz2YvKZW9DxL8misubCksbeRETWl1stKuJyVK9BJBk5J6vN85HKvVW+z1/wM5nvEXimTwteJ4jOXm7b0mjRrr7NuLw4vqRt0dMHZJZTWGfQ0UlVMXmKGbp11vOyT5VZ1e1iq1Gp7E9SHswmZmv4a62Z6/KYI3en2Vya6L7ymOuW5tTi08ZXuaJaR7e5FprwahFGzH8EXLNm1aSxPJKjY2qnO7eupy44uWas9RK08kSOY5VRjtb6oY7+Hbdxjj/ALgz2cu42M8mu2RsyPEFuzDw9jZYp5GSP5eZzXaV3o76nlpQ53MUI1jteHAzaI5z1R0i781T7DEviCVm3GDbxkzHR5h1uSSzg3GyU7GNzFXK0MHXlfbl8WFytlVki9WqvRfu+0tOEMi69jFbNIrpoXcrlVeqp5KbK9YpXKqUcPGTXPTNVbkXlZwXj/Sa5EXXtTyM5wpcuz278NudZmQP5WuVE77VPwQ5UrE+Q4nsvZK9KlRvJyovoud2+P2IeHNWkoZCPF0ZGUIX6fNK3ou3e36jTdqF+m5eE2vr6Gyul81erSf09TYIpy2Zd+DuNj8XG5mdZO6eI/ma4v4fFSFiSvRZEanMqJ5+ZXXbOXDg1+CedcY+JZE9evbjWOeNkrF8nJtDIcT8O16NVblJVY1rkR0SrtOvqU9kOLz+Mld8gtQzwuVVRki9t+xe32i1i85mFYzJTQQV2rvkiTaqc/UruK3GVT6v56lunbompRsXT/PQ6MZlpsdwr42udySrFDzL0/8AE6nPC1chm4Vt3slOyJVVrI4lRu/X2Li5hIJ8MmOi+bYxPm176d619ftKnG4ziDHtfWry1UhV20e5VXl9qJ+B5dN0JwjNOUUvT5+5ndqnCbg0pN+vy9imxMSQcXRwtVVbHZkair1VdI7uduf/AEtT95F+BZ4/hu9WzcdyWaORjZFe53VHO2i9de9TsynD9y3nEuxviSLnY7qq76aJVpL9hx6OerP2KXqat5S6v7cfc8v5QPz1L9l/3oaXDf2PU/ct+4rOKcLZy0td1Z0aJG1yLzrruqfAuMfA+tj4IJFTnZGjVVO20Q6NNU1rLZtcNIhtsg9LXBPlZyYfhb9Jf8wss1wm+aw+xQkYnOquWJ/r9inbhOH7lDL/ACuV8Ss9Po1y76/Udz6Wfp2Zn0rEU8Mj1cjJV+jtfLfxJKdNijpug3y/HlFNmo/r9VU0uF58MoaF3KYTIw17PioxzkR0UjuZFRV1tF+ByzP6X/40f4F3Dhr9/IxXcw+JEh/NxRJ96kZvh2e1kEyFGViS7a5WSdtprWl+o8S0t+1hJtKSaT84Pa1NO7l4TcWnjxkt845jcPcWT6Pgu3v3GR4VietPKyr9DwFZv26VS2u0M9l40rXHVq8G0V6xqqq7RdY7G18fSSrC3bP1993KvdVLJVT1OoVmMJJ+fmySNkaKHDOW36exl+AF/nVv9237xx+5FsU/2H/eh6YuH8jibz58PNE5jk1yTL5epSZsDksteZPl5oWRsTSMh2vT1de2/WSbN3adr0Pqz9vOfJVvV913HUsY+/g83Eyf1axSeaK1P9Cl1wgn9AV/e/8A3KceJMRLkaUEFRWNWJ+9OXSa0qHswFKXH4uGrMrVezm2re3VVUsponHWObXHSln8EtlsJaVRzznJ6rlZlqrLXlTbJWq1frPn2KvS4G/bjlRd8rmKn99N8q/99Z9HXRjs/jY7fE1SKNU3M3mmankje6r706GPiVUn0W1/uTx+TOhsiuquz9rWfwW/ClJamJY+RNy2F8V6r3Xfb+GjhxFw+3KvSeGRIrLW8u1TaOT2/EvEREbpOiaKXL0Mo+9HbxdprFbHyOieq8ruqr7vMotohHTqtx6kvT/Jortm7+tSw/5wZOepl+H3tkRz42b0j43bYq+pU+Jpa3ECyVonvh9JzEV2l6bVDpt47O5WNte8+rDBtFd4fVV0XMGMrQwxxNi2jGo1FXXkmiHT6a6EpbTaj7ld99corcScvYsQAds5YAAAAAAAAAAAAAAAAAAAAAIUkAFBncHYyNuOevcWDlZyqib3377RT0YbBw4vmkV757L00+Z67VfYhbkaJ1palY7Mcm532OG3ngJ2JAKDSAAAAAAAAAAAAAAAAAAAAAAAAAAAAAAAAAAAAAAAAAAAAAAAAAAAAAAAAAAAAAAAAAAAAAAAAAAAAAAAAAAAAAAAAAAAAAAAAAAAAAAAAAAAAAAAf//Z"/>
          <p:cNvSpPr>
            <a:spLocks noChangeAspect="1" noChangeArrowheads="1"/>
          </p:cNvSpPr>
          <p:nvPr/>
        </p:nvSpPr>
        <p:spPr bwMode="auto">
          <a:xfrm>
            <a:off x="1679576" y="-884238"/>
            <a:ext cx="2466975" cy="18478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AutoShape 4" descr="data:image/jpeg;base64,/9j/4AAQSkZJRgABAQAAAQABAAD/2wBDAAkGBwgHBgkIBwgKCgkLDRYPDQwMDRsUFRAWIB0iIiAdHx8kKDQsJCYxJx8fLT0tMTU3Ojo6Iys/RD84QzQ5Ojf/2wBDAQoKCg0MDRoPDxo3JR8lNzc3Nzc3Nzc3Nzc3Nzc3Nzc3Nzc3Nzc3Nzc3Nzc3Nzc3Nzc3Nzc3Nzc3Nzc3Nzc3Nzf/wAARCACLALoDASIAAhEBAxEB/8QAGwABAAMAAwEAAAAAAAAAAAAAAAEFBgIDBAf/xABAEAABBAIABAIFBwcNAAAAAAAAAQIDBAURBhIhMRNBIlFhcdEUIzKBkbHBBzM2QnJzoRUkJSY1YoOTorLh8PH/xAAaAQEBAAMBAQAAAAAAAAAAAAAABAEDBQIG/8QALREAAgIBAwMCBQMFAAAAAAAAAAECAxEEEyESFDFBYQVRcYGRIjLwI0LB0eH/2gAMAwEAAhEDEQA/APuIAAAAAAAAAAAAAAAAAAAAAAAAAAAAAAAAAAAAAAAAAAAAAAAAAAAAAAAAAAAAAAAAAAAAAAAAI2g5kAJBG0J2AACNoASCNoSAAAAANkbQAkEbJAAAAAAAAAAAI2EXYBIAAMhLmMhl8k+liHMhij3uV6dVROiqdlitxLSjWWC822jU2rORNr7k11+0zr0u8O5RytTlciqjXOT0ZGqv/CGnxvF1SwqR3GLXkX9ZV2xfr8j5+m6FkpRvm4zz88L/AEdi6mVcVKmKlD6ZL+o6R9aJ0zeWRzEVydtKdu9HkyKzvx860HJ47mfNLtO5RR8N3Jo+e9lrHjL1VI3LpDrWW2QxGEXLjzk5sIQknKUsGoRTL5B2e/l5qVub5LzN1pE5OXz37e5X8O5K7XziY6ed00SvfGvMu9K3fVF+onNX7kXEyQx2ZWxc8aciO6aXWyG7WQupU+V+rHBZVpZwtceHxk2zexOzJcb27FWWmleeSJHNeruR2t60RBh8tkqEc82Xe3njRWMaioiJrzXadSmWte7KqEG2voaFpVtxslJJP6mvRQqmJ4Rylpcg6lYkfJGrFVEe7atcntOUV2XN5eeCbIvpwMXUUbFRqv667+v4nmPxGEoRkly3jB6lopxnKLfCWcmz2YvKZW9DxL8misubCksbeRETWl1stKuJyVK9BJBk5J6vN85HKvVW+z1/wM5nvEXimTwteJ4jOXm7b0mjRrr7NuLw4vqRt0dMHZJZTWGfQ0UlVMXmKGbp11vOyT5VZ1e1iq1Gp7E9SHswmZmv4a62Z6/KYI3en2Vya6L7ymOuW5tTi08ZXuaJaR7e5FprwahFGzH8EXLNm1aSxPJKjY2qnO7eupy44uWas9RK08kSOY5VRjtb6oY7+Hbdxjj/ALgz2cu42M8mu2RsyPEFuzDw9jZYp5GSP5eZzXaV3o76nlpQ53MUI1jteHAzaI5z1R0i781T7DEviCVm3GDbxkzHR5h1uSSzg3GyU7GNzFXK0MHXlfbl8WFytlVki9WqvRfu+0tOEMi69jFbNIrpoXcrlVeqp5KbK9YpXKqUcPGTXPTNVbkXlZwXj/Sa5EXXtTyM5wpcuz278NudZmQP5WuVE77VPwQ5UrE+Q4nsvZK9KlRvJyovoud2+P2IeHNWkoZCPF0ZGUIX6fNK3ou3e36jTdqF+m5eE2vr6Gyul81erSf09TYIpy2Zd+DuNj8XG5mdZO6eI/ma4v4fFSFiSvRZEanMqJ5+ZXXbOXDg1+CedcY+JZE9evbjWOeNkrF8nJtDIcT8O16NVblJVY1rkR0SrtOvqU9kOLz+Mld8gtQzwuVVRki9t+xe32i1i85mFYzJTQQV2rvkiTaqc/UruK3GVT6v56lunbompRsXT/PQ6MZlpsdwr42udySrFDzL0/8AE6nPC1chm4Vt3slOyJVVrI4lRu/X2Li5hIJ8MmOi+bYxPm176d619ftKnG4ziDHtfWry1UhV20e5VXl9qJ+B5dN0JwjNOUUvT5+5ndqnCbg0pN+vy9imxMSQcXRwtVVbHZkair1VdI7uduf/AEtT95F+BZ4/hu9WzcdyWaORjZFe53VHO2i9de9TsynD9y3nEuxviSLnY7qq76aJVpL9hx6OerP2KXqat5S6v7cfc8v5QPz1L9l/3oaXDf2PU/ct+4rOKcLZy0td1Z0aJG1yLzrruqfAuMfA+tj4IJFTnZGjVVO20Q6NNU1rLZtcNIhtsg9LXBPlZyYfhb9Jf8wss1wm+aw+xQkYnOquWJ/r9inbhOH7lDL/ACuV8Ss9Po1y76/Udz6Wfp2Zn0rEU8Mj1cjJV+jtfLfxJKdNijpug3y/HlFNmo/r9VU0uF58MoaF3KYTIw17PioxzkR0UjuZFRV1tF+ByzP6X/40f4F3Dhr9/IxXcw+JEh/NxRJ96kZvh2e1kEyFGViS7a5WSdtprWl+o8S0t+1hJtKSaT84Pa1NO7l4TcWnjxkt845jcPcWT6Pgu3v3GR4VietPKyr9DwFZv26VS2u0M9l40rXHVq8G0V6xqqq7RdY7G18fSSrC3bP1993KvdVLJVT1OoVmMJJ+fmySNkaKHDOW36exl+AF/nVv9237xx+5FsU/2H/eh6YuH8jibz58PNE5jk1yTL5epSZsDksteZPl5oWRsTSMh2vT1de2/WSbN3adr0Pqz9vOfJVvV913HUsY+/g83Eyf1axSeaK1P9Cl1wgn9AV/e/8A3KceJMRLkaUEFRWNWJ+9OXSa0qHswFKXH4uGrMrVezm2re3VVUsponHWObXHSln8EtlsJaVRzznJ6rlZlqrLXlTbJWq1frPn2KvS4G/bjlRd8rmKn99N8q/99Z9HXRjs/jY7fE1SKNU3M3mmankje6r706GPiVUn0W1/uTx+TOhsiuquz9rWfwW/ClJamJY+RNy2F8V6r3Xfb+GjhxFw+3KvSeGRIrLW8u1TaOT2/EvEREbpOiaKXL0Mo+9HbxdprFbHyOieq8ruqr7vMotohHTqtx6kvT/Jortm7+tSw/5wZOepl+H3tkRz42b0j43bYq+pU+Jpa3ECyVonvh9JzEV2l6bVDpt47O5WNte8+rDBtFd4fVV0XMGMrQwxxNi2jGo1FXXkmiHT6a6EpbTaj7ld99corcScvYsQAds5YAAAAAAAAAAAAAAAAAAAAAIUkAFBncHYyNuOevcWDlZyqib3377RT0YbBw4vmkV757L00+Z67VfYhbkaJ1palY7Mcm532OG3ngJ2JAKDSAAAAAAAAAAAAAAAAAAAAAAAAAAAAAAAAAAAAAAAAAAAAAAAAAAAAAAAAAAAAAAAAAAAAAAAAAAAAAAAAAAAAAAAAAAAAAAAAAAAAAAAAAAAAAAAf//Z"/>
          <p:cNvSpPr>
            <a:spLocks noChangeAspect="1" noChangeArrowheads="1"/>
          </p:cNvSpPr>
          <p:nvPr/>
        </p:nvSpPr>
        <p:spPr bwMode="auto">
          <a:xfrm>
            <a:off x="1831976" y="-731838"/>
            <a:ext cx="2466975" cy="18478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http://stressedrach.co.uk/wp-content/gallery/march2012reviews/sainsburys_logo_size_9.jpg"/>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t="32919" b="33541"/>
          <a:stretch/>
        </p:blipFill>
        <p:spPr bwMode="auto">
          <a:xfrm>
            <a:off x="9921459" y="5934092"/>
            <a:ext cx="1781973" cy="32193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maths.manchester.ac.uk/undergraduate/careers/cc/Co-operative.JP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l="7936" t="30549" r="10616" b="40445"/>
          <a:stretch/>
        </p:blipFill>
        <p:spPr bwMode="auto">
          <a:xfrm>
            <a:off x="9764776" y="4871023"/>
            <a:ext cx="1863043" cy="32538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tritontelecom.co.uk/images/Openreach%20BT%20Logo.jp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2600606" y="5422100"/>
            <a:ext cx="1855140" cy="49932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0" descr="http://t1.gstatic.com/images?q=tbn:ANd9GcQbms4Gnn7cegZn5d96WfVJiHqagn4CLrO55BRu45H8VsWk1wbOpClBskQ">
            <a:hlinkClick r:id="rId21"/>
          </p:cNvPr>
          <p:cNvPicPr>
            <a:picLocks noChangeAspect="1" noChangeArrowheads="1"/>
          </p:cNvPicPr>
          <p:nvPr/>
        </p:nvPicPr>
        <p:blipFill>
          <a:blip r:embed="rId22" cstate="print"/>
          <a:srcRect/>
          <a:stretch>
            <a:fillRect/>
          </a:stretch>
        </p:blipFill>
        <p:spPr bwMode="auto">
          <a:xfrm>
            <a:off x="4928272" y="4087467"/>
            <a:ext cx="1287885" cy="606500"/>
          </a:xfrm>
          <a:prstGeom prst="rect">
            <a:avLst/>
          </a:prstGeom>
          <a:noFill/>
        </p:spPr>
      </p:pic>
      <p:pic>
        <p:nvPicPr>
          <p:cNvPr id="34" name="Picture 6" descr="http://t0.gstatic.com/images?q=tbn:ANd9GcQfR4XcGQR4r7-o27duyL8ciDKwr4JdrPUZeU3cn4dindtAPAKpXHHzjg">
            <a:hlinkClick r:id="rId23"/>
          </p:cNvPr>
          <p:cNvPicPr>
            <a:picLocks noChangeAspect="1" noChangeArrowheads="1"/>
          </p:cNvPicPr>
          <p:nvPr/>
        </p:nvPicPr>
        <p:blipFill>
          <a:blip r:embed="rId24" cstate="print"/>
          <a:srcRect/>
          <a:stretch>
            <a:fillRect/>
          </a:stretch>
        </p:blipFill>
        <p:spPr bwMode="auto">
          <a:xfrm>
            <a:off x="4615753" y="4633957"/>
            <a:ext cx="663384" cy="796062"/>
          </a:xfrm>
          <a:prstGeom prst="rect">
            <a:avLst/>
          </a:prstGeom>
          <a:noFill/>
        </p:spPr>
      </p:pic>
      <p:pic>
        <p:nvPicPr>
          <p:cNvPr id="35" name="Picture 34" descr="altro.jpg"/>
          <p:cNvPicPr>
            <a:picLocks noChangeAspect="1"/>
          </p:cNvPicPr>
          <p:nvPr/>
        </p:nvPicPr>
        <p:blipFill>
          <a:blip r:embed="rId25" cstate="print"/>
          <a:stretch>
            <a:fillRect/>
          </a:stretch>
        </p:blipFill>
        <p:spPr>
          <a:xfrm>
            <a:off x="12662989" y="9269949"/>
            <a:ext cx="45719" cy="51205"/>
          </a:xfrm>
          <a:prstGeom prst="rect">
            <a:avLst/>
          </a:prstGeom>
        </p:spPr>
      </p:pic>
      <p:pic>
        <p:nvPicPr>
          <p:cNvPr id="36" name="Picture 4" descr="http://t2.gstatic.com/images?q=tbn:ANd9GcQBy4yqER17-w6O7D9B8DfjBfF9bEFxinyiEwC-zBZLtepzpjDfjVIJs90t">
            <a:hlinkClick r:id="rId26"/>
          </p:cNvPr>
          <p:cNvPicPr>
            <a:picLocks noChangeAspect="1" noChangeArrowheads="1"/>
          </p:cNvPicPr>
          <p:nvPr/>
        </p:nvPicPr>
        <p:blipFill>
          <a:blip r:embed="rId27" cstate="print"/>
          <a:srcRect/>
          <a:stretch>
            <a:fillRect/>
          </a:stretch>
        </p:blipFill>
        <p:spPr bwMode="auto">
          <a:xfrm>
            <a:off x="5377572" y="6125173"/>
            <a:ext cx="1296144" cy="466612"/>
          </a:xfrm>
          <a:prstGeom prst="rect">
            <a:avLst/>
          </a:prstGeom>
          <a:noFill/>
        </p:spPr>
      </p:pic>
      <p:pic>
        <p:nvPicPr>
          <p:cNvPr id="1028" name="Picture 4" descr="http://www.nieuwbouw20.nl/wp-content/uploads/image/Logo_VolkerWessels.JP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9885923" y="4115570"/>
            <a:ext cx="1817509" cy="52546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https://encrypted-tbn2.gstatic.com/images?q=tbn:ANd9GcRjNn4SBMB9c0RCxF_5Ar-xpAGLwbyEbfmkenhJdRwbBHoG3Fyc2A"/>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8006760" y="3040586"/>
            <a:ext cx="1393005" cy="79687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www.arla.co.uk/media/172747/dclg.jp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2964546" y="1722261"/>
            <a:ext cx="2003859" cy="85897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http://www.agg-net.com/files/styles/news_article_main_image/public/images/news/lafarge-tarmac-logo.jpg"/>
          <p:cNvPicPr>
            <a:picLocks noChangeAspect="1" noChangeArrowheads="1"/>
          </p:cNvPicPr>
          <p:nvPr/>
        </p:nvPicPr>
        <p:blipFill rotWithShape="1">
          <a:blip r:embed="rId31" cstate="print">
            <a:extLst>
              <a:ext uri="{28A0092B-C50C-407E-A947-70E740481C1C}">
                <a14:useLocalDpi xmlns:a14="http://schemas.microsoft.com/office/drawing/2010/main" val="0"/>
              </a:ext>
            </a:extLst>
          </a:blip>
          <a:srcRect t="27068" b="27503"/>
          <a:stretch/>
        </p:blipFill>
        <p:spPr bwMode="auto">
          <a:xfrm>
            <a:off x="6124592" y="5436437"/>
            <a:ext cx="2018750" cy="57662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https://encrypted-tbn2.gstatic.com/images?q=tbn:ANd9GcQEjLePz4_snf2RmbJ2hLt-XsWfhue8T2U4MtDig1wwqrGnG2W1pH9OYyEg"/>
          <p:cNvPicPr>
            <a:picLocks noChangeAspect="1" noChangeArrowheads="1"/>
          </p:cNvPicPr>
          <p:nvPr/>
        </p:nvPicPr>
        <p:blipFill rotWithShape="1">
          <a:blip r:embed="rId32">
            <a:extLst>
              <a:ext uri="{28A0092B-C50C-407E-A947-70E740481C1C}">
                <a14:useLocalDpi xmlns:a14="http://schemas.microsoft.com/office/drawing/2010/main" val="0"/>
              </a:ext>
            </a:extLst>
          </a:blip>
          <a:srcRect b="20667"/>
          <a:stretch/>
        </p:blipFill>
        <p:spPr bwMode="auto">
          <a:xfrm>
            <a:off x="5620406" y="1123033"/>
            <a:ext cx="2015486" cy="52888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http://www.supplychainschool.co.uk/images/Small%20content%20images/CITB.jpg"/>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10303379" y="1251766"/>
            <a:ext cx="1217206" cy="5309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ttp://celebpictu.com/images/john-sisk-04.jpg"/>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10510628" y="3288925"/>
            <a:ext cx="939038" cy="70427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newsimg.bbc.co.uk/media/images/67165000/jpg/_67165918_67165917.jpg"/>
          <p:cNvPicPr>
            <a:picLocks noChangeAspect="1" noChangeArrowheads="1"/>
          </p:cNvPicPr>
          <p:nvPr/>
        </p:nvPicPr>
        <p:blipFill rotWithShape="1">
          <a:blip r:embed="rId35" cstate="print">
            <a:extLst>
              <a:ext uri="{28A0092B-C50C-407E-A947-70E740481C1C}">
                <a14:useLocalDpi xmlns:a14="http://schemas.microsoft.com/office/drawing/2010/main" val="0"/>
              </a:ext>
            </a:extLst>
          </a:blip>
          <a:srcRect l="2806" t="32195" r="3470" b="36812"/>
          <a:stretch/>
        </p:blipFill>
        <p:spPr bwMode="auto">
          <a:xfrm>
            <a:off x="840168" y="3875766"/>
            <a:ext cx="1606034" cy="531085"/>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s://encrypted-tbn0.gstatic.com/images?q=tbn:ANd9GcRmhLGHl-96fZkNx948qE1pNg1rHbMAVMMVTo020ZiJTXE0fHsfag"/>
          <p:cNvPicPr>
            <a:picLocks noChangeAspect="1" noChangeArrowheads="1"/>
          </p:cNvPicPr>
          <p:nvPr/>
        </p:nvPicPr>
        <p:blipFill rotWithShape="1">
          <a:blip r:embed="rId36">
            <a:extLst>
              <a:ext uri="{28A0092B-C50C-407E-A947-70E740481C1C}">
                <a14:useLocalDpi xmlns:a14="http://schemas.microsoft.com/office/drawing/2010/main" val="0"/>
              </a:ext>
            </a:extLst>
          </a:blip>
          <a:srcRect l="18404" t="10678" r="19610" b="8248"/>
          <a:stretch/>
        </p:blipFill>
        <p:spPr bwMode="auto">
          <a:xfrm>
            <a:off x="2566960" y="4355875"/>
            <a:ext cx="993276" cy="973124"/>
          </a:xfrm>
          <a:prstGeom prst="ellipse">
            <a:avLst/>
          </a:prstGeom>
          <a:noFill/>
          <a:extLst>
            <a:ext uri="{909E8E84-426E-40DD-AFC4-6F175D3DCCD1}">
              <a14:hiddenFill xmlns:a14="http://schemas.microsoft.com/office/drawing/2010/main">
                <a:solidFill>
                  <a:srgbClr val="FFFFFF"/>
                </a:solidFill>
              </a14:hiddenFill>
            </a:ext>
          </a:extLst>
        </p:spPr>
      </p:pic>
      <p:pic>
        <p:nvPicPr>
          <p:cNvPr id="1042" name="Picture 18" descr="http://www.eadt.co.uk/polopoly_fs/7.40017.1350549860!/ISG.jpg"/>
          <p:cNvPicPr>
            <a:picLocks noChangeAspect="1" noChangeArrowheads="1"/>
          </p:cNvPicPr>
          <p:nvPr/>
        </p:nvPicPr>
        <p:blipFill rotWithShape="1">
          <a:blip r:embed="rId37" cstate="print">
            <a:extLst>
              <a:ext uri="{28A0092B-C50C-407E-A947-70E740481C1C}">
                <a14:useLocalDpi xmlns:a14="http://schemas.microsoft.com/office/drawing/2010/main" val="0"/>
              </a:ext>
            </a:extLst>
          </a:blip>
          <a:srcRect l="19461" r="17567"/>
          <a:stretch/>
        </p:blipFill>
        <p:spPr bwMode="auto">
          <a:xfrm>
            <a:off x="8280548" y="3941374"/>
            <a:ext cx="738637" cy="66858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http://www.theconstructionindex.co.uk/public/assets/news/2011/02/1297942827_morgan-sindall-logo.jpg"/>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8460404" y="4869995"/>
            <a:ext cx="855935" cy="51519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iller Group"/>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6550555" y="4990562"/>
            <a:ext cx="1055412" cy="30958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result for beis"/>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846230" y="2848251"/>
            <a:ext cx="1612300" cy="85631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3035526" y="2615726"/>
            <a:ext cx="26193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Build UK"/>
          <p:cNvPicPr>
            <a:picLocks noChangeAspect="1" noChangeArrowheads="1"/>
          </p:cNvPicPr>
          <p:nvPr/>
        </p:nvPicPr>
        <p:blipFill>
          <a:blip r:embed="rId42" cstate="print">
            <a:extLst>
              <a:ext uri="{28A0092B-C50C-407E-A947-70E740481C1C}">
                <a14:useLocalDpi xmlns:a14="http://schemas.microsoft.com/office/drawing/2010/main" val="0"/>
              </a:ext>
            </a:extLst>
          </a:blip>
          <a:srcRect/>
          <a:stretch>
            <a:fillRect/>
          </a:stretch>
        </p:blipFill>
        <p:spPr bwMode="auto">
          <a:xfrm>
            <a:off x="6707510" y="2586494"/>
            <a:ext cx="1843362" cy="59714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sir robert mcalpine"/>
          <p:cNvPicPr>
            <a:picLocks noChangeAspect="1" noChangeArrowheads="1"/>
          </p:cNvPicPr>
          <p:nvPr/>
        </p:nvPicPr>
        <p:blipFill>
          <a:blip r:embed="rId43" cstate="print">
            <a:extLst>
              <a:ext uri="{28A0092B-C50C-407E-A947-70E740481C1C}">
                <a14:useLocalDpi xmlns:a14="http://schemas.microsoft.com/office/drawing/2010/main" val="0"/>
              </a:ext>
            </a:extLst>
          </a:blip>
          <a:srcRect/>
          <a:stretch>
            <a:fillRect/>
          </a:stretch>
        </p:blipFill>
        <p:spPr bwMode="auto">
          <a:xfrm>
            <a:off x="6818870" y="6093278"/>
            <a:ext cx="1002389" cy="36283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bouygues"/>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5978890" y="3325277"/>
            <a:ext cx="1099526" cy="56534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vinci"/>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6330963" y="3933450"/>
            <a:ext cx="1843862" cy="471049"/>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lendlease"/>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6148376" y="4429391"/>
            <a:ext cx="1290262" cy="455624"/>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Image result for aggregate industries"/>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5068474" y="5464310"/>
            <a:ext cx="946613" cy="61857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Image result for tata steel"/>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5305506" y="4908342"/>
            <a:ext cx="1170123" cy="429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2087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51"/>
                                        </p:tgtEl>
                                        <p:attrNameLst>
                                          <p:attrName>style.visibility</p:attrName>
                                        </p:attrNameLst>
                                      </p:cBhvr>
                                      <p:to>
                                        <p:strVal val="visible"/>
                                      </p:to>
                                    </p:set>
                                    <p:animEffect transition="in" filter="fade">
                                      <p:cBhvr>
                                        <p:cTn id="7" dur="500"/>
                                        <p:tgtEl>
                                          <p:spTgt spid="6151"/>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6147"/>
                                        </p:tgtEl>
                                        <p:attrNameLst>
                                          <p:attrName>style.visibility</p:attrName>
                                        </p:attrNameLst>
                                      </p:cBhvr>
                                      <p:to>
                                        <p:strVal val="visible"/>
                                      </p:to>
                                    </p:set>
                                    <p:animEffect transition="in" filter="fade">
                                      <p:cBhvr>
                                        <p:cTn id="19" dur="500"/>
                                        <p:tgtEl>
                                          <p:spTgt spid="6147"/>
                                        </p:tgtEl>
                                      </p:cBhvr>
                                    </p:animEffect>
                                  </p:childTnLst>
                                </p:cTn>
                              </p:par>
                              <p:par>
                                <p:cTn id="20" presetID="10"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2050"/>
                                        </p:tgtEl>
                                        <p:attrNameLst>
                                          <p:attrName>style.visibility</p:attrName>
                                        </p:attrNameLst>
                                      </p:cBhvr>
                                      <p:to>
                                        <p:strVal val="visible"/>
                                      </p:to>
                                    </p:set>
                                    <p:animEffect transition="in" filter="fade">
                                      <p:cBhvr>
                                        <p:cTn id="25" dur="500"/>
                                        <p:tgtEl>
                                          <p:spTgt spid="2050"/>
                                        </p:tgtEl>
                                      </p:cBhvr>
                                    </p:animEffect>
                                  </p:childTnLst>
                                </p:cTn>
                              </p:par>
                              <p:par>
                                <p:cTn id="26" presetID="10" presetClass="entr" presetSubtype="0" fill="hold" nodeType="withEffect">
                                  <p:stCondLst>
                                    <p:cond delay="0"/>
                                  </p:stCondLst>
                                  <p:childTnLst>
                                    <p:set>
                                      <p:cBhvr>
                                        <p:cTn id="27" dur="1" fill="hold">
                                          <p:stCondLst>
                                            <p:cond delay="0"/>
                                          </p:stCondLst>
                                        </p:cTn>
                                        <p:tgtEl>
                                          <p:spTgt spid="1038"/>
                                        </p:tgtEl>
                                        <p:attrNameLst>
                                          <p:attrName>style.visibility</p:attrName>
                                        </p:attrNameLst>
                                      </p:cBhvr>
                                      <p:to>
                                        <p:strVal val="visible"/>
                                      </p:to>
                                    </p:set>
                                    <p:animEffect transition="in" filter="fade">
                                      <p:cBhvr>
                                        <p:cTn id="28" dur="500"/>
                                        <p:tgtEl>
                                          <p:spTgt spid="1038"/>
                                        </p:tgtEl>
                                      </p:cBhvr>
                                    </p:animEffect>
                                  </p:childTnLst>
                                </p:cTn>
                              </p:par>
                              <p:par>
                                <p:cTn id="29" presetID="10"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155"/>
                                        </p:tgtEl>
                                        <p:attrNameLst>
                                          <p:attrName>style.visibility</p:attrName>
                                        </p:attrNameLst>
                                      </p:cBhvr>
                                      <p:to>
                                        <p:strVal val="visible"/>
                                      </p:to>
                                    </p:set>
                                    <p:animEffect transition="in" filter="fade">
                                      <p:cBhvr>
                                        <p:cTn id="36" dur="500"/>
                                        <p:tgtEl>
                                          <p:spTgt spid="6155"/>
                                        </p:tgtEl>
                                      </p:cBhvr>
                                    </p:animEffect>
                                  </p:childTnLst>
                                </p:cTn>
                              </p:par>
                              <p:par>
                                <p:cTn id="37" presetID="10" presetClass="entr" presetSubtype="0" fill="hold" nodeType="withEffect">
                                  <p:stCondLst>
                                    <p:cond delay="0"/>
                                  </p:stCondLst>
                                  <p:childTnLst>
                                    <p:set>
                                      <p:cBhvr>
                                        <p:cTn id="38" dur="1" fill="hold">
                                          <p:stCondLst>
                                            <p:cond delay="0"/>
                                          </p:stCondLst>
                                        </p:cTn>
                                        <p:tgtEl>
                                          <p:spTgt spid="1040"/>
                                        </p:tgtEl>
                                        <p:attrNameLst>
                                          <p:attrName>style.visibility</p:attrName>
                                        </p:attrNameLst>
                                      </p:cBhvr>
                                      <p:to>
                                        <p:strVal val="visible"/>
                                      </p:to>
                                    </p:set>
                                    <p:animEffect transition="in" filter="fade">
                                      <p:cBhvr>
                                        <p:cTn id="39" dur="500"/>
                                        <p:tgtEl>
                                          <p:spTgt spid="1040"/>
                                        </p:tgtEl>
                                      </p:cBhvr>
                                    </p:animEffect>
                                  </p:childTnLst>
                                </p:cTn>
                              </p:par>
                              <p:par>
                                <p:cTn id="40" presetID="10" presetClass="entr" presetSubtype="0" fill="hold" nodeType="withEffect">
                                  <p:stCondLst>
                                    <p:cond delay="0"/>
                                  </p:stCondLst>
                                  <p:childTnLst>
                                    <p:set>
                                      <p:cBhvr>
                                        <p:cTn id="41" dur="1" fill="hold">
                                          <p:stCondLst>
                                            <p:cond delay="0"/>
                                          </p:stCondLst>
                                        </p:cTn>
                                        <p:tgtEl>
                                          <p:spTgt spid="6165"/>
                                        </p:tgtEl>
                                        <p:attrNameLst>
                                          <p:attrName>style.visibility</p:attrName>
                                        </p:attrNameLst>
                                      </p:cBhvr>
                                      <p:to>
                                        <p:strVal val="visible"/>
                                      </p:to>
                                    </p:set>
                                    <p:animEffect transition="in" filter="fade">
                                      <p:cBhvr>
                                        <p:cTn id="42" dur="500"/>
                                        <p:tgtEl>
                                          <p:spTgt spid="6165"/>
                                        </p:tgtEl>
                                      </p:cBhvr>
                                    </p:animEffect>
                                  </p:childTnLst>
                                </p:cTn>
                              </p:par>
                              <p:par>
                                <p:cTn id="43" presetID="10" presetClass="entr" presetSubtype="0" fill="hold" nodeType="withEffect">
                                  <p:stCondLst>
                                    <p:cond delay="0"/>
                                  </p:stCondLst>
                                  <p:childTnLst>
                                    <p:set>
                                      <p:cBhvr>
                                        <p:cTn id="44" dur="1" fill="hold">
                                          <p:stCondLst>
                                            <p:cond delay="0"/>
                                          </p:stCondLst>
                                        </p:cTn>
                                        <p:tgtEl>
                                          <p:spTgt spid="1034"/>
                                        </p:tgtEl>
                                        <p:attrNameLst>
                                          <p:attrName>style.visibility</p:attrName>
                                        </p:attrNameLst>
                                      </p:cBhvr>
                                      <p:to>
                                        <p:strVal val="visible"/>
                                      </p:to>
                                    </p:set>
                                    <p:animEffect transition="in" filter="fade">
                                      <p:cBhvr>
                                        <p:cTn id="45" dur="500"/>
                                        <p:tgtEl>
                                          <p:spTgt spid="1034"/>
                                        </p:tgtEl>
                                      </p:cBhvr>
                                    </p:animEffect>
                                  </p:childTnLst>
                                </p:cTn>
                              </p:par>
                              <p:par>
                                <p:cTn id="46" presetID="10" presetClass="entr" presetSubtype="0" fill="hold" nodeType="withEffect">
                                  <p:stCondLst>
                                    <p:cond delay="0"/>
                                  </p:stCondLst>
                                  <p:childTnLst>
                                    <p:set>
                                      <p:cBhvr>
                                        <p:cTn id="47" dur="1" fill="hold">
                                          <p:stCondLst>
                                            <p:cond delay="0"/>
                                          </p:stCondLst>
                                        </p:cTn>
                                        <p:tgtEl>
                                          <p:spTgt spid="6153"/>
                                        </p:tgtEl>
                                        <p:attrNameLst>
                                          <p:attrName>style.visibility</p:attrName>
                                        </p:attrNameLst>
                                      </p:cBhvr>
                                      <p:to>
                                        <p:strVal val="visible"/>
                                      </p:to>
                                    </p:set>
                                    <p:animEffect transition="in" filter="fade">
                                      <p:cBhvr>
                                        <p:cTn id="48" dur="500"/>
                                        <p:tgtEl>
                                          <p:spTgt spid="6153"/>
                                        </p:tgtEl>
                                      </p:cBhvr>
                                    </p:animEffect>
                                  </p:childTnLst>
                                </p:cTn>
                              </p:par>
                              <p:par>
                                <p:cTn id="49" presetID="10" presetClass="entr" presetSubtype="0" fill="hold" nodeType="withEffect">
                                  <p:stCondLst>
                                    <p:cond delay="0"/>
                                  </p:stCondLst>
                                  <p:childTnLst>
                                    <p:set>
                                      <p:cBhvr>
                                        <p:cTn id="50" dur="1" fill="hold">
                                          <p:stCondLst>
                                            <p:cond delay="0"/>
                                          </p:stCondLst>
                                        </p:cTn>
                                        <p:tgtEl>
                                          <p:spTgt spid="6159"/>
                                        </p:tgtEl>
                                        <p:attrNameLst>
                                          <p:attrName>style.visibility</p:attrName>
                                        </p:attrNameLst>
                                      </p:cBhvr>
                                      <p:to>
                                        <p:strVal val="visible"/>
                                      </p:to>
                                    </p:set>
                                    <p:animEffect transition="in" filter="fade">
                                      <p:cBhvr>
                                        <p:cTn id="51" dur="500"/>
                                        <p:tgtEl>
                                          <p:spTgt spid="615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10" presetClass="entr" presetSubtype="0" fill="hold" nodeType="withEffect">
                                  <p:stCondLst>
                                    <p:cond delay="0"/>
                                  </p:stCondLst>
                                  <p:childTnLst>
                                    <p:set>
                                      <p:cBhvr>
                                        <p:cTn id="58" dur="1" fill="hold">
                                          <p:stCondLst>
                                            <p:cond delay="0"/>
                                          </p:stCondLst>
                                        </p:cTn>
                                        <p:tgtEl>
                                          <p:spTgt spid="1030"/>
                                        </p:tgtEl>
                                        <p:attrNameLst>
                                          <p:attrName>style.visibility</p:attrName>
                                        </p:attrNameLst>
                                      </p:cBhvr>
                                      <p:to>
                                        <p:strVal val="visible"/>
                                      </p:to>
                                    </p:set>
                                    <p:animEffect transition="in" filter="fade">
                                      <p:cBhvr>
                                        <p:cTn id="59" dur="500"/>
                                        <p:tgtEl>
                                          <p:spTgt spid="1030"/>
                                        </p:tgtEl>
                                      </p:cBhvr>
                                    </p:animEffect>
                                  </p:childTnLst>
                                </p:cTn>
                              </p:par>
                              <p:par>
                                <p:cTn id="60" presetID="10" presetClass="entr" presetSubtype="0"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nodeType="withEffect">
                                  <p:stCondLst>
                                    <p:cond delay="0"/>
                                  </p:stCondLst>
                                  <p:childTnLst>
                                    <p:set>
                                      <p:cBhvr>
                                        <p:cTn id="67" dur="1" fill="hold">
                                          <p:stCondLst>
                                            <p:cond delay="0"/>
                                          </p:stCondLst>
                                        </p:cTn>
                                        <p:tgtEl>
                                          <p:spTgt spid="1032"/>
                                        </p:tgtEl>
                                        <p:attrNameLst>
                                          <p:attrName>style.visibility</p:attrName>
                                        </p:attrNameLst>
                                      </p:cBhvr>
                                      <p:to>
                                        <p:strVal val="visible"/>
                                      </p:to>
                                    </p:set>
                                    <p:animEffect transition="in" filter="fade">
                                      <p:cBhvr>
                                        <p:cTn id="68" dur="500"/>
                                        <p:tgtEl>
                                          <p:spTgt spid="1032"/>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500"/>
                                        <p:tgtEl>
                                          <p:spTgt spid="15"/>
                                        </p:tgtEl>
                                      </p:cBhvr>
                                    </p:animEffect>
                                  </p:childTnLst>
                                </p:cTn>
                              </p:par>
                              <p:par>
                                <p:cTn id="74" presetID="10" presetClass="entr" presetSubtype="0" fill="hold"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500"/>
                                        <p:tgtEl>
                                          <p:spTgt spid="9"/>
                                        </p:tgtEl>
                                      </p:cBhvr>
                                    </p:animEffect>
                                  </p:childTnLst>
                                </p:cTn>
                              </p:par>
                              <p:par>
                                <p:cTn id="80" presetID="10" presetClass="entr" presetSubtype="0" fill="hold" nodeType="with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fade">
                                      <p:cBhvr>
                                        <p:cTn id="82" dur="500"/>
                                        <p:tgtEl>
                                          <p:spTgt spid="6"/>
                                        </p:tgtEl>
                                      </p:cBhvr>
                                    </p:animEffect>
                                  </p:childTnLst>
                                </p:cTn>
                              </p:par>
                              <p:par>
                                <p:cTn id="83" presetID="10" presetClass="entr" presetSubtype="0" fill="hold" nodeType="withEffect">
                                  <p:stCondLst>
                                    <p:cond delay="0"/>
                                  </p:stCondLst>
                                  <p:childTnLst>
                                    <p:set>
                                      <p:cBhvr>
                                        <p:cTn id="84" dur="1" fill="hold">
                                          <p:stCondLst>
                                            <p:cond delay="0"/>
                                          </p:stCondLst>
                                        </p:cTn>
                                        <p:tgtEl>
                                          <p:spTgt spid="2054"/>
                                        </p:tgtEl>
                                        <p:attrNameLst>
                                          <p:attrName>style.visibility</p:attrName>
                                        </p:attrNameLst>
                                      </p:cBhvr>
                                      <p:to>
                                        <p:strVal val="visible"/>
                                      </p:to>
                                    </p:set>
                                    <p:animEffect transition="in" filter="fade">
                                      <p:cBhvr>
                                        <p:cTn id="85" dur="500"/>
                                        <p:tgtEl>
                                          <p:spTgt spid="2054"/>
                                        </p:tgtEl>
                                      </p:cBhvr>
                                    </p:animEffect>
                                  </p:childTnLst>
                                </p:cTn>
                              </p:par>
                              <p:par>
                                <p:cTn id="86" presetID="10" presetClass="entr" presetSubtype="0" fill="hold" nodeType="withEffect">
                                  <p:stCondLst>
                                    <p:cond delay="0"/>
                                  </p:stCondLst>
                                  <p:childTnLst>
                                    <p:set>
                                      <p:cBhvr>
                                        <p:cTn id="87" dur="1" fill="hold">
                                          <p:stCondLst>
                                            <p:cond delay="0"/>
                                          </p:stCondLst>
                                        </p:cTn>
                                        <p:tgtEl>
                                          <p:spTgt spid="3074"/>
                                        </p:tgtEl>
                                        <p:attrNameLst>
                                          <p:attrName>style.visibility</p:attrName>
                                        </p:attrNameLst>
                                      </p:cBhvr>
                                      <p:to>
                                        <p:strVal val="visible"/>
                                      </p:to>
                                    </p:set>
                                    <p:animEffect transition="in" filter="fade">
                                      <p:cBhvr>
                                        <p:cTn id="88" dur="500"/>
                                        <p:tgtEl>
                                          <p:spTgt spid="3074"/>
                                        </p:tgtEl>
                                      </p:cBhvr>
                                    </p:animEffect>
                                  </p:childTnLst>
                                </p:cTn>
                              </p:par>
                              <p:par>
                                <p:cTn id="89" presetID="10" presetClass="entr" presetSubtype="0" fill="hold" nodeType="withEffect">
                                  <p:stCondLst>
                                    <p:cond delay="0"/>
                                  </p:stCondLst>
                                  <p:childTnLst>
                                    <p:set>
                                      <p:cBhvr>
                                        <p:cTn id="90" dur="1" fill="hold">
                                          <p:stCondLst>
                                            <p:cond delay="0"/>
                                          </p:stCondLst>
                                        </p:cTn>
                                        <p:tgtEl>
                                          <p:spTgt spid="6163"/>
                                        </p:tgtEl>
                                        <p:attrNameLst>
                                          <p:attrName>style.visibility</p:attrName>
                                        </p:attrNameLst>
                                      </p:cBhvr>
                                      <p:to>
                                        <p:strVal val="visible"/>
                                      </p:to>
                                    </p:set>
                                    <p:animEffect transition="in" filter="fade">
                                      <p:cBhvr>
                                        <p:cTn id="91" dur="500"/>
                                        <p:tgtEl>
                                          <p:spTgt spid="6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sz="3200" dirty="0"/>
              <a:t>Construction </a:t>
            </a:r>
            <a:r>
              <a:rPr lang="en-GB" sz="3200" dirty="0" smtClean="0"/>
              <a:t>Forecasts for 2017 &amp; 2018</a:t>
            </a:r>
            <a:endParaRPr lang="en-GB" sz="3200" dirty="0"/>
          </a:p>
        </p:txBody>
      </p:sp>
      <p:sp>
        <p:nvSpPr>
          <p:cNvPr id="5" name="Content Placeholder 4"/>
          <p:cNvSpPr>
            <a:spLocks noGrp="1"/>
          </p:cNvSpPr>
          <p:nvPr>
            <p:ph idx="1"/>
          </p:nvPr>
        </p:nvSpPr>
        <p:spPr>
          <a:xfrm>
            <a:off x="431371" y="1340768"/>
            <a:ext cx="10972800" cy="4785395"/>
          </a:xfrm>
        </p:spPr>
        <p:txBody>
          <a:bodyPr>
            <a:normAutofit/>
          </a:bodyPr>
          <a:lstStyle/>
          <a:p>
            <a:r>
              <a:rPr lang="en-GB" sz="2800" dirty="0"/>
              <a:t>Review UK’s recent economic performance</a:t>
            </a:r>
          </a:p>
          <a:p>
            <a:r>
              <a:rPr lang="en-GB" sz="2800" dirty="0"/>
              <a:t>Assess the </a:t>
            </a:r>
            <a:r>
              <a:rPr lang="en-GB" sz="2800" dirty="0" smtClean="0"/>
              <a:t>emerging post-Brexit </a:t>
            </a:r>
            <a:r>
              <a:rPr lang="en-GB" sz="2800" dirty="0"/>
              <a:t>landscape for </a:t>
            </a:r>
            <a:r>
              <a:rPr lang="en-GB" sz="2800" dirty="0" smtClean="0"/>
              <a:t>Real Estate </a:t>
            </a:r>
            <a:r>
              <a:rPr lang="en-GB" sz="2800" dirty="0"/>
              <a:t>&amp; Construction </a:t>
            </a:r>
          </a:p>
          <a:p>
            <a:r>
              <a:rPr lang="en-GB" sz="2800" dirty="0"/>
              <a:t>Forecast prospects for </a:t>
            </a:r>
            <a:r>
              <a:rPr lang="en-GB" sz="2800" dirty="0" smtClean="0"/>
              <a:t>key sectors</a:t>
            </a:r>
            <a:endParaRPr lang="en-GB" sz="2800" dirty="0"/>
          </a:p>
          <a:p>
            <a:pPr lvl="1"/>
            <a:r>
              <a:rPr lang="en-GB" sz="2400" dirty="0"/>
              <a:t>Challenges &amp; pressure points</a:t>
            </a:r>
          </a:p>
          <a:p>
            <a:pPr lvl="1"/>
            <a:r>
              <a:rPr lang="en-GB" sz="2400" dirty="0"/>
              <a:t>Growth </a:t>
            </a:r>
            <a:r>
              <a:rPr lang="en-GB" sz="2400" dirty="0" smtClean="0"/>
              <a:t>drivers</a:t>
            </a:r>
          </a:p>
          <a:p>
            <a:pPr lvl="1"/>
            <a:r>
              <a:rPr lang="en-GB" sz="2400" dirty="0" smtClean="0"/>
              <a:t>Regional &amp; sector performance </a:t>
            </a:r>
          </a:p>
          <a:p>
            <a:pPr lvl="1"/>
            <a:r>
              <a:rPr lang="en-GB" sz="2400" dirty="0" smtClean="0"/>
              <a:t>New </a:t>
            </a:r>
            <a:r>
              <a:rPr lang="en-GB" sz="2400" dirty="0"/>
              <a:t>market opportunities</a:t>
            </a:r>
          </a:p>
          <a:p>
            <a:pPr lvl="1"/>
            <a:endParaRPr lang="en-GB" sz="2400" dirty="0"/>
          </a:p>
          <a:p>
            <a:endParaRPr lang="en-GB" sz="2800" dirty="0"/>
          </a:p>
        </p:txBody>
      </p:sp>
    </p:spTree>
    <p:extLst>
      <p:ext uri="{BB962C8B-B14F-4D97-AF65-F5344CB8AC3E}">
        <p14:creationId xmlns:p14="http://schemas.microsoft.com/office/powerpoint/2010/main" val="1800577606"/>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GB" sz="3200" dirty="0" smtClean="0"/>
              <a:t>UK Construction Prospects</a:t>
            </a:r>
            <a:endParaRPr lang="en-US" sz="3200" dirty="0" smtClean="0"/>
          </a:p>
        </p:txBody>
      </p:sp>
      <p:sp>
        <p:nvSpPr>
          <p:cNvPr id="17411" name="Rectangle 3"/>
          <p:cNvSpPr>
            <a:spLocks noGrp="1" noChangeArrowheads="1"/>
          </p:cNvSpPr>
          <p:nvPr>
            <p:ph idx="1"/>
          </p:nvPr>
        </p:nvSpPr>
        <p:spPr>
          <a:xfrm>
            <a:off x="431371" y="1340767"/>
            <a:ext cx="6037162" cy="5026165"/>
          </a:xfrm>
        </p:spPr>
        <p:txBody>
          <a:bodyPr anchor="t">
            <a:noAutofit/>
          </a:bodyPr>
          <a:lstStyle/>
          <a:p>
            <a:pPr>
              <a:spcBef>
                <a:spcPts val="0"/>
              </a:spcBef>
              <a:spcAft>
                <a:spcPts val="600"/>
              </a:spcAft>
              <a:buClr>
                <a:srgbClr val="7BC143"/>
              </a:buClr>
              <a:buSzPct val="150000"/>
              <a:buFont typeface="Wingdings" pitchFamily="2" charset="2"/>
              <a:buChar char="§"/>
            </a:pPr>
            <a:r>
              <a:rPr lang="en-US" sz="2300" dirty="0" smtClean="0">
                <a:latin typeface="Arial" pitchFamily="34" charset="0"/>
                <a:cs typeface="Arial" pitchFamily="34" charset="0"/>
              </a:rPr>
              <a:t>Construction facing political uncertainty as ‘new normal’</a:t>
            </a:r>
          </a:p>
          <a:p>
            <a:pPr lvl="1">
              <a:spcBef>
                <a:spcPts val="0"/>
              </a:spcBef>
              <a:spcAft>
                <a:spcPts val="600"/>
              </a:spcAft>
              <a:buClr>
                <a:srgbClr val="7BC143"/>
              </a:buClr>
              <a:buSzPct val="150000"/>
              <a:buFont typeface="Wingdings" pitchFamily="2" charset="2"/>
              <a:buChar char="§"/>
            </a:pPr>
            <a:r>
              <a:rPr lang="en-US" sz="2100" dirty="0" smtClean="0">
                <a:latin typeface="Arial" pitchFamily="34" charset="0"/>
                <a:cs typeface="Arial" pitchFamily="34" charset="0"/>
              </a:rPr>
              <a:t>Minority government</a:t>
            </a:r>
          </a:p>
          <a:p>
            <a:pPr lvl="1">
              <a:spcBef>
                <a:spcPts val="0"/>
              </a:spcBef>
              <a:spcAft>
                <a:spcPts val="600"/>
              </a:spcAft>
              <a:buClr>
                <a:srgbClr val="7BC143"/>
              </a:buClr>
              <a:buSzPct val="150000"/>
              <a:buFont typeface="Wingdings" pitchFamily="2" charset="2"/>
              <a:buChar char="§"/>
            </a:pPr>
            <a:r>
              <a:rPr lang="en-US" sz="2100" dirty="0" smtClean="0">
                <a:latin typeface="Arial" pitchFamily="34" charset="0"/>
                <a:cs typeface="Arial" pitchFamily="34" charset="0"/>
              </a:rPr>
              <a:t>Brexit negotiations</a:t>
            </a:r>
          </a:p>
          <a:p>
            <a:pPr>
              <a:spcBef>
                <a:spcPts val="0"/>
              </a:spcBef>
              <a:spcAft>
                <a:spcPts val="600"/>
              </a:spcAft>
              <a:buClr>
                <a:srgbClr val="7BC143"/>
              </a:buClr>
              <a:buSzPct val="150000"/>
              <a:buFont typeface="Wingdings" pitchFamily="2" charset="2"/>
              <a:buChar char="§"/>
            </a:pPr>
            <a:r>
              <a:rPr lang="en-US" sz="2300" dirty="0" smtClean="0">
                <a:latin typeface="Arial" pitchFamily="34" charset="0"/>
                <a:cs typeface="Arial" pitchFamily="34" charset="0"/>
              </a:rPr>
              <a:t>Pressure on Government finances</a:t>
            </a:r>
          </a:p>
          <a:p>
            <a:pPr lvl="1">
              <a:spcBef>
                <a:spcPts val="0"/>
              </a:spcBef>
              <a:spcAft>
                <a:spcPts val="600"/>
              </a:spcAft>
              <a:buClr>
                <a:srgbClr val="7BC143"/>
              </a:buClr>
              <a:buSzPct val="150000"/>
              <a:buFont typeface="Wingdings" pitchFamily="2" charset="2"/>
              <a:buChar char="§"/>
            </a:pPr>
            <a:r>
              <a:rPr lang="en-US" sz="2100" dirty="0" smtClean="0">
                <a:latin typeface="Arial" pitchFamily="34" charset="0"/>
                <a:cs typeface="Arial" pitchFamily="34" charset="0"/>
              </a:rPr>
              <a:t>Capital spending v front line services</a:t>
            </a:r>
          </a:p>
          <a:p>
            <a:pPr>
              <a:spcBef>
                <a:spcPts val="0"/>
              </a:spcBef>
              <a:spcAft>
                <a:spcPts val="600"/>
              </a:spcAft>
              <a:buClr>
                <a:srgbClr val="7BC143"/>
              </a:buClr>
              <a:buSzPct val="150000"/>
            </a:pPr>
            <a:r>
              <a:rPr lang="en-US" sz="2300" dirty="0">
                <a:latin typeface="Arial" pitchFamily="34" charset="0"/>
                <a:cs typeface="Arial" pitchFamily="34" charset="0"/>
              </a:rPr>
              <a:t>Slower economic forecast for 2017 &amp; 2018</a:t>
            </a:r>
          </a:p>
          <a:p>
            <a:pPr>
              <a:spcBef>
                <a:spcPts val="0"/>
              </a:spcBef>
              <a:spcAft>
                <a:spcPts val="600"/>
              </a:spcAft>
              <a:buClr>
                <a:srgbClr val="7BC143"/>
              </a:buClr>
              <a:buSzPct val="150000"/>
              <a:buFont typeface="Wingdings" pitchFamily="2" charset="2"/>
              <a:buChar char="§"/>
            </a:pPr>
            <a:r>
              <a:rPr lang="en-US" sz="2300" dirty="0" smtClean="0">
                <a:latin typeface="Arial" pitchFamily="34" charset="0"/>
                <a:cs typeface="Arial" pitchFamily="34" charset="0"/>
              </a:rPr>
              <a:t>Weak business investment </a:t>
            </a:r>
          </a:p>
          <a:p>
            <a:pPr>
              <a:spcBef>
                <a:spcPts val="0"/>
              </a:spcBef>
              <a:spcAft>
                <a:spcPts val="600"/>
              </a:spcAft>
              <a:buClr>
                <a:srgbClr val="7BC143"/>
              </a:buClr>
              <a:buSzPct val="150000"/>
            </a:pPr>
            <a:r>
              <a:rPr lang="en-GB" sz="2400" dirty="0">
                <a:latin typeface="Arial" panose="020B0604020202020204" pitchFamily="34" charset="0"/>
                <a:cs typeface="Arial" panose="020B0604020202020204" pitchFamily="34" charset="0"/>
              </a:rPr>
              <a:t>Weaker consumer spending</a:t>
            </a:r>
          </a:p>
          <a:p>
            <a:pPr lvl="1">
              <a:spcBef>
                <a:spcPts val="0"/>
              </a:spcBef>
              <a:spcAft>
                <a:spcPts val="600"/>
              </a:spcAft>
              <a:buClr>
                <a:srgbClr val="7BC143"/>
              </a:buClr>
              <a:buSzPct val="150000"/>
              <a:buFont typeface="Wingdings" pitchFamily="2" charset="2"/>
              <a:buChar char="§"/>
            </a:pPr>
            <a:r>
              <a:rPr lang="en-US" sz="2100" dirty="0" smtClean="0">
                <a:latin typeface="Arial" pitchFamily="34" charset="0"/>
                <a:cs typeface="Arial" pitchFamily="34" charset="0"/>
              </a:rPr>
              <a:t>Cooling housing market</a:t>
            </a:r>
          </a:p>
          <a:p>
            <a:pPr marL="457200" lvl="1" indent="0">
              <a:spcBef>
                <a:spcPts val="0"/>
              </a:spcBef>
              <a:spcAft>
                <a:spcPts val="600"/>
              </a:spcAft>
              <a:buClr>
                <a:srgbClr val="7BC143"/>
              </a:buClr>
              <a:buSzPct val="150000"/>
              <a:buNone/>
            </a:pPr>
            <a:endParaRPr lang="en-US" sz="2100" dirty="0" smtClean="0">
              <a:latin typeface="Arial" pitchFamily="34" charset="0"/>
              <a:cs typeface="Arial" pitchFamily="34" charset="0"/>
            </a:endParaRPr>
          </a:p>
        </p:txBody>
      </p:sp>
      <p:pic>
        <p:nvPicPr>
          <p:cNvPr id="3" name="Picture 2"/>
          <p:cNvPicPr>
            <a:picLocks noChangeAspect="1"/>
          </p:cNvPicPr>
          <p:nvPr/>
        </p:nvPicPr>
        <p:blipFill>
          <a:blip r:embed="rId3"/>
          <a:stretch>
            <a:fillRect/>
          </a:stretch>
        </p:blipFill>
        <p:spPr>
          <a:xfrm>
            <a:off x="6468533" y="1130014"/>
            <a:ext cx="5236918" cy="5236918"/>
          </a:xfrm>
          <a:prstGeom prst="rect">
            <a:avLst/>
          </a:prstGeom>
        </p:spPr>
      </p:pic>
    </p:spTree>
    <p:extLst>
      <p:ext uri="{BB962C8B-B14F-4D97-AF65-F5344CB8AC3E}">
        <p14:creationId xmlns:p14="http://schemas.microsoft.com/office/powerpoint/2010/main" val="3500270127"/>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735" y="222779"/>
            <a:ext cx="8229600" cy="801824"/>
          </a:xfrm>
        </p:spPr>
        <p:txBody>
          <a:bodyPr>
            <a:normAutofit/>
          </a:bodyPr>
          <a:lstStyle/>
          <a:p>
            <a:r>
              <a:rPr lang="en-GB" sz="3200" dirty="0" smtClean="0"/>
              <a:t>Social Housing Growth</a:t>
            </a:r>
            <a:endParaRPr lang="en-GB" sz="3200" dirty="0"/>
          </a:p>
        </p:txBody>
      </p:sp>
      <p:sp>
        <p:nvSpPr>
          <p:cNvPr id="5" name="Slide Number Placeholder 4"/>
          <p:cNvSpPr>
            <a:spLocks noGrp="1"/>
          </p:cNvSpPr>
          <p:nvPr>
            <p:ph type="sldNum" sz="quarter" idx="4294967295"/>
          </p:nvPr>
        </p:nvSpPr>
        <p:spPr>
          <a:xfrm>
            <a:off x="10298114" y="6356351"/>
            <a:ext cx="369887" cy="365125"/>
          </a:xfrm>
          <a:prstGeom prst="rect">
            <a:avLst/>
          </a:prstGeom>
        </p:spPr>
        <p:txBody>
          <a:bodyPr/>
          <a:lstStyle/>
          <a:p>
            <a:fld id="{5D6406F5-630C-46E0-AE63-51ED00936BA6}" type="slidenum">
              <a:rPr lang="en-GB" smtClean="0"/>
              <a:pPr/>
              <a:t>7</a:t>
            </a:fld>
            <a:endParaRPr lang="en-GB" dirty="0"/>
          </a:p>
        </p:txBody>
      </p:sp>
      <p:pic>
        <p:nvPicPr>
          <p:cNvPr id="3" name="Picture 2"/>
          <p:cNvPicPr>
            <a:picLocks noChangeAspect="1"/>
          </p:cNvPicPr>
          <p:nvPr/>
        </p:nvPicPr>
        <p:blipFill>
          <a:blip r:embed="rId3"/>
          <a:stretch>
            <a:fillRect/>
          </a:stretch>
        </p:blipFill>
        <p:spPr>
          <a:xfrm>
            <a:off x="435735" y="1290136"/>
            <a:ext cx="5529551" cy="5066215"/>
          </a:xfrm>
          <a:prstGeom prst="rect">
            <a:avLst/>
          </a:prstGeom>
        </p:spPr>
      </p:pic>
      <p:pic>
        <p:nvPicPr>
          <p:cNvPr id="4" name="Picture 3"/>
          <p:cNvPicPr>
            <a:picLocks noChangeAspect="1"/>
          </p:cNvPicPr>
          <p:nvPr/>
        </p:nvPicPr>
        <p:blipFill>
          <a:blip r:embed="rId4"/>
          <a:stretch>
            <a:fillRect/>
          </a:stretch>
        </p:blipFill>
        <p:spPr>
          <a:xfrm>
            <a:off x="5965286" y="1130959"/>
            <a:ext cx="5651482" cy="5590517"/>
          </a:xfrm>
          <a:prstGeom prst="rect">
            <a:avLst/>
          </a:prstGeom>
        </p:spPr>
      </p:pic>
    </p:spTree>
    <p:extLst>
      <p:ext uri="{BB962C8B-B14F-4D97-AF65-F5344CB8AC3E}">
        <p14:creationId xmlns:p14="http://schemas.microsoft.com/office/powerpoint/2010/main" val="1056389524"/>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39" y="274638"/>
            <a:ext cx="9747161" cy="835402"/>
          </a:xfrm>
        </p:spPr>
        <p:txBody>
          <a:bodyPr/>
          <a:lstStyle/>
          <a:p>
            <a:r>
              <a:rPr lang="en-GB" sz="3200" dirty="0" smtClean="0"/>
              <a:t>Education</a:t>
            </a:r>
            <a:endParaRPr lang="en-GB" sz="3200" dirty="0"/>
          </a:p>
        </p:txBody>
      </p:sp>
      <p:sp>
        <p:nvSpPr>
          <p:cNvPr id="9" name="TextBox 8"/>
          <p:cNvSpPr txBox="1"/>
          <p:nvPr/>
        </p:nvSpPr>
        <p:spPr>
          <a:xfrm>
            <a:off x="9748908" y="6176011"/>
            <a:ext cx="2276002" cy="461665"/>
          </a:xfrm>
          <a:prstGeom prst="rect">
            <a:avLst/>
          </a:prstGeom>
          <a:noFill/>
        </p:spPr>
        <p:txBody>
          <a:bodyPr wrap="square" rtlCol="0">
            <a:spAutoFit/>
          </a:bodyPr>
          <a:lstStyle/>
          <a:p>
            <a:r>
              <a:rPr lang="en-GB" sz="2400" b="1" dirty="0">
                <a:solidFill>
                  <a:srgbClr val="000000"/>
                </a:solidFill>
              </a:rPr>
              <a:t>#</a:t>
            </a:r>
            <a:r>
              <a:rPr lang="en-GB" sz="2400" b="1" dirty="0" err="1">
                <a:solidFill>
                  <a:srgbClr val="000000"/>
                </a:solidFill>
              </a:rPr>
              <a:t>Gleniganbb</a:t>
            </a:r>
            <a:endParaRPr lang="en-GB" sz="2400" b="1" dirty="0">
              <a:solidFill>
                <a:srgbClr val="000000"/>
              </a:solidFill>
            </a:endParaRPr>
          </a:p>
        </p:txBody>
      </p:sp>
      <p:pic>
        <p:nvPicPr>
          <p:cNvPr id="10" name="Picture 9"/>
          <p:cNvPicPr>
            <a:picLocks noChangeAspect="1"/>
          </p:cNvPicPr>
          <p:nvPr/>
        </p:nvPicPr>
        <p:blipFill>
          <a:blip r:embed="rId3"/>
          <a:stretch>
            <a:fillRect/>
          </a:stretch>
        </p:blipFill>
        <p:spPr>
          <a:xfrm>
            <a:off x="649310" y="1291795"/>
            <a:ext cx="4687909" cy="5115048"/>
          </a:xfrm>
          <a:prstGeom prst="rect">
            <a:avLst/>
          </a:prstGeom>
        </p:spPr>
      </p:pic>
      <p:pic>
        <p:nvPicPr>
          <p:cNvPr id="3" name="Picture 2"/>
          <p:cNvPicPr>
            <a:picLocks noChangeAspect="1"/>
          </p:cNvPicPr>
          <p:nvPr/>
        </p:nvPicPr>
        <p:blipFill>
          <a:blip r:embed="rId4"/>
          <a:stretch>
            <a:fillRect/>
          </a:stretch>
        </p:blipFill>
        <p:spPr>
          <a:xfrm>
            <a:off x="5831364" y="1200378"/>
            <a:ext cx="5767316" cy="5206466"/>
          </a:xfrm>
          <a:prstGeom prst="rect">
            <a:avLst/>
          </a:prstGeom>
        </p:spPr>
      </p:pic>
    </p:spTree>
    <p:extLst>
      <p:ext uri="{BB962C8B-B14F-4D97-AF65-F5344CB8AC3E}">
        <p14:creationId xmlns:p14="http://schemas.microsoft.com/office/powerpoint/2010/main" val="2170764244"/>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Health</a:t>
            </a:r>
            <a:endParaRPr lang="en-GB" sz="3200" dirty="0"/>
          </a:p>
        </p:txBody>
      </p:sp>
      <p:pic>
        <p:nvPicPr>
          <p:cNvPr id="8" name="Picture 7"/>
          <p:cNvPicPr>
            <a:picLocks noChangeAspect="1"/>
          </p:cNvPicPr>
          <p:nvPr/>
        </p:nvPicPr>
        <p:blipFill>
          <a:blip r:embed="rId3"/>
          <a:stretch>
            <a:fillRect/>
          </a:stretch>
        </p:blipFill>
        <p:spPr>
          <a:xfrm>
            <a:off x="312932" y="1428237"/>
            <a:ext cx="5108891" cy="4840644"/>
          </a:xfrm>
          <a:prstGeom prst="rect">
            <a:avLst/>
          </a:prstGeom>
        </p:spPr>
      </p:pic>
      <p:pic>
        <p:nvPicPr>
          <p:cNvPr id="9" name="Picture 8"/>
          <p:cNvPicPr>
            <a:picLocks noChangeAspect="1"/>
          </p:cNvPicPr>
          <p:nvPr/>
        </p:nvPicPr>
        <p:blipFill>
          <a:blip r:embed="rId4"/>
          <a:stretch>
            <a:fillRect/>
          </a:stretch>
        </p:blipFill>
        <p:spPr>
          <a:xfrm>
            <a:off x="5975024" y="1193521"/>
            <a:ext cx="5785605" cy="5310076"/>
          </a:xfrm>
          <a:prstGeom prst="rect">
            <a:avLst/>
          </a:prstGeom>
        </p:spPr>
      </p:pic>
    </p:spTree>
    <p:extLst>
      <p:ext uri="{BB962C8B-B14F-4D97-AF65-F5344CB8AC3E}">
        <p14:creationId xmlns:p14="http://schemas.microsoft.com/office/powerpoint/2010/main" val="3409817789"/>
      </p:ext>
    </p:extLst>
  </p:cSld>
  <p:clrMapOvr>
    <a:masterClrMapping/>
  </p:clrMapOvr>
</p:sld>
</file>

<file path=ppt/theme/theme1.xml><?xml version="1.0" encoding="utf-8"?>
<a:theme xmlns:a="http://schemas.openxmlformats.org/drawingml/2006/main" name="GleniganTemplatev2">
  <a:themeElements>
    <a:clrScheme name="Glenigan">
      <a:dk1>
        <a:sysClr val="windowText" lastClr="000000"/>
      </a:dk1>
      <a:lt1>
        <a:sysClr val="window" lastClr="FFFFFF"/>
      </a:lt1>
      <a:dk2>
        <a:srgbClr val="7FA1B6"/>
      </a:dk2>
      <a:lt2>
        <a:srgbClr val="EEECE1"/>
      </a:lt2>
      <a:accent1>
        <a:srgbClr val="92B739"/>
      </a:accent1>
      <a:accent2>
        <a:srgbClr val="C0504D"/>
      </a:accent2>
      <a:accent3>
        <a:srgbClr val="9BBB59"/>
      </a:accent3>
      <a:accent4>
        <a:srgbClr val="7F7F7F"/>
      </a:accent4>
      <a:accent5>
        <a:srgbClr val="7FA1B6"/>
      </a:accent5>
      <a:accent6>
        <a:srgbClr val="F79646"/>
      </a:accent6>
      <a:hlink>
        <a:srgbClr val="595959"/>
      </a:hlink>
      <a:folHlink>
        <a:srgbClr val="92B73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GleniganTemplatev2</Template>
  <TotalTime>9014</TotalTime>
  <Words>1258</Words>
  <Application>Microsoft Office PowerPoint</Application>
  <PresentationFormat>Widescreen</PresentationFormat>
  <Paragraphs>313</Paragraphs>
  <Slides>23</Slides>
  <Notes>16</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Helvetica</vt:lpstr>
      <vt:lpstr>Times New Roman</vt:lpstr>
      <vt:lpstr>Wingdings</vt:lpstr>
      <vt:lpstr>GleniganTemplatev2</vt:lpstr>
      <vt:lpstr>UK Real Estate Forecast for 2017 &amp; 2018</vt:lpstr>
      <vt:lpstr>About Glenigan</vt:lpstr>
      <vt:lpstr>The most comprehensive database of UK construction activity </vt:lpstr>
      <vt:lpstr>Customers include</vt:lpstr>
      <vt:lpstr>Construction Forecasts for 2017 &amp; 2018</vt:lpstr>
      <vt:lpstr>UK Construction Prospects</vt:lpstr>
      <vt:lpstr>Social Housing Growth</vt:lpstr>
      <vt:lpstr>Education</vt:lpstr>
      <vt:lpstr>Health</vt:lpstr>
      <vt:lpstr>Private Housing</vt:lpstr>
      <vt:lpstr>Retail Construction</vt:lpstr>
      <vt:lpstr>Hotel &amp; Leisure</vt:lpstr>
      <vt:lpstr>Office Construction</vt:lpstr>
      <vt:lpstr>Industrial</vt:lpstr>
      <vt:lpstr>Construction Prospects</vt:lpstr>
      <vt:lpstr>Construction Starts to 2018</vt:lpstr>
      <vt:lpstr>Monitor industry activity in detail</vt:lpstr>
      <vt:lpstr>How customers are using our strategic research</vt:lpstr>
      <vt:lpstr>Extensive company intelligence</vt:lpstr>
      <vt:lpstr>PowerPoint Presentation</vt:lpstr>
      <vt:lpstr>Why Glenigan?</vt:lpstr>
      <vt:lpstr>Summary</vt:lpstr>
      <vt:lpstr>PowerPoint Presentation</vt:lpstr>
    </vt:vector>
  </TitlesOfParts>
  <Company>EMAP Glenigan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Allan Wilen</dc:creator>
  <cp:lastModifiedBy>Allan Wilen</cp:lastModifiedBy>
  <cp:revision>362</cp:revision>
  <dcterms:created xsi:type="dcterms:W3CDTF">2012-05-16T15:41:44Z</dcterms:created>
  <dcterms:modified xsi:type="dcterms:W3CDTF">2017-09-04T13:20:10Z</dcterms:modified>
</cp:coreProperties>
</file>