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326" r:id="rId2"/>
    <p:sldId id="328" r:id="rId3"/>
    <p:sldId id="354" r:id="rId4"/>
    <p:sldId id="355" r:id="rId5"/>
    <p:sldId id="329" r:id="rId6"/>
    <p:sldId id="356" r:id="rId7"/>
    <p:sldId id="357" r:id="rId8"/>
    <p:sldId id="361" r:id="rId9"/>
    <p:sldId id="360" r:id="rId10"/>
    <p:sldId id="359" r:id="rId11"/>
    <p:sldId id="362" r:id="rId12"/>
    <p:sldId id="363" r:id="rId13"/>
    <p:sldId id="330" r:id="rId14"/>
    <p:sldId id="339" r:id="rId15"/>
    <p:sldId id="343" r:id="rId16"/>
    <p:sldId id="365" r:id="rId17"/>
    <p:sldId id="344" r:id="rId18"/>
    <p:sldId id="332" r:id="rId19"/>
    <p:sldId id="333" r:id="rId20"/>
    <p:sldId id="335" r:id="rId21"/>
    <p:sldId id="348" r:id="rId22"/>
    <p:sldId id="347" r:id="rId23"/>
    <p:sldId id="346" r:id="rId24"/>
    <p:sldId id="345" r:id="rId25"/>
    <p:sldId id="290" r:id="rId26"/>
    <p:sldId id="352" r:id="rId27"/>
    <p:sldId id="353" r:id="rId28"/>
    <p:sldId id="351" r:id="rId29"/>
    <p:sldId id="350" r:id="rId30"/>
    <p:sldId id="364" r:id="rId31"/>
    <p:sldId id="307" r:id="rId32"/>
  </p:sldIdLst>
  <p:sldSz cx="9144000" cy="5143500" type="screen16x9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6A58"/>
    <a:srgbClr val="002E4B"/>
    <a:srgbClr val="002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730" y="77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7362E6-7800-8B47-A3B3-F1886F79A032}" type="datetimeFigureOut">
              <a:rPr lang="de-DE" smtClean="0"/>
              <a:t>21.02.2018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95E85D-4BF5-BB4F-B181-5FE4599795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278403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106114-E904-2741-AD5F-A944EFFCEC5C}" type="datetimeFigureOut">
              <a:rPr lang="de-DE" smtClean="0"/>
              <a:t>21.02.2018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8F85BD-6E4C-864A-ACC3-F7548EDA0B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024991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8F85BD-6E4C-864A-ACC3-F7548EDA0B57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3320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8F85BD-6E4C-864A-ACC3-F7548EDA0B57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9384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8F85BD-6E4C-864A-ACC3-F7548EDA0B57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9384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8F85BD-6E4C-864A-ACC3-F7548EDA0B57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9384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8F85BD-6E4C-864A-ACC3-F7548EDA0B57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9384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8F85BD-6E4C-864A-ACC3-F7548EDA0B57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938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de-DE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8F85BD-6E4C-864A-ACC3-F7548EDA0B57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7198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E198E2-B5E2-BF45-919E-91178A4DDDA2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8252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8F85BD-6E4C-864A-ACC3-F7548EDA0B57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77024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8F85BD-6E4C-864A-ACC3-F7548EDA0B57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77024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Von dem amerikanischen Autor, Geschäftsmann und Motivationstrainer Zig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Ziglar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stammt das Zitat </a:t>
            </a:r>
            <a:r>
              <a:rPr lang="de-DE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People do not wander around and then find themselves at the top of Mount Everest</a:t>
            </a:r>
            <a:r>
              <a:rPr lang="de-DE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Anders ausgedrückt, niemand der ziel- und planlos durchs Leben geht, wird sich irgendwann mit großen Erfolgen konfrontiert sehen. </a:t>
            </a:r>
          </a:p>
          <a:p>
            <a:endParaRPr lang="de-DE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8F85BD-6E4C-864A-ACC3-F7548EDA0B57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77024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Von dem amerikanischen Autor, Geschäftsmann und Motivationstrainer Zig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Ziglar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stammt das Zitat </a:t>
            </a:r>
            <a:r>
              <a:rPr lang="de-DE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People do not wander around and then find themselves at the top of Mount Everest</a:t>
            </a:r>
            <a:r>
              <a:rPr lang="de-DE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Anders ausgedrückt, niemand der ziel- und planlos durchs Leben geht, wird sich irgendwann mit großen Erfolgen konfrontiert sehen. </a:t>
            </a:r>
          </a:p>
          <a:p>
            <a:endParaRPr lang="de-DE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8F85BD-6E4C-864A-ACC3-F7548EDA0B57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77024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8F85BD-6E4C-864A-ACC3-F7548EDA0B57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77024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8F85BD-6E4C-864A-ACC3-F7548EDA0B57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938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7352A1C4-AD59-AC43-99E4-A949E8B37752}" type="datetime1">
              <a:rPr lang="de-DE" smtClean="0"/>
              <a:t>21.02.2018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BD2A032B-2617-6D4F-B138-6876F8DFE9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390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D2638B73-4B36-584D-9632-986F70339465}" type="datetime1">
              <a:rPr lang="de-DE" smtClean="0"/>
              <a:t>21.02.2018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BD2A032B-2617-6D4F-B138-6876F8DFE9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174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1E68B072-B93D-E143-893A-B2D450BB1FBA}" type="datetime1">
              <a:rPr lang="de-DE" smtClean="0"/>
              <a:t>21.02.2018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BD2A032B-2617-6D4F-B138-6876F8DFE9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0564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B3432A3D-C659-D240-A60F-24FFC597C646}" type="datetime1">
              <a:rPr lang="de-DE" smtClean="0"/>
              <a:t>21.02.2018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BD2A032B-2617-6D4F-B138-6876F8DFE9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8796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4994F296-CDA5-2745-B1EE-90B9306CC96E}" type="datetime1">
              <a:rPr lang="de-DE" smtClean="0"/>
              <a:t>21.02.2018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BD2A032B-2617-6D4F-B138-6876F8DFE9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406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CB8909EC-FED1-3F4F-BB46-7BD2F3A3B5B8}" type="datetime1">
              <a:rPr lang="de-DE" smtClean="0"/>
              <a:t>21.02.2018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BD2A032B-2617-6D4F-B138-6876F8DFE9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3811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AE6CEBEC-F758-7648-8A68-141F4BE3CE91}" type="datetime1">
              <a:rPr lang="de-DE" smtClean="0"/>
              <a:t>21.02.2018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BD2A032B-2617-6D4F-B138-6876F8DFE9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7884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C91B8201-C427-A341-96B8-63B9AA9B56C0}" type="datetime1">
              <a:rPr lang="de-DE" smtClean="0"/>
              <a:t>21.02.2018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BD2A032B-2617-6D4F-B138-6876F8DFE9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6556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620F32A6-C022-7447-B013-C439C4DD4905}" type="datetime1">
              <a:rPr lang="de-DE" smtClean="0"/>
              <a:t>21.02.2018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BD2A032B-2617-6D4F-B138-6876F8DFE9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2129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49086B06-2DDD-9B47-B23E-8A3A2DDC5555}" type="datetime1">
              <a:rPr lang="de-DE" smtClean="0"/>
              <a:t>21.02.2018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BD2A032B-2617-6D4F-B138-6876F8DFE9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0449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A9E65A32-DDA4-614B-AD41-7B668941A64C}" type="datetime1">
              <a:rPr lang="de-DE" smtClean="0"/>
              <a:t>21.02.2018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BD2A032B-2617-6D4F-B138-6876F8DFE9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5524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340338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/>
          <p:cNvPicPr>
            <a:picLocks noChangeAspect="1"/>
          </p:cNvPicPr>
          <p:nvPr/>
        </p:nvPicPr>
        <p:blipFill rotWithShape="1">
          <a:blip r:embed="rId3"/>
          <a:srcRect l="19768" r="223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3378567" y="3874813"/>
            <a:ext cx="2483372" cy="7600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de-DE" sz="3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Juli 1952</a:t>
            </a:r>
          </a:p>
        </p:txBody>
      </p:sp>
      <p:pic>
        <p:nvPicPr>
          <p:cNvPr id="5" name="Bild 2">
            <a:extLst>
              <a:ext uri="{FF2B5EF4-FFF2-40B4-BE49-F238E27FC236}">
                <a16:creationId xmlns:a16="http://schemas.microsoft.com/office/drawing/2014/main" id="{3BD827B8-9E36-48C7-AE4C-36E8D8BE03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94" y="39314"/>
            <a:ext cx="4029333" cy="108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481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de-DE" sz="3500" dirty="0">
                <a:solidFill>
                  <a:srgbClr val="7A6A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Die Lösung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lvl="0" indent="-742950">
              <a:lnSpc>
                <a:spcPct val="150000"/>
              </a:lnSpc>
              <a:buFont typeface="+mj-lt"/>
              <a:buAutoNum type="arabicPeriod"/>
            </a:pP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Löffel Liste</a:t>
            </a:r>
          </a:p>
          <a:p>
            <a:pPr marL="742950" lvl="0" indent="-742950">
              <a:lnSpc>
                <a:spcPct val="150000"/>
              </a:lnSpc>
              <a:buFont typeface="+mj-lt"/>
              <a:buAutoNum type="arabicPeriod"/>
            </a:pP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Erfolgs- und Glückstagebuch</a:t>
            </a:r>
          </a:p>
          <a:p>
            <a:pPr marL="742950" lvl="0" indent="-742950">
              <a:lnSpc>
                <a:spcPct val="150000"/>
              </a:lnSpc>
              <a:buFont typeface="+mj-lt"/>
              <a:buAutoNum type="arabicPeriod"/>
            </a:pP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Positive (nicht - limitierende) Glaubenssätze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Bild 2">
            <a:extLst>
              <a:ext uri="{FF2B5EF4-FFF2-40B4-BE49-F238E27FC236}">
                <a16:creationId xmlns:a16="http://schemas.microsoft.com/office/drawing/2014/main" id="{9D797B2B-6D0D-40AF-A1F3-89FB4E602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10929"/>
            <a:ext cx="2342299" cy="63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32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CEF29FAD-977E-4525-B625-A37B02567C91}"/>
              </a:ext>
            </a:extLst>
          </p:cNvPr>
          <p:cNvSpPr txBox="1">
            <a:spLocks/>
          </p:cNvSpPr>
          <p:nvPr/>
        </p:nvSpPr>
        <p:spPr>
          <a:xfrm>
            <a:off x="609600" y="3583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40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Limitierende Glaubenssätze finden Sie, </a:t>
            </a:r>
            <a:r>
              <a:rPr lang="de-DE" sz="76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dem Sie...</a:t>
            </a:r>
            <a:br>
              <a:rPr lang="de-DE" sz="3600" b="1" dirty="0">
                <a:solidFill>
                  <a:srgbClr val="7A6A58"/>
                </a:solidFill>
                <a:latin typeface="Roboto Condensed Regular"/>
                <a:cs typeface="Roboto Condensed Regular"/>
              </a:rPr>
            </a:br>
            <a:endParaRPr lang="de-DE" sz="3500" dirty="0">
              <a:solidFill>
                <a:srgbClr val="7A6A5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E4642B93-9DB8-4897-AC67-8B3D491C17DF}"/>
              </a:ext>
            </a:extLst>
          </p:cNvPr>
          <p:cNvSpPr txBox="1">
            <a:spLocks/>
          </p:cNvSpPr>
          <p:nvPr/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Ihre Sprache achten. Insbesondere Worte wie: </a:t>
            </a:r>
          </a:p>
          <a:p>
            <a:pPr marL="0" lvl="0" indent="0">
              <a:buNone/>
            </a:pPr>
            <a:r>
              <a:rPr lang="de-DE" sz="1600" i="1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de-DE" sz="16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immer, </a:t>
            </a:r>
          </a:p>
          <a:p>
            <a:pPr marL="0" lvl="0" indent="0">
              <a:buNone/>
            </a:pPr>
            <a:r>
              <a:rPr lang="de-DE" sz="16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nie, </a:t>
            </a:r>
          </a:p>
          <a:p>
            <a:pPr marL="0" lvl="0" indent="0">
              <a:buNone/>
            </a:pPr>
            <a:r>
              <a:rPr lang="de-DE" sz="16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alle, </a:t>
            </a:r>
          </a:p>
          <a:p>
            <a:pPr marL="0" lvl="0" indent="0">
              <a:buNone/>
            </a:pPr>
            <a:r>
              <a:rPr lang="de-DE" sz="16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müssen, </a:t>
            </a:r>
          </a:p>
          <a:p>
            <a:pPr marL="0" lvl="0" indent="0">
              <a:buNone/>
            </a:pPr>
            <a:r>
              <a:rPr lang="de-DE" sz="16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sollte und dürfen, 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weisen auf Verallgemeinerungen, festgefahrene Ansichten und 			verborgene Glaubenssätze hin.</a:t>
            </a:r>
          </a:p>
          <a:p>
            <a:pPr marL="0" indent="0">
              <a:buFont typeface="Arial"/>
              <a:buNone/>
            </a:pPr>
            <a:endParaRPr lang="de-DE" dirty="0"/>
          </a:p>
        </p:txBody>
      </p:sp>
      <p:pic>
        <p:nvPicPr>
          <p:cNvPr id="9" name="Bild 2">
            <a:extLst>
              <a:ext uri="{FF2B5EF4-FFF2-40B4-BE49-F238E27FC236}">
                <a16:creationId xmlns:a16="http://schemas.microsoft.com/office/drawing/2014/main" id="{D63E6995-522F-45E7-927E-D9D6951762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10929"/>
            <a:ext cx="2342299" cy="63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305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00151"/>
            <a:ext cx="7552660" cy="3394472"/>
          </a:xfrm>
        </p:spPr>
        <p:txBody>
          <a:bodyPr>
            <a:normAutofit/>
          </a:bodyPr>
          <a:lstStyle/>
          <a:p>
            <a:pPr marL="514350" lvl="0" indent="-514350">
              <a:lnSpc>
                <a:spcPct val="150000"/>
              </a:lnSpc>
              <a:buFont typeface="+mj-lt"/>
              <a:buAutoNum type="arabicPeriod" startAt="2"/>
            </a:pP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Sprichwörter und Zitate, die Ihnen manchmal durch den Kopf gehen oder die Sie von nahestehenden Personen übernommen haben, achten.</a:t>
            </a:r>
          </a:p>
          <a:p>
            <a:endParaRPr lang="de-DE" dirty="0"/>
          </a:p>
        </p:txBody>
      </p:sp>
      <p:pic>
        <p:nvPicPr>
          <p:cNvPr id="4" name="Bild 2">
            <a:extLst>
              <a:ext uri="{FF2B5EF4-FFF2-40B4-BE49-F238E27FC236}">
                <a16:creationId xmlns:a16="http://schemas.microsoft.com/office/drawing/2014/main" id="{4C7C5094-D8B9-4B83-A55F-1AAA8E6CB5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10929"/>
            <a:ext cx="2342299" cy="632571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3BE8098D-4E69-4D31-98B7-0F96593D7F53}"/>
              </a:ext>
            </a:extLst>
          </p:cNvPr>
          <p:cNvSpPr txBox="1">
            <a:spLocks/>
          </p:cNvSpPr>
          <p:nvPr/>
        </p:nvSpPr>
        <p:spPr>
          <a:xfrm>
            <a:off x="609600" y="3583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40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Limitierende Glaubenssätze finden Sie, </a:t>
            </a:r>
            <a:r>
              <a:rPr lang="de-DE" sz="76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dem Sie...</a:t>
            </a:r>
            <a:br>
              <a:rPr lang="de-DE" sz="3600" b="1" dirty="0">
                <a:solidFill>
                  <a:srgbClr val="7A6A58"/>
                </a:solidFill>
                <a:latin typeface="Roboto Condensed Regular"/>
                <a:cs typeface="Roboto Condensed Regular"/>
              </a:rPr>
            </a:br>
            <a:endParaRPr lang="de-DE" sz="3500" dirty="0">
              <a:solidFill>
                <a:srgbClr val="7A6A5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808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Gerade Verbindung mit Pfeil 8"/>
          <p:cNvCxnSpPr/>
          <p:nvPr/>
        </p:nvCxnSpPr>
        <p:spPr>
          <a:xfrm flipV="1">
            <a:off x="2509833" y="1878589"/>
            <a:ext cx="1592" cy="2468564"/>
          </a:xfrm>
          <a:prstGeom prst="straightConnector1">
            <a:avLst/>
          </a:prstGeom>
          <a:ln>
            <a:solidFill>
              <a:srgbClr val="7A6A58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/>
          <p:cNvCxnSpPr/>
          <p:nvPr/>
        </p:nvCxnSpPr>
        <p:spPr>
          <a:xfrm flipV="1">
            <a:off x="2503492" y="4347153"/>
            <a:ext cx="4171946" cy="2"/>
          </a:xfrm>
          <a:prstGeom prst="straightConnector1">
            <a:avLst/>
          </a:prstGeom>
          <a:ln>
            <a:solidFill>
              <a:srgbClr val="7A6A58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feld 18"/>
          <p:cNvSpPr txBox="1"/>
          <p:nvPr/>
        </p:nvSpPr>
        <p:spPr>
          <a:xfrm>
            <a:off x="6131701" y="4398985"/>
            <a:ext cx="4411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Zeit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9600" y="1232447"/>
            <a:ext cx="2494594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Leistungsbereitschaft</a:t>
            </a:r>
          </a:p>
        </p:txBody>
      </p:sp>
      <p:cxnSp>
        <p:nvCxnSpPr>
          <p:cNvPr id="22" name="Gerade Verbindung 21"/>
          <p:cNvCxnSpPr/>
          <p:nvPr/>
        </p:nvCxnSpPr>
        <p:spPr>
          <a:xfrm>
            <a:off x="3587750" y="1878590"/>
            <a:ext cx="0" cy="2468562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feld 24"/>
          <p:cNvSpPr txBox="1"/>
          <p:nvPr/>
        </p:nvSpPr>
        <p:spPr>
          <a:xfrm>
            <a:off x="2891085" y="1288522"/>
            <a:ext cx="139333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Moment</a:t>
            </a:r>
          </a:p>
          <a:p>
            <a:pPr algn="ctr"/>
            <a:r>
              <a:rPr lang="de-DE" sz="1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Sieges</a:t>
            </a:r>
          </a:p>
        </p:txBody>
      </p:sp>
      <p:sp>
        <p:nvSpPr>
          <p:cNvPr id="26" name="Textfeld 25"/>
          <p:cNvSpPr txBox="1"/>
          <p:nvPr/>
        </p:nvSpPr>
        <p:spPr>
          <a:xfrm>
            <a:off x="4900970" y="3281384"/>
            <a:ext cx="1570709" cy="369332"/>
          </a:xfrm>
          <a:prstGeom prst="rect">
            <a:avLst/>
          </a:prstGeom>
          <a:solidFill>
            <a:srgbClr val="800000"/>
          </a:solidFill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Testosteron</a:t>
            </a:r>
          </a:p>
        </p:txBody>
      </p:sp>
      <p:sp>
        <p:nvSpPr>
          <p:cNvPr id="27" name="Textfeld 26"/>
          <p:cNvSpPr txBox="1"/>
          <p:nvPr/>
        </p:nvSpPr>
        <p:spPr>
          <a:xfrm>
            <a:off x="4900971" y="2798785"/>
            <a:ext cx="1308443" cy="369332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Serotonin</a:t>
            </a:r>
          </a:p>
        </p:txBody>
      </p:sp>
      <p:grpSp>
        <p:nvGrpSpPr>
          <p:cNvPr id="7" name="Gruppierung 6"/>
          <p:cNvGrpSpPr/>
          <p:nvPr/>
        </p:nvGrpSpPr>
        <p:grpSpPr>
          <a:xfrm>
            <a:off x="2503492" y="2131478"/>
            <a:ext cx="3568696" cy="1149906"/>
            <a:chOff x="2503492" y="2131478"/>
            <a:chExt cx="3568696" cy="1149906"/>
          </a:xfrm>
        </p:grpSpPr>
        <p:grpSp>
          <p:nvGrpSpPr>
            <p:cNvPr id="47" name="Gruppierung 46"/>
            <p:cNvGrpSpPr/>
            <p:nvPr/>
          </p:nvGrpSpPr>
          <p:grpSpPr>
            <a:xfrm>
              <a:off x="2511425" y="2654320"/>
              <a:ext cx="3560763" cy="627064"/>
              <a:chOff x="2511425" y="1666875"/>
              <a:chExt cx="3560763" cy="627064"/>
            </a:xfrm>
            <a:effectLst/>
          </p:grpSpPr>
          <p:cxnSp>
            <p:nvCxnSpPr>
              <p:cNvPr id="37" name="Gerade Verbindung 36"/>
              <p:cNvCxnSpPr/>
              <p:nvPr/>
            </p:nvCxnSpPr>
            <p:spPr>
              <a:xfrm>
                <a:off x="2511425" y="2293938"/>
                <a:ext cx="1076325" cy="0"/>
              </a:xfrm>
              <a:prstGeom prst="line">
                <a:avLst/>
              </a:prstGeom>
              <a:ln>
                <a:solidFill>
                  <a:srgbClr val="8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Gekrümmte Verbindung 40"/>
              <p:cNvCxnSpPr/>
              <p:nvPr/>
            </p:nvCxnSpPr>
            <p:spPr>
              <a:xfrm flipV="1">
                <a:off x="3587750" y="1666875"/>
                <a:ext cx="682625" cy="627064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rgbClr val="8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Gerade Verbindung 45"/>
              <p:cNvCxnSpPr/>
              <p:nvPr/>
            </p:nvCxnSpPr>
            <p:spPr>
              <a:xfrm>
                <a:off x="4270375" y="1666875"/>
                <a:ext cx="1801813" cy="0"/>
              </a:xfrm>
              <a:prstGeom prst="line">
                <a:avLst/>
              </a:prstGeom>
              <a:ln>
                <a:solidFill>
                  <a:srgbClr val="8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uppierung 47"/>
            <p:cNvGrpSpPr/>
            <p:nvPr/>
          </p:nvGrpSpPr>
          <p:grpSpPr>
            <a:xfrm>
              <a:off x="2503492" y="2131478"/>
              <a:ext cx="3568696" cy="627064"/>
              <a:chOff x="2511425" y="1666875"/>
              <a:chExt cx="3568696" cy="627064"/>
            </a:xfrm>
            <a:effectLst/>
          </p:grpSpPr>
          <p:cxnSp>
            <p:nvCxnSpPr>
              <p:cNvPr id="49" name="Gerade Verbindung 48"/>
              <p:cNvCxnSpPr/>
              <p:nvPr/>
            </p:nvCxnSpPr>
            <p:spPr>
              <a:xfrm>
                <a:off x="2511425" y="2293938"/>
                <a:ext cx="1076325" cy="0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Gekrümmte Verbindung 49"/>
              <p:cNvCxnSpPr/>
              <p:nvPr/>
            </p:nvCxnSpPr>
            <p:spPr>
              <a:xfrm flipV="1">
                <a:off x="3587750" y="1666875"/>
                <a:ext cx="682625" cy="627064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Gerade Verbindung 50"/>
              <p:cNvCxnSpPr/>
              <p:nvPr/>
            </p:nvCxnSpPr>
            <p:spPr>
              <a:xfrm>
                <a:off x="4270375" y="1666875"/>
                <a:ext cx="1809746" cy="0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1" name="Bild 2">
            <a:extLst>
              <a:ext uri="{FF2B5EF4-FFF2-40B4-BE49-F238E27FC236}">
                <a16:creationId xmlns:a16="http://schemas.microsoft.com/office/drawing/2014/main" id="{0F8F1C3D-99AD-4911-8502-680FC6D9AF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10929"/>
            <a:ext cx="2342299" cy="632571"/>
          </a:xfrm>
          <a:prstGeom prst="rect">
            <a:avLst/>
          </a:prstGeom>
        </p:spPr>
      </p:pic>
      <p:sp>
        <p:nvSpPr>
          <p:cNvPr id="23" name="Titel 1">
            <a:extLst>
              <a:ext uri="{FF2B5EF4-FFF2-40B4-BE49-F238E27FC236}">
                <a16:creationId xmlns:a16="http://schemas.microsoft.com/office/drawing/2014/main" id="{4AB5025E-1AE8-46E9-B40D-2AB8A1E42154}"/>
              </a:ext>
            </a:extLst>
          </p:cNvPr>
          <p:cNvSpPr txBox="1">
            <a:spLocks/>
          </p:cNvSpPr>
          <p:nvPr/>
        </p:nvSpPr>
        <p:spPr>
          <a:xfrm>
            <a:off x="609600" y="3583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500" dirty="0">
                <a:solidFill>
                  <a:srgbClr val="7A6A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Siegerspirale</a:t>
            </a:r>
          </a:p>
        </p:txBody>
      </p:sp>
    </p:spTree>
    <p:extLst>
      <p:ext uri="{BB962C8B-B14F-4D97-AF65-F5344CB8AC3E}">
        <p14:creationId xmlns:p14="http://schemas.microsoft.com/office/powerpoint/2010/main" val="178440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Gerade Verbindung mit Pfeil 8"/>
          <p:cNvCxnSpPr/>
          <p:nvPr/>
        </p:nvCxnSpPr>
        <p:spPr>
          <a:xfrm flipV="1">
            <a:off x="2509833" y="1878589"/>
            <a:ext cx="1592" cy="2468564"/>
          </a:xfrm>
          <a:prstGeom prst="straightConnector1">
            <a:avLst/>
          </a:prstGeom>
          <a:ln>
            <a:solidFill>
              <a:srgbClr val="7A6A58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/>
          <p:cNvCxnSpPr/>
          <p:nvPr/>
        </p:nvCxnSpPr>
        <p:spPr>
          <a:xfrm flipV="1">
            <a:off x="2503492" y="4347153"/>
            <a:ext cx="4171946" cy="2"/>
          </a:xfrm>
          <a:prstGeom prst="straightConnector1">
            <a:avLst/>
          </a:prstGeom>
          <a:ln>
            <a:solidFill>
              <a:srgbClr val="7A6A58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21"/>
          <p:cNvCxnSpPr/>
          <p:nvPr/>
        </p:nvCxnSpPr>
        <p:spPr>
          <a:xfrm>
            <a:off x="3587750" y="1878590"/>
            <a:ext cx="0" cy="2468562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feld 24"/>
          <p:cNvSpPr txBox="1"/>
          <p:nvPr/>
        </p:nvSpPr>
        <p:spPr>
          <a:xfrm>
            <a:off x="2903113" y="1559712"/>
            <a:ext cx="1369286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Niederlage</a:t>
            </a:r>
          </a:p>
        </p:txBody>
      </p:sp>
      <p:sp>
        <p:nvSpPr>
          <p:cNvPr id="26" name="Textfeld 25"/>
          <p:cNvSpPr txBox="1"/>
          <p:nvPr/>
        </p:nvSpPr>
        <p:spPr>
          <a:xfrm>
            <a:off x="4900971" y="2877070"/>
            <a:ext cx="1506912" cy="369332"/>
          </a:xfrm>
          <a:prstGeom prst="rect">
            <a:avLst/>
          </a:prstGeom>
          <a:solidFill>
            <a:srgbClr val="800000"/>
          </a:solidFill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FFFFFF"/>
                </a:solidFill>
                <a:latin typeface="Roboto Condensed Regular"/>
                <a:cs typeface="Roboto Condensed Regular"/>
              </a:rPr>
              <a:t>Testosteron</a:t>
            </a:r>
          </a:p>
        </p:txBody>
      </p:sp>
      <p:sp>
        <p:nvSpPr>
          <p:cNvPr id="27" name="Textfeld 26"/>
          <p:cNvSpPr txBox="1"/>
          <p:nvPr/>
        </p:nvSpPr>
        <p:spPr>
          <a:xfrm>
            <a:off x="4900971" y="2310867"/>
            <a:ext cx="1302197" cy="369332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  <a:latin typeface="Roboto Condensed Regular"/>
                <a:cs typeface="Roboto Condensed Regular"/>
              </a:rPr>
              <a:t>Serotonin</a:t>
            </a:r>
          </a:p>
        </p:txBody>
      </p:sp>
      <p:grpSp>
        <p:nvGrpSpPr>
          <p:cNvPr id="34" name="Gruppierung 33"/>
          <p:cNvGrpSpPr/>
          <p:nvPr/>
        </p:nvGrpSpPr>
        <p:grpSpPr>
          <a:xfrm flipV="1">
            <a:off x="2489995" y="3407871"/>
            <a:ext cx="3560763" cy="539314"/>
            <a:chOff x="2511425" y="1666875"/>
            <a:chExt cx="3560763" cy="627064"/>
          </a:xfrm>
          <a:effectLst/>
        </p:grpSpPr>
        <p:cxnSp>
          <p:nvCxnSpPr>
            <p:cNvPr id="40" name="Gerade Verbindung 39"/>
            <p:cNvCxnSpPr/>
            <p:nvPr/>
          </p:nvCxnSpPr>
          <p:spPr>
            <a:xfrm>
              <a:off x="2511425" y="2293938"/>
              <a:ext cx="1076325" cy="0"/>
            </a:xfrm>
            <a:prstGeom prst="line">
              <a:avLst/>
            </a:prstGeom>
            <a:ln>
              <a:solidFill>
                <a:srgbClr val="8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krümmte Verbindung 41"/>
            <p:cNvCxnSpPr/>
            <p:nvPr/>
          </p:nvCxnSpPr>
          <p:spPr>
            <a:xfrm flipV="1">
              <a:off x="3587750" y="1666875"/>
              <a:ext cx="682625" cy="627064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8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Gerade Verbindung 42"/>
            <p:cNvCxnSpPr/>
            <p:nvPr/>
          </p:nvCxnSpPr>
          <p:spPr>
            <a:xfrm>
              <a:off x="4270375" y="1666875"/>
              <a:ext cx="1801813" cy="0"/>
            </a:xfrm>
            <a:prstGeom prst="line">
              <a:avLst/>
            </a:prstGeom>
            <a:ln>
              <a:solidFill>
                <a:srgbClr val="8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uppierung 34"/>
          <p:cNvGrpSpPr/>
          <p:nvPr/>
        </p:nvGrpSpPr>
        <p:grpSpPr>
          <a:xfrm flipV="1">
            <a:off x="2511425" y="2968548"/>
            <a:ext cx="3568696" cy="539314"/>
            <a:chOff x="2511425" y="1666875"/>
            <a:chExt cx="3568696" cy="627064"/>
          </a:xfrm>
          <a:effectLst/>
        </p:grpSpPr>
        <p:cxnSp>
          <p:nvCxnSpPr>
            <p:cNvPr id="36" name="Gerade Verbindung 35"/>
            <p:cNvCxnSpPr/>
            <p:nvPr/>
          </p:nvCxnSpPr>
          <p:spPr>
            <a:xfrm>
              <a:off x="2511425" y="2293938"/>
              <a:ext cx="1076325" cy="0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Gekrümmte Verbindung 37"/>
            <p:cNvCxnSpPr/>
            <p:nvPr/>
          </p:nvCxnSpPr>
          <p:spPr>
            <a:xfrm flipV="1">
              <a:off x="3587750" y="1666875"/>
              <a:ext cx="682625" cy="627064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Gerade Verbindung 38"/>
            <p:cNvCxnSpPr/>
            <p:nvPr/>
          </p:nvCxnSpPr>
          <p:spPr>
            <a:xfrm>
              <a:off x="4270375" y="1666875"/>
              <a:ext cx="1809746" cy="0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itel 1">
            <a:extLst>
              <a:ext uri="{FF2B5EF4-FFF2-40B4-BE49-F238E27FC236}">
                <a16:creationId xmlns:a16="http://schemas.microsoft.com/office/drawing/2014/main" id="{5972B9A5-581E-4BB2-8A20-5DB6662133DD}"/>
              </a:ext>
            </a:extLst>
          </p:cNvPr>
          <p:cNvSpPr txBox="1">
            <a:spLocks/>
          </p:cNvSpPr>
          <p:nvPr/>
        </p:nvSpPr>
        <p:spPr>
          <a:xfrm>
            <a:off x="609600" y="3583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500" dirty="0">
                <a:solidFill>
                  <a:srgbClr val="7A6A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Die hormonelle Looser - Falle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D96DF833-C088-41B0-A088-D714237FDDB6}"/>
              </a:ext>
            </a:extLst>
          </p:cNvPr>
          <p:cNvSpPr txBox="1"/>
          <p:nvPr/>
        </p:nvSpPr>
        <p:spPr>
          <a:xfrm>
            <a:off x="609600" y="1232447"/>
            <a:ext cx="2494594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Leistungsbereitschaft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82645F0D-9B63-44EC-85DE-B0B905139A87}"/>
              </a:ext>
            </a:extLst>
          </p:cNvPr>
          <p:cNvSpPr txBox="1"/>
          <p:nvPr/>
        </p:nvSpPr>
        <p:spPr>
          <a:xfrm>
            <a:off x="6131701" y="4398985"/>
            <a:ext cx="4411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Zeit</a:t>
            </a:r>
          </a:p>
        </p:txBody>
      </p:sp>
      <p:pic>
        <p:nvPicPr>
          <p:cNvPr id="28" name="Bild 2">
            <a:extLst>
              <a:ext uri="{FF2B5EF4-FFF2-40B4-BE49-F238E27FC236}">
                <a16:creationId xmlns:a16="http://schemas.microsoft.com/office/drawing/2014/main" id="{698E7DB8-8AA4-4C3E-ABBC-10E8110956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10929"/>
            <a:ext cx="2342299" cy="63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775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EBE13099-E552-4ABE-AA7A-98D32696B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de-DE" sz="3500" dirty="0">
                <a:solidFill>
                  <a:srgbClr val="7A6A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Test Auswertung</a:t>
            </a: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93456FE0-9089-480D-B152-04B61DEED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20565"/>
            <a:ext cx="7488866" cy="32974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de-DE" sz="1600" dirty="0">
              <a:latin typeface="Arial"/>
              <a:cs typeface="Arial"/>
            </a:endParaRPr>
          </a:p>
          <a:p>
            <a:pPr>
              <a:lnSpc>
                <a:spcPct val="120000"/>
              </a:lnSpc>
            </a:pP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Wenn Sie die Fragen </a:t>
            </a:r>
            <a:r>
              <a:rPr lang="de-DE" sz="1900" b="1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1, 3, 5, 7 </a:t>
            </a: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</a:t>
            </a:r>
            <a:r>
              <a:rPr lang="de-DE" sz="1900" b="1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mit „</a:t>
            </a:r>
            <a:r>
              <a:rPr lang="de-DE" sz="1900" b="1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</a:t>
            </a: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beantwortet haben, erhalten Sie einen Punkt. </a:t>
            </a:r>
          </a:p>
          <a:p>
            <a:pPr>
              <a:lnSpc>
                <a:spcPct val="120000"/>
              </a:lnSpc>
            </a:pP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Haben Sie die Fragen </a:t>
            </a:r>
            <a:r>
              <a:rPr lang="de-DE" sz="1900" b="1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2, 4, 6, 8 </a:t>
            </a: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</a:t>
            </a:r>
            <a:r>
              <a:rPr lang="de-DE" sz="1900" b="1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mit „</a:t>
            </a:r>
            <a:r>
              <a:rPr lang="de-DE" sz="1900" b="1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Nein</a:t>
            </a: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beantwortet, erhalten Sie auch einen Punkt. </a:t>
            </a:r>
          </a:p>
          <a:p>
            <a:pPr>
              <a:lnSpc>
                <a:spcPct val="120000"/>
              </a:lnSpc>
            </a:pP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Zählen Sie Ihre Punkte zusammen. Es müsste sich eine Zahl zwischen </a:t>
            </a:r>
            <a:r>
              <a:rPr lang="de-DE" sz="1900" b="1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</a:t>
            </a:r>
            <a:r>
              <a:rPr lang="de-DE" sz="1900" b="1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ergeben. </a:t>
            </a:r>
          </a:p>
          <a:p>
            <a:pPr marL="0" indent="0">
              <a:buNone/>
            </a:pPr>
            <a:endParaRPr lang="de-DE" sz="2900" dirty="0">
              <a:latin typeface="Arial"/>
              <a:cs typeface="Arial"/>
            </a:endParaRPr>
          </a:p>
          <a:p>
            <a:pPr marL="0" indent="0">
              <a:buNone/>
            </a:pPr>
            <a:endParaRPr lang="de-DE" sz="8000" i="1" dirty="0">
              <a:solidFill>
                <a:srgbClr val="7A6A58"/>
              </a:solidFill>
              <a:latin typeface="Roboto Condensed Light"/>
              <a:cs typeface="Roboto Condensed Light"/>
            </a:endParaRPr>
          </a:p>
        </p:txBody>
      </p:sp>
      <p:pic>
        <p:nvPicPr>
          <p:cNvPr id="13" name="Bild 2">
            <a:extLst>
              <a:ext uri="{FF2B5EF4-FFF2-40B4-BE49-F238E27FC236}">
                <a16:creationId xmlns:a16="http://schemas.microsoft.com/office/drawing/2014/main" id="{0F9B904E-E5BC-430D-AF86-8E1D9A1FE8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10929"/>
            <a:ext cx="2342299" cy="63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0203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38963" y="937881"/>
            <a:ext cx="7666074" cy="339447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GB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de-DE" sz="3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Menschen wandern nicht einfach umher und finden sich irgendwann auf dem 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de-DE" sz="3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Gipfel des Mount Everest.”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de-DE" sz="2400" b="1" dirty="0">
                <a:solidFill>
                  <a:srgbClr val="FF0000"/>
                </a:solidFill>
                <a:latin typeface="Roboto Condensed Light Italic"/>
                <a:cs typeface="Roboto Condensed Light Italic"/>
              </a:rPr>
              <a:t>Zig </a:t>
            </a:r>
            <a:r>
              <a:rPr lang="de-DE" sz="2400" b="1" dirty="0" err="1">
                <a:solidFill>
                  <a:srgbClr val="FF0000"/>
                </a:solidFill>
                <a:latin typeface="Roboto Condensed Light Italic"/>
                <a:cs typeface="Roboto Condensed Light Italic"/>
              </a:rPr>
              <a:t>Ziglar</a:t>
            </a:r>
            <a:r>
              <a:rPr lang="de-DE" sz="2400" b="1" dirty="0">
                <a:solidFill>
                  <a:srgbClr val="FF0000"/>
                </a:solidFill>
                <a:latin typeface="Roboto Condensed Light Italic"/>
                <a:cs typeface="Roboto Condensed Light Italic"/>
              </a:rPr>
              <a:t> </a:t>
            </a:r>
          </a:p>
        </p:txBody>
      </p:sp>
      <p:pic>
        <p:nvPicPr>
          <p:cNvPr id="4" name="Bild 2">
            <a:extLst>
              <a:ext uri="{FF2B5EF4-FFF2-40B4-BE49-F238E27FC236}">
                <a16:creationId xmlns:a16="http://schemas.microsoft.com/office/drawing/2014/main" id="{C0190C39-76A0-44AD-B7A3-6FC7CE8145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10929"/>
            <a:ext cx="2342299" cy="63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9134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57726D03-FAC8-4172-BB40-FF292AFEF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de-DE" sz="3500" dirty="0">
                <a:solidFill>
                  <a:srgbClr val="7A6A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Erfolgsstrategien</a:t>
            </a:r>
          </a:p>
        </p:txBody>
      </p:sp>
      <p:pic>
        <p:nvPicPr>
          <p:cNvPr id="7" name="Bild 2">
            <a:extLst>
              <a:ext uri="{FF2B5EF4-FFF2-40B4-BE49-F238E27FC236}">
                <a16:creationId xmlns:a16="http://schemas.microsoft.com/office/drawing/2014/main" id="{F13A00B1-B373-4CF0-8C43-EC5023D0DF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10929"/>
            <a:ext cx="2342299" cy="632571"/>
          </a:xfrm>
          <a:prstGeom prst="rect">
            <a:avLst/>
          </a:prstGeom>
        </p:spPr>
      </p:pic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1FF312B-DE99-4968-B988-6048BEAED533}"/>
              </a:ext>
            </a:extLst>
          </p:cNvPr>
          <p:cNvSpPr txBox="1">
            <a:spLocks/>
          </p:cNvSpPr>
          <p:nvPr/>
        </p:nvSpPr>
        <p:spPr>
          <a:xfrm>
            <a:off x="457200" y="1220565"/>
            <a:ext cx="7488866" cy="3297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endParaRPr lang="de-DE" sz="1600" dirty="0">
              <a:latin typeface="Arial"/>
              <a:cs typeface="Arial"/>
            </a:endParaRP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Einen schrittweisen Plan machen.</a:t>
            </a:r>
          </a:p>
          <a:p>
            <a:pPr marL="0" indent="0">
              <a:buFont typeface="Arial"/>
              <a:buNone/>
            </a:pPr>
            <a:endParaRPr lang="de-DE" sz="2900" dirty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endParaRPr lang="de-DE" sz="8000" i="1" dirty="0">
              <a:solidFill>
                <a:srgbClr val="7A6A58"/>
              </a:solidFill>
              <a:latin typeface="Roboto Condensed Light"/>
              <a:cs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31307348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2">
            <a:extLst>
              <a:ext uri="{FF2B5EF4-FFF2-40B4-BE49-F238E27FC236}">
                <a16:creationId xmlns:a16="http://schemas.microsoft.com/office/drawing/2014/main" id="{803DB62D-4563-4E86-9A61-F4EE9BE3A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10929"/>
            <a:ext cx="2342299" cy="632571"/>
          </a:xfrm>
          <a:prstGeom prst="rect">
            <a:avLst/>
          </a:prstGeom>
        </p:spPr>
      </p:pic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BB448CBB-0B8D-4E8F-A9A0-F28EA10A01EF}"/>
              </a:ext>
            </a:extLst>
          </p:cNvPr>
          <p:cNvSpPr txBox="1">
            <a:spLocks/>
          </p:cNvSpPr>
          <p:nvPr/>
        </p:nvSpPr>
        <p:spPr>
          <a:xfrm>
            <a:off x="457200" y="1220565"/>
            <a:ext cx="7488866" cy="3297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endParaRPr lang="de-DE" sz="1600" dirty="0">
              <a:latin typeface="Arial"/>
              <a:cs typeface="Arial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Reduktion des Körpergewichts um 15 KG.</a:t>
            </a:r>
          </a:p>
          <a:p>
            <a:pPr marL="0" indent="0">
              <a:buFont typeface="Arial"/>
              <a:buNone/>
            </a:pPr>
            <a:endParaRPr lang="de-DE" sz="2900" dirty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endParaRPr lang="de-DE" sz="8000" i="1" dirty="0">
              <a:solidFill>
                <a:srgbClr val="7A6A58"/>
              </a:solidFill>
              <a:latin typeface="Roboto Condensed Light"/>
              <a:cs typeface="Roboto Condensed Light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EC10DCAD-99F8-476A-B49F-9E03DEBE2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de-DE" sz="3500" dirty="0">
                <a:solidFill>
                  <a:srgbClr val="7A6A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Beispiel für ein Hauptziel</a:t>
            </a:r>
          </a:p>
        </p:txBody>
      </p:sp>
    </p:spTree>
    <p:extLst>
      <p:ext uri="{BB962C8B-B14F-4D97-AF65-F5344CB8AC3E}">
        <p14:creationId xmlns:p14="http://schemas.microsoft.com/office/powerpoint/2010/main" val="37747700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Umstellung der Ernährungsgewohnheiten,</a:t>
            </a:r>
            <a:endParaRPr lang="de-DE" sz="1900" u="sng" dirty="0">
              <a:solidFill>
                <a:srgbClr val="7A6A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Gewichtsreduktion innerhalb von 12 Wochen um 10 KG,</a:t>
            </a:r>
            <a:endParaRPr lang="de-DE" sz="1900" u="sng" dirty="0">
              <a:solidFill>
                <a:srgbClr val="7A6A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Verbesserung der Blutfettwerte,</a:t>
            </a:r>
            <a:endParaRPr lang="de-DE" sz="1900" u="sng" dirty="0">
              <a:solidFill>
                <a:srgbClr val="7A6A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Verbesserung von Blutdruck und Herzfrequenz,</a:t>
            </a:r>
            <a:endParaRPr lang="de-DE" sz="1900" u="sng" dirty="0">
              <a:solidFill>
                <a:srgbClr val="7A6A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Verringerung der Kleidergröße um zwei Konfektionsgrößen.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8307AA88-95FF-4C38-9C26-F391423F2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de-DE" sz="3500" dirty="0">
                <a:solidFill>
                  <a:srgbClr val="7A6A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Beispiel für Unterziele</a:t>
            </a:r>
          </a:p>
        </p:txBody>
      </p:sp>
      <p:pic>
        <p:nvPicPr>
          <p:cNvPr id="7" name="Bild 2">
            <a:extLst>
              <a:ext uri="{FF2B5EF4-FFF2-40B4-BE49-F238E27FC236}">
                <a16:creationId xmlns:a16="http://schemas.microsoft.com/office/drawing/2014/main" id="{00091284-17B2-4037-9EDA-2D4EF44A2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10929"/>
            <a:ext cx="2342299" cy="63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493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 9"/>
          <p:cNvPicPr>
            <a:picLocks noChangeAspect="1"/>
          </p:cNvPicPr>
          <p:nvPr/>
        </p:nvPicPr>
        <p:blipFill rotWithShape="1">
          <a:blip r:embed="rId2">
            <a:alphaModFix/>
          </a:blip>
          <a:srcRect r="11138" b="48508"/>
          <a:stretch/>
        </p:blipFill>
        <p:spPr>
          <a:xfrm>
            <a:off x="0" y="2"/>
            <a:ext cx="9144000" cy="2648511"/>
          </a:xfrm>
          <a:prstGeom prst="rect">
            <a:avLst/>
          </a:prstGeom>
        </p:spPr>
      </p:pic>
      <p:pic>
        <p:nvPicPr>
          <p:cNvPr id="8" name="Bild 7"/>
          <p:cNvPicPr>
            <a:picLocks noChangeAspect="1"/>
          </p:cNvPicPr>
          <p:nvPr/>
        </p:nvPicPr>
        <p:blipFill rotWithShape="1">
          <a:blip r:embed="rId2">
            <a:alphaModFix amt="57000"/>
          </a:blip>
          <a:srcRect t="51005" r="11138"/>
          <a:stretch/>
        </p:blipFill>
        <p:spPr>
          <a:xfrm>
            <a:off x="0" y="2623446"/>
            <a:ext cx="9144000" cy="2520054"/>
          </a:xfrm>
          <a:prstGeom prst="rect">
            <a:avLst/>
          </a:prstGeom>
        </p:spPr>
      </p:pic>
      <p:sp>
        <p:nvSpPr>
          <p:cNvPr id="11" name="Untertitel 10"/>
          <p:cNvSpPr>
            <a:spLocks noGrp="1"/>
          </p:cNvSpPr>
          <p:nvPr>
            <p:ph type="subTitle" idx="1"/>
          </p:nvPr>
        </p:nvSpPr>
        <p:spPr>
          <a:xfrm>
            <a:off x="0" y="2648513"/>
            <a:ext cx="9144000" cy="2494989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40000"/>
              </a:lnSpc>
            </a:pPr>
            <a:r>
              <a:rPr lang="de-DE" b="1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Herzlich willkommen zum Vortrag</a:t>
            </a:r>
          </a:p>
          <a:p>
            <a:pPr>
              <a:lnSpc>
                <a:spcPct val="150000"/>
              </a:lnSpc>
            </a:pPr>
            <a:r>
              <a:rPr lang="de-DE" sz="35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X – Wie Sie Ihre Ziele sicher erreichen!</a:t>
            </a:r>
          </a:p>
          <a:p>
            <a:pPr>
              <a:lnSpc>
                <a:spcPct val="140000"/>
              </a:lnSpc>
            </a:pPr>
            <a:r>
              <a:rPr lang="de-DE" sz="2400" b="1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Viel Spaß und neue Erkenntnisse wünscht </a:t>
            </a:r>
          </a:p>
          <a:p>
            <a:pPr>
              <a:lnSpc>
                <a:spcPct val="140000"/>
              </a:lnSpc>
            </a:pPr>
            <a:r>
              <a:rPr lang="de-DE" sz="2400" b="1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Ihnen Ihr </a:t>
            </a:r>
          </a:p>
          <a:p>
            <a:pPr>
              <a:lnSpc>
                <a:spcPct val="140000"/>
              </a:lnSpc>
            </a:pPr>
            <a:r>
              <a:rPr lang="de-DE" sz="3600" b="1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Michael Borgstedt</a:t>
            </a:r>
            <a:endParaRPr lang="de-DE" sz="3600" b="1" i="1" dirty="0">
              <a:solidFill>
                <a:srgbClr val="7A6A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94" y="39314"/>
            <a:ext cx="4029333" cy="108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878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Montag und Mittwoch um 17.30h: ½ Stunde Dauerlauf,</a:t>
            </a:r>
            <a:endParaRPr lang="de-DE" sz="1900" u="sng" dirty="0">
              <a:solidFill>
                <a:srgbClr val="7A6A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Verzicht auf Alkohol für einen Zeitraum von 12 Wochen,</a:t>
            </a:r>
            <a:endParaRPr lang="de-DE" sz="1900" u="sng" dirty="0">
              <a:solidFill>
                <a:srgbClr val="7A6A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Zubereitung frischer Lebensmittel statt </a:t>
            </a:r>
            <a:r>
              <a:rPr lang="en-US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convenience</a:t>
            </a: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Food,</a:t>
            </a:r>
            <a:endParaRPr lang="de-DE" sz="1900" u="sng" dirty="0">
              <a:solidFill>
                <a:srgbClr val="7A6A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Verzicht auf Süßigkeiten - stattdessen Verzehr von Obst,</a:t>
            </a:r>
            <a:endParaRPr lang="de-DE" sz="1900" u="sng" dirty="0">
              <a:solidFill>
                <a:srgbClr val="7A6A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Täglich mind. 2 Liter Wasser trinken.</a:t>
            </a:r>
            <a:endParaRPr lang="de-DE" sz="1900" u="sng" dirty="0">
              <a:solidFill>
                <a:srgbClr val="7A6A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solidFill>
                <a:srgbClr val="7A6A58"/>
              </a:solidFill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6CC2D435-CE88-4DE4-9315-29A4A88D9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de-DE" sz="3500" dirty="0">
                <a:solidFill>
                  <a:srgbClr val="7A6A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Beispiel für Handlungsziele</a:t>
            </a:r>
          </a:p>
        </p:txBody>
      </p:sp>
      <p:pic>
        <p:nvPicPr>
          <p:cNvPr id="7" name="Bild 2">
            <a:extLst>
              <a:ext uri="{FF2B5EF4-FFF2-40B4-BE49-F238E27FC236}">
                <a16:creationId xmlns:a16="http://schemas.microsoft.com/office/drawing/2014/main" id="{E311F161-6DDD-4357-8108-29128DAA0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10929"/>
            <a:ext cx="2342299" cy="63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3440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F858E4F9-7B60-41B1-8150-C45E6E29D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de-DE" sz="3500" dirty="0">
                <a:solidFill>
                  <a:srgbClr val="7A6A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Erfolgsstrategien</a:t>
            </a:r>
          </a:p>
        </p:txBody>
      </p:sp>
      <p:pic>
        <p:nvPicPr>
          <p:cNvPr id="7" name="Bild 2">
            <a:extLst>
              <a:ext uri="{FF2B5EF4-FFF2-40B4-BE49-F238E27FC236}">
                <a16:creationId xmlns:a16="http://schemas.microsoft.com/office/drawing/2014/main" id="{BB14B800-F6FB-4EED-8EB1-AB13AEBA29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10929"/>
            <a:ext cx="2342299" cy="632571"/>
          </a:xfrm>
          <a:prstGeom prst="rect">
            <a:avLst/>
          </a:prstGeom>
        </p:spPr>
      </p:pic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E863FC43-7B5F-4AB2-8E41-FEC8592573AE}"/>
              </a:ext>
            </a:extLst>
          </p:cNvPr>
          <p:cNvSpPr txBox="1">
            <a:spLocks/>
          </p:cNvSpPr>
          <p:nvPr/>
        </p:nvSpPr>
        <p:spPr>
          <a:xfrm>
            <a:off x="457200" y="1220565"/>
            <a:ext cx="7488866" cy="3297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endParaRPr lang="de-DE" sz="1600" dirty="0">
              <a:latin typeface="Arial"/>
              <a:cs typeface="Arial"/>
            </a:endParaRPr>
          </a:p>
          <a:p>
            <a:pPr marL="457200" indent="-457200">
              <a:lnSpc>
                <a:spcPct val="120000"/>
              </a:lnSpc>
              <a:buFont typeface="+mj-lt"/>
              <a:buAutoNum type="arabicPeriod" startAt="2"/>
            </a:pP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Anderen von meinen Zielen erzählen.</a:t>
            </a:r>
          </a:p>
          <a:p>
            <a:pPr marL="0" indent="0">
              <a:buFont typeface="Arial"/>
              <a:buNone/>
            </a:pPr>
            <a:endParaRPr lang="de-DE" sz="2900" dirty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endParaRPr lang="de-DE" sz="8000" i="1" dirty="0">
              <a:solidFill>
                <a:srgbClr val="7A6A58"/>
              </a:solidFill>
              <a:latin typeface="Roboto Condensed Light"/>
              <a:cs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299982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2">
            <a:extLst>
              <a:ext uri="{FF2B5EF4-FFF2-40B4-BE49-F238E27FC236}">
                <a16:creationId xmlns:a16="http://schemas.microsoft.com/office/drawing/2014/main" id="{97FBEE93-AAA3-457C-BE2F-10029AA7F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10929"/>
            <a:ext cx="2342299" cy="632571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4106F11E-96B6-45FC-B447-C7C11D5E2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de-DE" sz="3500" dirty="0">
                <a:solidFill>
                  <a:srgbClr val="7A6A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Erfolgsstrategien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C49E22D7-E9FF-4649-9CDE-A9ECC7E6D29C}"/>
              </a:ext>
            </a:extLst>
          </p:cNvPr>
          <p:cNvSpPr txBox="1">
            <a:spLocks/>
          </p:cNvSpPr>
          <p:nvPr/>
        </p:nvSpPr>
        <p:spPr>
          <a:xfrm>
            <a:off x="457200" y="1220565"/>
            <a:ext cx="7488866" cy="3297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endParaRPr lang="de-DE" sz="1600" dirty="0">
              <a:latin typeface="Arial"/>
              <a:cs typeface="Arial"/>
            </a:endParaRPr>
          </a:p>
          <a:p>
            <a:pPr marL="457200" indent="-457200">
              <a:lnSpc>
                <a:spcPct val="120000"/>
              </a:lnSpc>
              <a:buFont typeface="+mj-lt"/>
              <a:buAutoNum type="arabicPeriod" startAt="3"/>
            </a:pP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die positiven Dinge denken, die geschehen werden, wenn ich mein Ziel erreiche.</a:t>
            </a:r>
          </a:p>
          <a:p>
            <a:pPr marL="0" indent="0">
              <a:buFont typeface="Arial"/>
              <a:buNone/>
            </a:pPr>
            <a:endParaRPr lang="de-DE" sz="2900" dirty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endParaRPr lang="de-DE" sz="8000" i="1" dirty="0">
              <a:solidFill>
                <a:srgbClr val="7A6A58"/>
              </a:solidFill>
              <a:latin typeface="Roboto Condensed Light"/>
              <a:cs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2999826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19DDC9AC-581C-4813-8E8C-55D404697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de-DE" sz="3500" dirty="0">
                <a:solidFill>
                  <a:srgbClr val="7A6A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Erfolgsstrategien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5B7CE883-238F-4C7D-94EA-00338288419D}"/>
              </a:ext>
            </a:extLst>
          </p:cNvPr>
          <p:cNvSpPr txBox="1">
            <a:spLocks/>
          </p:cNvSpPr>
          <p:nvPr/>
        </p:nvSpPr>
        <p:spPr>
          <a:xfrm>
            <a:off x="457200" y="1220565"/>
            <a:ext cx="7488866" cy="3297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endParaRPr lang="de-DE" sz="1600" dirty="0">
              <a:latin typeface="Arial"/>
              <a:cs typeface="Arial"/>
            </a:endParaRPr>
          </a:p>
          <a:p>
            <a:pPr marL="457200" indent="-457200">
              <a:lnSpc>
                <a:spcPct val="120000"/>
              </a:lnSpc>
              <a:buFont typeface="+mj-lt"/>
              <a:buAutoNum type="arabicPeriod" startAt="4"/>
            </a:pP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 für Fortschritte auf mein Ziel hin zu belohnen.</a:t>
            </a:r>
          </a:p>
          <a:p>
            <a:pPr marL="0" indent="0">
              <a:buFont typeface="Arial"/>
              <a:buNone/>
            </a:pPr>
            <a:endParaRPr lang="de-DE" sz="2900" dirty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endParaRPr lang="de-DE" sz="8000" i="1" dirty="0">
              <a:solidFill>
                <a:srgbClr val="7A6A58"/>
              </a:solidFill>
              <a:latin typeface="Roboto Condensed Light"/>
              <a:cs typeface="Roboto Condensed Light"/>
            </a:endParaRPr>
          </a:p>
        </p:txBody>
      </p:sp>
      <p:pic>
        <p:nvPicPr>
          <p:cNvPr id="8" name="Bild 2">
            <a:extLst>
              <a:ext uri="{FF2B5EF4-FFF2-40B4-BE49-F238E27FC236}">
                <a16:creationId xmlns:a16="http://schemas.microsoft.com/office/drawing/2014/main" id="{B083C93E-09C9-4EF1-83EE-AFE2D2062F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10929"/>
            <a:ext cx="2342299" cy="63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826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5AD7FCBC-46A6-4479-BC78-FA845AC36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de-DE" sz="3500" dirty="0">
                <a:solidFill>
                  <a:srgbClr val="7A6A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Erfolgsstrategien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B81E0431-10C3-4DBE-B479-3ABFC5D6F088}"/>
              </a:ext>
            </a:extLst>
          </p:cNvPr>
          <p:cNvSpPr txBox="1">
            <a:spLocks/>
          </p:cNvSpPr>
          <p:nvPr/>
        </p:nvSpPr>
        <p:spPr>
          <a:xfrm>
            <a:off x="457200" y="1220565"/>
            <a:ext cx="7488866" cy="3297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endParaRPr lang="de-DE" sz="1600" dirty="0">
              <a:latin typeface="Arial"/>
              <a:cs typeface="Arial"/>
            </a:endParaRPr>
          </a:p>
          <a:p>
            <a:pPr marL="457200" indent="-457200">
              <a:lnSpc>
                <a:spcPct val="120000"/>
              </a:lnSpc>
              <a:buFont typeface="+mj-lt"/>
              <a:buAutoNum type="arabicPeriod" startAt="5"/>
            </a:pP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Fortschritte aufzeichnen.</a:t>
            </a:r>
          </a:p>
          <a:p>
            <a:pPr marL="0" indent="0">
              <a:buFont typeface="Arial"/>
              <a:buNone/>
            </a:pPr>
            <a:endParaRPr lang="de-DE" sz="2900" dirty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endParaRPr lang="de-DE" sz="8000" i="1" dirty="0">
              <a:solidFill>
                <a:srgbClr val="7A6A58"/>
              </a:solidFill>
              <a:latin typeface="Roboto Condensed Light"/>
              <a:cs typeface="Roboto Condensed Light"/>
            </a:endParaRPr>
          </a:p>
        </p:txBody>
      </p:sp>
      <p:pic>
        <p:nvPicPr>
          <p:cNvPr id="10" name="Bild 2">
            <a:extLst>
              <a:ext uri="{FF2B5EF4-FFF2-40B4-BE49-F238E27FC236}">
                <a16:creationId xmlns:a16="http://schemas.microsoft.com/office/drawing/2014/main" id="{EC595BD7-FBD5-4361-ADFE-D5C8DCD4F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10929"/>
            <a:ext cx="2342299" cy="63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4352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7"/>
          <p:cNvSpPr>
            <a:spLocks noGrp="1"/>
          </p:cNvSpPr>
          <p:nvPr>
            <p:ph idx="1"/>
          </p:nvPr>
        </p:nvSpPr>
        <p:spPr>
          <a:xfrm>
            <a:off x="457200" y="1200151"/>
            <a:ext cx="7283302" cy="3394472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  <a:buFont typeface="+mj-lt"/>
              <a:buAutoNum type="arabicPeriod"/>
            </a:pP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ist Ihr Hauptziel?</a:t>
            </a:r>
            <a:endParaRPr lang="de-DE" sz="1900" u="sng" dirty="0">
              <a:solidFill>
                <a:srgbClr val="7A6A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Notieren Sie 3 bis 5 Vorteile, die Ihnen die Erreichung Ihres Hauptziels bringen.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F84AA199-E66C-45FA-93E4-A9E85AC82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de-DE" sz="3500" dirty="0">
                <a:solidFill>
                  <a:srgbClr val="7A6A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Der perfekte Plan</a:t>
            </a:r>
          </a:p>
        </p:txBody>
      </p:sp>
      <p:pic>
        <p:nvPicPr>
          <p:cNvPr id="7" name="Bild 2">
            <a:extLst>
              <a:ext uri="{FF2B5EF4-FFF2-40B4-BE49-F238E27FC236}">
                <a16:creationId xmlns:a16="http://schemas.microsoft.com/office/drawing/2014/main" id="{C32C261F-C67D-469C-99CE-1DB4EFD49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10929"/>
            <a:ext cx="2342299" cy="63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3737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7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 startAt="3"/>
            </a:pP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Definieren Sie max. 5 Unterziele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Nutzen Sie dazu die SMART-Formel 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Legen Sie eine Belohnung für das Erreichen jeden Unterziels fest.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32E78A0E-2FAA-4593-BB85-B2F213C9C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de-DE" sz="3500" dirty="0">
                <a:solidFill>
                  <a:srgbClr val="7A6A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Der perfekte Plan</a:t>
            </a:r>
          </a:p>
        </p:txBody>
      </p:sp>
      <p:pic>
        <p:nvPicPr>
          <p:cNvPr id="7" name="Bild 2">
            <a:extLst>
              <a:ext uri="{FF2B5EF4-FFF2-40B4-BE49-F238E27FC236}">
                <a16:creationId xmlns:a16="http://schemas.microsoft.com/office/drawing/2014/main" id="{80D4F8AE-0789-4C67-AB96-F4B80AC02D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10929"/>
            <a:ext cx="2342299" cy="63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8793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7"/>
          <p:cNvSpPr>
            <a:spLocks noGrp="1"/>
          </p:cNvSpPr>
          <p:nvPr>
            <p:ph idx="1"/>
          </p:nvPr>
        </p:nvSpPr>
        <p:spPr>
          <a:xfrm>
            <a:off x="457200" y="1200151"/>
            <a:ext cx="7439247" cy="339447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Ergänzen Sie zu jedem Unterziel die nachfolgende Aussage: „Ich glaube, ich kann dieses Ziel erreichen, weil...“</a:t>
            </a:r>
          </a:p>
        </p:txBody>
      </p:sp>
      <p:pic>
        <p:nvPicPr>
          <p:cNvPr id="5" name="Bild 2">
            <a:extLst>
              <a:ext uri="{FF2B5EF4-FFF2-40B4-BE49-F238E27FC236}">
                <a16:creationId xmlns:a16="http://schemas.microsoft.com/office/drawing/2014/main" id="{D5712E7F-BBA9-426D-9F00-9D9FF84C0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10929"/>
            <a:ext cx="2342299" cy="632571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5044EED-BA1D-4202-8553-609DD8E4E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de-DE" sz="3500" dirty="0">
                <a:solidFill>
                  <a:srgbClr val="7A6A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Der perfekte Plan</a:t>
            </a:r>
          </a:p>
        </p:txBody>
      </p:sp>
    </p:spTree>
    <p:extLst>
      <p:ext uri="{BB962C8B-B14F-4D97-AF65-F5344CB8AC3E}">
        <p14:creationId xmlns:p14="http://schemas.microsoft.com/office/powerpoint/2010/main" val="18160790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lnSpc>
                <a:spcPct val="150000"/>
              </a:lnSpc>
              <a:buFont typeface="+mj-lt"/>
              <a:buAutoNum type="arabicPeriod" startAt="4"/>
            </a:pP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Erstellen Sie einen Handlungsplan</a:t>
            </a:r>
          </a:p>
        </p:txBody>
      </p:sp>
      <p:pic>
        <p:nvPicPr>
          <p:cNvPr id="5" name="Bild 2">
            <a:extLst>
              <a:ext uri="{FF2B5EF4-FFF2-40B4-BE49-F238E27FC236}">
                <a16:creationId xmlns:a16="http://schemas.microsoft.com/office/drawing/2014/main" id="{F13A74F7-0FB5-492D-8265-EC5CDBC8D1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10929"/>
            <a:ext cx="2342299" cy="632571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A3123BA3-C74B-4603-AD5B-27D2DD613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de-DE" sz="3500" dirty="0">
                <a:solidFill>
                  <a:srgbClr val="7A6A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Der perfekte Plan</a:t>
            </a:r>
          </a:p>
        </p:txBody>
      </p:sp>
    </p:spTree>
    <p:extLst>
      <p:ext uri="{BB962C8B-B14F-4D97-AF65-F5344CB8AC3E}">
        <p14:creationId xmlns:p14="http://schemas.microsoft.com/office/powerpoint/2010/main" val="28298793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7"/>
          <p:cNvSpPr>
            <a:spLocks noGrp="1"/>
          </p:cNvSpPr>
          <p:nvPr>
            <p:ph idx="1"/>
          </p:nvPr>
        </p:nvSpPr>
        <p:spPr>
          <a:xfrm>
            <a:off x="457200" y="1200151"/>
            <a:ext cx="7113181" cy="3394472"/>
          </a:xfrm>
        </p:spPr>
        <p:txBody>
          <a:bodyPr>
            <a:normAutofit/>
          </a:bodyPr>
          <a:lstStyle/>
          <a:p>
            <a:pPr marL="514350" lvl="0" indent="-514350">
              <a:lnSpc>
                <a:spcPct val="150000"/>
              </a:lnSpc>
              <a:buFont typeface="+mj-lt"/>
              <a:buAutoNum type="arabicPeriod" startAt="5"/>
            </a:pP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 Sie erste Fortschritte und erzählen Sie anderen von Ihren Zielen, bekennen Sie sich öffentlich zu Ihrem Vorhaben.</a:t>
            </a:r>
          </a:p>
        </p:txBody>
      </p:sp>
      <p:pic>
        <p:nvPicPr>
          <p:cNvPr id="5" name="Bild 2">
            <a:extLst>
              <a:ext uri="{FF2B5EF4-FFF2-40B4-BE49-F238E27FC236}">
                <a16:creationId xmlns:a16="http://schemas.microsoft.com/office/drawing/2014/main" id="{0A0B51AA-E817-4B40-952D-90C62DD26A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10929"/>
            <a:ext cx="2342299" cy="632571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A7ABB20D-653A-4E30-A5E9-17A84CF3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de-DE" sz="3500" dirty="0">
                <a:solidFill>
                  <a:srgbClr val="7A6A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Der perfekte Plan</a:t>
            </a:r>
          </a:p>
        </p:txBody>
      </p:sp>
    </p:spTree>
    <p:extLst>
      <p:ext uri="{BB962C8B-B14F-4D97-AF65-F5344CB8AC3E}">
        <p14:creationId xmlns:p14="http://schemas.microsoft.com/office/powerpoint/2010/main" val="2829879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Bild 2">
            <a:extLst>
              <a:ext uri="{FF2B5EF4-FFF2-40B4-BE49-F238E27FC236}">
                <a16:creationId xmlns:a16="http://schemas.microsoft.com/office/drawing/2014/main" id="{7E1AC860-9868-477B-98B4-3A716021B4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10929"/>
            <a:ext cx="2342299" cy="63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806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72525">
            <a:off x="587375" y="1402550"/>
            <a:ext cx="3980703" cy="2643187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9" name="Bild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01249">
            <a:off x="3847854" y="1770316"/>
            <a:ext cx="4332110" cy="2436812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5" name="Bild 2">
            <a:extLst>
              <a:ext uri="{FF2B5EF4-FFF2-40B4-BE49-F238E27FC236}">
                <a16:creationId xmlns:a16="http://schemas.microsoft.com/office/drawing/2014/main" id="{6A09D985-6FE3-43B5-99DC-2F4A95630B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510929"/>
            <a:ext cx="2342299" cy="632571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22C7AF26-5C5E-4253-B901-91C9D2388842}"/>
              </a:ext>
            </a:extLst>
          </p:cNvPr>
          <p:cNvSpPr txBox="1">
            <a:spLocks/>
          </p:cNvSpPr>
          <p:nvPr/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500" dirty="0">
                <a:solidFill>
                  <a:srgbClr val="7A6A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Vision Board</a:t>
            </a:r>
          </a:p>
        </p:txBody>
      </p:sp>
    </p:spTree>
    <p:extLst>
      <p:ext uri="{BB962C8B-B14F-4D97-AF65-F5344CB8AC3E}">
        <p14:creationId xmlns:p14="http://schemas.microsoft.com/office/powerpoint/2010/main" val="42070113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6882" y="1416206"/>
            <a:ext cx="3543301" cy="2952750"/>
          </a:xfrm>
          <a:prstGeom prst="rect">
            <a:avLst/>
          </a:prstGeom>
        </p:spPr>
      </p:pic>
      <p:pic>
        <p:nvPicPr>
          <p:cNvPr id="5" name="Bild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2500" y="1644502"/>
            <a:ext cx="2468183" cy="2556333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4810183" y="2638059"/>
            <a:ext cx="72327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200" b="1" dirty="0">
                <a:solidFill>
                  <a:srgbClr val="7A6A5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+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5113355" y="4665631"/>
            <a:ext cx="382406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4400" b="1">
                <a:solidFill>
                  <a:srgbClr val="7A6A58"/>
                </a:solidFill>
                <a:latin typeface="Roboto Condensed Bold Italic"/>
                <a:ea typeface="+mj-ea"/>
                <a:cs typeface="Roboto Condensed Bold Italic"/>
              </a:defRPr>
            </a:lvl1pPr>
          </a:lstStyle>
          <a:p>
            <a:r>
              <a:rPr lang="de-DE" sz="1500" b="0" dirty="0">
                <a:latin typeface="Arial" panose="020B0604020202020204" pitchFamily="34" charset="0"/>
                <a:cs typeface="Arial" panose="020B0604020202020204" pitchFamily="34" charset="0"/>
              </a:rPr>
              <a:t>https://www.michael-borgstedt.de/produkte</a:t>
            </a:r>
          </a:p>
        </p:txBody>
      </p:sp>
      <p:pic>
        <p:nvPicPr>
          <p:cNvPr id="8" name="Bild 2">
            <a:extLst>
              <a:ext uri="{FF2B5EF4-FFF2-40B4-BE49-F238E27FC236}">
                <a16:creationId xmlns:a16="http://schemas.microsoft.com/office/drawing/2014/main" id="{23F63030-3D8F-4186-801A-4001A0F9AB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510929"/>
            <a:ext cx="2342299" cy="632571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54A346FA-B13F-49B7-AD0F-EF2788CACD71}"/>
              </a:ext>
            </a:extLst>
          </p:cNvPr>
          <p:cNvSpPr txBox="1">
            <a:spLocks/>
          </p:cNvSpPr>
          <p:nvPr/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6400" dirty="0">
                <a:solidFill>
                  <a:srgbClr val="7A6A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Mein Geschenk an Sie:</a:t>
            </a:r>
          </a:p>
          <a:p>
            <a:pPr algn="l"/>
            <a:br>
              <a:rPr lang="de-DE" sz="3500" dirty="0">
                <a:solidFill>
                  <a:srgbClr val="7A6A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e-DE" sz="3500" dirty="0">
                <a:solidFill>
                  <a:srgbClr val="7A6A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Gratis High Performance Videotraining</a:t>
            </a:r>
          </a:p>
        </p:txBody>
      </p:sp>
    </p:spTree>
    <p:extLst>
      <p:ext uri="{BB962C8B-B14F-4D97-AF65-F5344CB8AC3E}">
        <p14:creationId xmlns:p14="http://schemas.microsoft.com/office/powerpoint/2010/main" val="2030364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036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400" b="1" dirty="0">
              <a:solidFill>
                <a:srgbClr val="7A6A58"/>
              </a:solidFill>
              <a:latin typeface="Roboto Condensed Bold Italic"/>
              <a:ea typeface="+mj-ea"/>
              <a:cs typeface="Roboto Condensed Bold Italic"/>
            </a:endParaRPr>
          </a:p>
          <a:p>
            <a:pPr marL="0" indent="0" algn="ctr">
              <a:buNone/>
            </a:pPr>
            <a:r>
              <a:rPr lang="en-GB" sz="6000" dirty="0">
                <a:solidFill>
                  <a:srgbClr val="7A6A5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Use it or lose it! </a:t>
            </a:r>
          </a:p>
        </p:txBody>
      </p:sp>
      <p:pic>
        <p:nvPicPr>
          <p:cNvPr id="5" name="Bild 2">
            <a:extLst>
              <a:ext uri="{FF2B5EF4-FFF2-40B4-BE49-F238E27FC236}">
                <a16:creationId xmlns:a16="http://schemas.microsoft.com/office/drawing/2014/main" id="{9B509A3F-61AB-437D-8929-F4B98ED80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10929"/>
            <a:ext cx="2342299" cy="63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770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8649" y="842335"/>
            <a:ext cx="5194300" cy="4164715"/>
          </a:xfrm>
          <a:prstGeom prst="rect">
            <a:avLst/>
          </a:prstGeom>
        </p:spPr>
      </p:pic>
      <p:pic>
        <p:nvPicPr>
          <p:cNvPr id="3" name="Bild 2">
            <a:extLst>
              <a:ext uri="{FF2B5EF4-FFF2-40B4-BE49-F238E27FC236}">
                <a16:creationId xmlns:a16="http://schemas.microsoft.com/office/drawing/2014/main" id="{824D66AD-47EA-493D-8171-07BEE114DB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10929"/>
            <a:ext cx="2342299" cy="63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349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de-DE" sz="3500" dirty="0">
                <a:solidFill>
                  <a:srgbClr val="7A6A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Die Lösung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endParaRPr lang="de-DE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de-DE" sz="19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Löffel Liste</a:t>
            </a:r>
          </a:p>
          <a:p>
            <a:pPr marL="0" lvl="0" indent="0">
              <a:lnSpc>
                <a:spcPct val="150000"/>
              </a:lnSpc>
              <a:buNone/>
            </a:pPr>
            <a:endParaRPr lang="de-DE" b="1" dirty="0">
              <a:solidFill>
                <a:srgbClr val="7A6A58"/>
              </a:solidFill>
              <a:latin typeface="Roboto Condensed Regular"/>
              <a:cs typeface="Roboto Condensed Regular"/>
            </a:endParaRPr>
          </a:p>
        </p:txBody>
      </p:sp>
      <p:pic>
        <p:nvPicPr>
          <p:cNvPr id="7" name="Bild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4313" y="2381250"/>
            <a:ext cx="3674199" cy="1855470"/>
          </a:xfrm>
          <a:prstGeom prst="rect">
            <a:avLst/>
          </a:prstGeom>
        </p:spPr>
      </p:pic>
      <p:pic>
        <p:nvPicPr>
          <p:cNvPr id="5" name="Bild 2">
            <a:extLst>
              <a:ext uri="{FF2B5EF4-FFF2-40B4-BE49-F238E27FC236}">
                <a16:creationId xmlns:a16="http://schemas.microsoft.com/office/drawing/2014/main" id="{6BF2FDCF-D317-4A95-8A66-2BD01A6822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10929"/>
            <a:ext cx="2342299" cy="63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935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20565"/>
            <a:ext cx="7488866" cy="329745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de-DE" sz="1600" dirty="0">
              <a:latin typeface="Arial"/>
              <a:cs typeface="Arial"/>
            </a:endParaRPr>
          </a:p>
          <a:p>
            <a:pPr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 selbst nicht treu gewesen zu sein,</a:t>
            </a:r>
          </a:p>
          <a:p>
            <a:pPr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 viel Arbeit,</a:t>
            </a:r>
          </a:p>
          <a:p>
            <a:pPr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de-DE" sz="21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unterdrückte Gefühle,</a:t>
            </a:r>
          </a:p>
          <a:p>
            <a:pPr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de-DE" sz="21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 wenig Freude, Spaß und Lebensqualität,</a:t>
            </a:r>
          </a:p>
          <a:p>
            <a:pPr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de-DE" sz="2100" dirty="0">
                <a:solidFill>
                  <a:srgbClr val="7A6A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verpasste Gelegenheiten, falsche oder keine Entscheidungen getroffen zu haben.</a:t>
            </a:r>
          </a:p>
          <a:p>
            <a:pPr marL="0" indent="0">
              <a:buNone/>
            </a:pPr>
            <a:endParaRPr lang="de-DE" sz="2900" dirty="0">
              <a:latin typeface="Arial"/>
              <a:cs typeface="Arial"/>
            </a:endParaRPr>
          </a:p>
          <a:p>
            <a:pPr marL="0" indent="0">
              <a:buNone/>
            </a:pPr>
            <a:endParaRPr lang="de-DE" sz="8000" i="1" dirty="0">
              <a:solidFill>
                <a:srgbClr val="7A6A58"/>
              </a:solidFill>
              <a:latin typeface="Roboto Condensed Light"/>
              <a:cs typeface="Roboto Condensed Light"/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9DE14B8F-DAD7-4695-B775-40BD13044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05979"/>
            <a:ext cx="8445795" cy="857250"/>
          </a:xfrm>
        </p:spPr>
        <p:txBody>
          <a:bodyPr>
            <a:normAutofit fontScale="90000"/>
          </a:bodyPr>
          <a:lstStyle/>
          <a:p>
            <a:pPr algn="l"/>
            <a:r>
              <a:rPr lang="de-DE" sz="3500" dirty="0">
                <a:solidFill>
                  <a:srgbClr val="7A6A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Dinge – die Sterbende am meisten bereuen</a:t>
            </a:r>
          </a:p>
        </p:txBody>
      </p:sp>
      <p:pic>
        <p:nvPicPr>
          <p:cNvPr id="6" name="Bild 2">
            <a:extLst>
              <a:ext uri="{FF2B5EF4-FFF2-40B4-BE49-F238E27FC236}">
                <a16:creationId xmlns:a16="http://schemas.microsoft.com/office/drawing/2014/main" id="{90D1B470-7CF0-4CA9-86C8-38196EF7FD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10929"/>
            <a:ext cx="2342299" cy="63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067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3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de-DE" sz="3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Leben Sie das Leben, das Sie </a:t>
            </a:r>
          </a:p>
          <a:p>
            <a:pPr marL="0" indent="0" algn="ctr">
              <a:buNone/>
            </a:pPr>
            <a:r>
              <a:rPr lang="de-DE" sz="3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leben möchten?“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de-DE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Bronnie Ware</a:t>
            </a:r>
          </a:p>
        </p:txBody>
      </p:sp>
      <p:pic>
        <p:nvPicPr>
          <p:cNvPr id="4" name="Bild 2">
            <a:extLst>
              <a:ext uri="{FF2B5EF4-FFF2-40B4-BE49-F238E27FC236}">
                <a16:creationId xmlns:a16="http://schemas.microsoft.com/office/drawing/2014/main" id="{6BDC2613-82E3-489D-8899-85C128F67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10929"/>
            <a:ext cx="2342299" cy="63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108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325259" y="422076"/>
            <a:ext cx="6649160" cy="33944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3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GB" sz="3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„Your time is limited. </a:t>
            </a:r>
          </a:p>
          <a:p>
            <a:pPr marL="0" indent="0" algn="ctr">
              <a:buNone/>
            </a:pPr>
            <a:r>
              <a:rPr lang="en-GB" sz="3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 don´t waste it </a:t>
            </a:r>
          </a:p>
          <a:p>
            <a:pPr marL="0" indent="0" algn="ctr">
              <a:buNone/>
            </a:pPr>
            <a:r>
              <a:rPr lang="en-GB" sz="3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living someone else´s life.“</a:t>
            </a: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9138" y="3024188"/>
            <a:ext cx="2654862" cy="2119312"/>
          </a:xfrm>
          <a:prstGeom prst="rect">
            <a:avLst/>
          </a:prstGeom>
        </p:spPr>
      </p:pic>
      <p:pic>
        <p:nvPicPr>
          <p:cNvPr id="5" name="Bild 2">
            <a:extLst>
              <a:ext uri="{FF2B5EF4-FFF2-40B4-BE49-F238E27FC236}">
                <a16:creationId xmlns:a16="http://schemas.microsoft.com/office/drawing/2014/main" id="{B6B9E736-5D63-4FC5-B053-252A17A2DF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10929"/>
            <a:ext cx="2342299" cy="63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0439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660</Words>
  <Application>Microsoft Office PowerPoint</Application>
  <PresentationFormat>Bildschirmpräsentation (16:9)</PresentationFormat>
  <Paragraphs>132</Paragraphs>
  <Slides>31</Slides>
  <Notes>14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31</vt:i4>
      </vt:variant>
    </vt:vector>
  </HeadingPairs>
  <TitlesOfParts>
    <vt:vector size="38" baseType="lpstr">
      <vt:lpstr>Arial</vt:lpstr>
      <vt:lpstr>Calibri</vt:lpstr>
      <vt:lpstr>Roboto Condensed Bold Italic</vt:lpstr>
      <vt:lpstr>Roboto Condensed Light</vt:lpstr>
      <vt:lpstr>Roboto Condensed Light Italic</vt:lpstr>
      <vt:lpstr>Roboto Condensed Regular</vt:lpstr>
      <vt:lpstr>Office-Design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Die Lösung</vt:lpstr>
      <vt:lpstr>5 Dinge – die Sterbende am meisten bereuen</vt:lpstr>
      <vt:lpstr>PowerPoint-Präsentation</vt:lpstr>
      <vt:lpstr>PowerPoint-Präsentation</vt:lpstr>
      <vt:lpstr>Die Lösung</vt:lpstr>
      <vt:lpstr>PowerPoint-Präsentation</vt:lpstr>
      <vt:lpstr>PowerPoint-Präsentation</vt:lpstr>
      <vt:lpstr>PowerPoint-Präsentation</vt:lpstr>
      <vt:lpstr>PowerPoint-Präsentation</vt:lpstr>
      <vt:lpstr>Test Auswertung</vt:lpstr>
      <vt:lpstr>PowerPoint-Präsentation</vt:lpstr>
      <vt:lpstr>Erfolgsstrategien</vt:lpstr>
      <vt:lpstr>Beispiel für ein Hauptziel</vt:lpstr>
      <vt:lpstr>Beispiel für Unterziele</vt:lpstr>
      <vt:lpstr>Beispiel für Handlungsziele</vt:lpstr>
      <vt:lpstr>Erfolgsstrategien</vt:lpstr>
      <vt:lpstr>Erfolgsstrategien</vt:lpstr>
      <vt:lpstr>Erfolgsstrategien</vt:lpstr>
      <vt:lpstr>Erfolgsstrategien</vt:lpstr>
      <vt:lpstr>Der perfekte Plan</vt:lpstr>
      <vt:lpstr>Der perfekte Plan</vt:lpstr>
      <vt:lpstr>Der perfekte Plan</vt:lpstr>
      <vt:lpstr>Der perfekte Plan</vt:lpstr>
      <vt:lpstr>Der perfekte Plan</vt:lpstr>
      <vt:lpstr>PowerPoint-Präsentation</vt:lpstr>
      <vt:lpstr>PowerPoint-Präsentation</vt:lpstr>
    </vt:vector>
  </TitlesOfParts>
  <Company>Borgstedt Training &amp; Consulting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Michael Borgstedt</dc:creator>
  <cp:lastModifiedBy>Daniela Faber</cp:lastModifiedBy>
  <cp:revision>148</cp:revision>
  <dcterms:created xsi:type="dcterms:W3CDTF">2017-11-07T19:39:06Z</dcterms:created>
  <dcterms:modified xsi:type="dcterms:W3CDTF">2018-02-21T06:50:56Z</dcterms:modified>
</cp:coreProperties>
</file>